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01" r:id="rId3"/>
    <p:sldId id="308" r:id="rId4"/>
    <p:sldId id="260" r:id="rId5"/>
    <p:sldId id="262" r:id="rId6"/>
    <p:sldId id="277" r:id="rId7"/>
    <p:sldId id="307" r:id="rId8"/>
    <p:sldId id="297" r:id="rId9"/>
    <p:sldId id="27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976D1"/>
    <a:srgbClr val="D7E6EE"/>
    <a:srgbClr val="6F9AEF"/>
    <a:srgbClr val="6DCEF1"/>
    <a:srgbClr val="99CC00"/>
    <a:srgbClr val="93DADF"/>
    <a:srgbClr val="3BCBDF"/>
    <a:srgbClr val="BED6E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17" autoAdjust="0"/>
    <p:restoredTop sz="94660" autoAdjust="0"/>
  </p:normalViewPr>
  <p:slideViewPr>
    <p:cSldViewPr>
      <p:cViewPr>
        <p:scale>
          <a:sx n="70" d="100"/>
          <a:sy n="70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EE80D-3823-4016-A0A4-46B3DD710976}" type="datetimeFigureOut">
              <a:rPr lang="ru-RU" smtClean="0"/>
              <a:pPr/>
              <a:t>01.10.2019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5F227-0A01-49FB-9677-0985769C94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548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9743418-B045-4CDD-B933-39644B709121}" type="slidenum">
              <a:rPr lang="ru-RU" altLang="ru-RU" smtClean="0"/>
              <a:pPr eaLnBrk="1" hangingPunct="1"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-9525" y="2708275"/>
            <a:ext cx="9183688" cy="1501775"/>
            <a:chOff x="-23" y="1319"/>
            <a:chExt cx="5799" cy="946"/>
          </a:xfrm>
        </p:grpSpPr>
        <p:sp>
          <p:nvSpPr>
            <p:cNvPr id="5" name="Freeform 18"/>
            <p:cNvSpPr>
              <a:spLocks/>
            </p:cNvSpPr>
            <p:nvPr/>
          </p:nvSpPr>
          <p:spPr bwMode="gray">
            <a:xfrm>
              <a:off x="-20" y="1319"/>
              <a:ext cx="5779" cy="946"/>
            </a:xfrm>
            <a:custGeom>
              <a:avLst/>
              <a:gdLst>
                <a:gd name="T0" fmla="*/ 6 w 5779"/>
                <a:gd name="T1" fmla="*/ 454 h 946"/>
                <a:gd name="T2" fmla="*/ 355 w 5779"/>
                <a:gd name="T3" fmla="*/ 454 h 946"/>
                <a:gd name="T4" fmla="*/ 757 w 5779"/>
                <a:gd name="T5" fmla="*/ 1 h 946"/>
                <a:gd name="T6" fmla="*/ 2511 w 5779"/>
                <a:gd name="T7" fmla="*/ 0 h 946"/>
                <a:gd name="T8" fmla="*/ 2646 w 5779"/>
                <a:gd name="T9" fmla="*/ 144 h 946"/>
                <a:gd name="T10" fmla="*/ 5779 w 5779"/>
                <a:gd name="T11" fmla="*/ 137 h 946"/>
                <a:gd name="T12" fmla="*/ 5779 w 5779"/>
                <a:gd name="T13" fmla="*/ 772 h 946"/>
                <a:gd name="T14" fmla="*/ 2899 w 5779"/>
                <a:gd name="T15" fmla="*/ 765 h 946"/>
                <a:gd name="T16" fmla="*/ 2757 w 5779"/>
                <a:gd name="T17" fmla="*/ 946 h 946"/>
                <a:gd name="T18" fmla="*/ 1883 w 5779"/>
                <a:gd name="T19" fmla="*/ 946 h 946"/>
                <a:gd name="T20" fmla="*/ 1663 w 5779"/>
                <a:gd name="T21" fmla="*/ 687 h 946"/>
                <a:gd name="T22" fmla="*/ 0 w 5779"/>
                <a:gd name="T23" fmla="*/ 687 h 946"/>
                <a:gd name="T24" fmla="*/ 35 w 5779"/>
                <a:gd name="T25" fmla="*/ 48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79" h="946">
                  <a:moveTo>
                    <a:pt x="6" y="454"/>
                  </a:moveTo>
                  <a:lnTo>
                    <a:pt x="355" y="454"/>
                  </a:lnTo>
                  <a:lnTo>
                    <a:pt x="757" y="1"/>
                  </a:lnTo>
                  <a:lnTo>
                    <a:pt x="2511" y="0"/>
                  </a:lnTo>
                  <a:lnTo>
                    <a:pt x="2646" y="144"/>
                  </a:lnTo>
                  <a:lnTo>
                    <a:pt x="5779" y="137"/>
                  </a:lnTo>
                  <a:lnTo>
                    <a:pt x="5779" y="772"/>
                  </a:lnTo>
                  <a:lnTo>
                    <a:pt x="2899" y="765"/>
                  </a:lnTo>
                  <a:lnTo>
                    <a:pt x="2757" y="946"/>
                  </a:lnTo>
                  <a:lnTo>
                    <a:pt x="1883" y="946"/>
                  </a:lnTo>
                  <a:lnTo>
                    <a:pt x="1663" y="687"/>
                  </a:lnTo>
                  <a:lnTo>
                    <a:pt x="0" y="687"/>
                  </a:lnTo>
                  <a:lnTo>
                    <a:pt x="35" y="48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dist="77251" dir="4832261" algn="ctr" rotWithShape="0">
                <a:srgbClr val="000066">
                  <a:alpha val="19000"/>
                </a:srgbClr>
              </a:outerShdw>
            </a:effectLst>
            <a:extLst/>
          </p:spPr>
          <p:txBody>
            <a:bodyPr/>
            <a:lstStyle/>
            <a:p>
              <a:pPr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6" name="Freeform 19" descr="01_img(Global Digtal Desigm(imageState)"/>
            <p:cNvSpPr>
              <a:spLocks/>
            </p:cNvSpPr>
            <p:nvPr/>
          </p:nvSpPr>
          <p:spPr bwMode="gray">
            <a:xfrm>
              <a:off x="-23" y="1344"/>
              <a:ext cx="5799" cy="895"/>
            </a:xfrm>
            <a:custGeom>
              <a:avLst/>
              <a:gdLst>
                <a:gd name="T0" fmla="*/ 0 w 5799"/>
                <a:gd name="T1" fmla="*/ 455 h 895"/>
                <a:gd name="T2" fmla="*/ 369 w 5799"/>
                <a:gd name="T3" fmla="*/ 454 h 895"/>
                <a:gd name="T4" fmla="*/ 776 w 5799"/>
                <a:gd name="T5" fmla="*/ 0 h 895"/>
                <a:gd name="T6" fmla="*/ 2496 w 5799"/>
                <a:gd name="T7" fmla="*/ 0 h 895"/>
                <a:gd name="T8" fmla="*/ 2632 w 5799"/>
                <a:gd name="T9" fmla="*/ 136 h 895"/>
                <a:gd name="T10" fmla="*/ 5799 w 5799"/>
                <a:gd name="T11" fmla="*/ 136 h 895"/>
                <a:gd name="T12" fmla="*/ 5788 w 5799"/>
                <a:gd name="T13" fmla="*/ 727 h 895"/>
                <a:gd name="T14" fmla="*/ 2883 w 5799"/>
                <a:gd name="T15" fmla="*/ 708 h 895"/>
                <a:gd name="T16" fmla="*/ 2747 w 5799"/>
                <a:gd name="T17" fmla="*/ 895 h 895"/>
                <a:gd name="T18" fmla="*/ 1899 w 5799"/>
                <a:gd name="T19" fmla="*/ 895 h 895"/>
                <a:gd name="T20" fmla="*/ 1681 w 5799"/>
                <a:gd name="T21" fmla="*/ 635 h 895"/>
                <a:gd name="T22" fmla="*/ 7 w 5799"/>
                <a:gd name="T23" fmla="*/ 635 h 895"/>
                <a:gd name="T24" fmla="*/ 7 w 5799"/>
                <a:gd name="T25" fmla="*/ 454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99" h="895">
                  <a:moveTo>
                    <a:pt x="0" y="455"/>
                  </a:moveTo>
                  <a:lnTo>
                    <a:pt x="369" y="454"/>
                  </a:lnTo>
                  <a:lnTo>
                    <a:pt x="776" y="0"/>
                  </a:lnTo>
                  <a:lnTo>
                    <a:pt x="2496" y="0"/>
                  </a:lnTo>
                  <a:lnTo>
                    <a:pt x="2632" y="136"/>
                  </a:lnTo>
                  <a:lnTo>
                    <a:pt x="5799" y="136"/>
                  </a:lnTo>
                  <a:lnTo>
                    <a:pt x="5788" y="727"/>
                  </a:lnTo>
                  <a:lnTo>
                    <a:pt x="2883" y="708"/>
                  </a:lnTo>
                  <a:lnTo>
                    <a:pt x="2747" y="895"/>
                  </a:lnTo>
                  <a:lnTo>
                    <a:pt x="1899" y="895"/>
                  </a:lnTo>
                  <a:lnTo>
                    <a:pt x="1681" y="635"/>
                  </a:lnTo>
                  <a:lnTo>
                    <a:pt x="7" y="635"/>
                  </a:lnTo>
                  <a:lnTo>
                    <a:pt x="7" y="454"/>
                  </a:lnTo>
                </a:path>
              </a:pathLst>
            </a:custGeom>
            <a:blipFill dpi="0" rotWithShape="1">
              <a:blip r:embed="rId2" cstate="print"/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txBody>
            <a:bodyPr/>
            <a:lstStyle/>
            <a:p>
              <a:pPr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</p:grp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304800" y="228600"/>
            <a:ext cx="107950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ru-RU" sz="2000" b="1">
                <a:latin typeface="Verdana" panose="020B0604030504040204" pitchFamily="34" charset="0"/>
              </a:rPr>
              <a:t>LOGO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990600" y="4953000"/>
            <a:ext cx="73152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800">
                <a:latin typeface="Verdana" panose="020B0604030504040204" pitchFamily="34" charset="0"/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 sz="quarter"/>
          </p:nvPr>
        </p:nvSpPr>
        <p:spPr bwMode="black">
          <a:xfrm>
            <a:off x="611188" y="1700213"/>
            <a:ext cx="8137525" cy="792162"/>
          </a:xfrm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ko-KR" noProof="0" smtClean="0"/>
              <a:t>Образец заголовка</a:t>
            </a:r>
            <a:endParaRPr lang="en-US" altLang="ko-KR" noProof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528AA-F91E-4930-9025-3482E6A66F8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79438"/>
            <a:ext cx="2057400" cy="5900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79438"/>
            <a:ext cx="6019800" cy="5900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FFAD2-EF76-45C0-AB81-9450306F78D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343025"/>
            <a:ext cx="8229600" cy="513715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7AE9F-6D64-4406-A741-363FE9EAA7C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B1757-3439-4CE1-8ED3-8B13126640E8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F5F46-675E-4704-BBA0-79A5E42953C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343025"/>
            <a:ext cx="4038600" cy="51371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343025"/>
            <a:ext cx="4038600" cy="51371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FB85D-6433-4F4D-B531-129BEFDBB8B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06166-C9E7-4D99-A0E7-20C4CFEF16E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131EE-F6B6-4D23-BEFF-81669DA5977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CBD76-0EA5-4EF1-B4CC-258EF7A3B6C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1C487D-BB72-4B88-B747-9BDBF33B046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035BA-A0BB-4482-B575-C7B35DFCCB2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Freeform 16"/>
          <p:cNvSpPr>
            <a:spLocks/>
          </p:cNvSpPr>
          <p:nvPr/>
        </p:nvSpPr>
        <p:spPr bwMode="gray">
          <a:xfrm>
            <a:off x="0" y="360363"/>
            <a:ext cx="9148763" cy="900112"/>
          </a:xfrm>
          <a:custGeom>
            <a:avLst/>
            <a:gdLst>
              <a:gd name="T0" fmla="*/ 0 w 5763"/>
              <a:gd name="T1" fmla="*/ 368 h 567"/>
              <a:gd name="T2" fmla="*/ 440 w 5763"/>
              <a:gd name="T3" fmla="*/ 368 h 567"/>
              <a:gd name="T4" fmla="*/ 777 w 5763"/>
              <a:gd name="T5" fmla="*/ 0 h 567"/>
              <a:gd name="T6" fmla="*/ 2162 w 5763"/>
              <a:gd name="T7" fmla="*/ 0 h 567"/>
              <a:gd name="T8" fmla="*/ 2265 w 5763"/>
              <a:gd name="T9" fmla="*/ 116 h 567"/>
              <a:gd name="T10" fmla="*/ 5756 w 5763"/>
              <a:gd name="T11" fmla="*/ 112 h 567"/>
              <a:gd name="T12" fmla="*/ 5763 w 5763"/>
              <a:gd name="T13" fmla="*/ 567 h 567"/>
              <a:gd name="T14" fmla="*/ 6 w 5763"/>
              <a:gd name="T15" fmla="*/ 556 h 5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63" h="567">
                <a:moveTo>
                  <a:pt x="0" y="368"/>
                </a:moveTo>
                <a:lnTo>
                  <a:pt x="440" y="368"/>
                </a:lnTo>
                <a:lnTo>
                  <a:pt x="777" y="0"/>
                </a:lnTo>
                <a:lnTo>
                  <a:pt x="2162" y="0"/>
                </a:lnTo>
                <a:lnTo>
                  <a:pt x="2265" y="116"/>
                </a:lnTo>
                <a:lnTo>
                  <a:pt x="5756" y="112"/>
                </a:lnTo>
                <a:lnTo>
                  <a:pt x="5763" y="567"/>
                </a:lnTo>
                <a:lnTo>
                  <a:pt x="6" y="556"/>
                </a:lnTo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039" name="Freeform 15" descr="01b_img(Global Digtal Desigm(imageState)"/>
          <p:cNvSpPr>
            <a:spLocks/>
          </p:cNvSpPr>
          <p:nvPr/>
        </p:nvSpPr>
        <p:spPr bwMode="gray">
          <a:xfrm>
            <a:off x="-9525" y="336550"/>
            <a:ext cx="9182100" cy="838200"/>
          </a:xfrm>
          <a:custGeom>
            <a:avLst/>
            <a:gdLst>
              <a:gd name="T0" fmla="*/ 449 w 5784"/>
              <a:gd name="T1" fmla="*/ 370 h 528"/>
              <a:gd name="T2" fmla="*/ 768 w 5784"/>
              <a:gd name="T3" fmla="*/ 1 h 528"/>
              <a:gd name="T4" fmla="*/ 2158 w 5784"/>
              <a:gd name="T5" fmla="*/ 0 h 528"/>
              <a:gd name="T6" fmla="*/ 2258 w 5784"/>
              <a:gd name="T7" fmla="*/ 115 h 528"/>
              <a:gd name="T8" fmla="*/ 5784 w 5784"/>
              <a:gd name="T9" fmla="*/ 115 h 528"/>
              <a:gd name="T10" fmla="*/ 5779 w 5784"/>
              <a:gd name="T11" fmla="*/ 528 h 528"/>
              <a:gd name="T12" fmla="*/ 0 w 5784"/>
              <a:gd name="T13" fmla="*/ 519 h 528"/>
              <a:gd name="T14" fmla="*/ 0 w 5784"/>
              <a:gd name="T15" fmla="*/ 371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84" h="528">
                <a:moveTo>
                  <a:pt x="449" y="370"/>
                </a:moveTo>
                <a:lnTo>
                  <a:pt x="768" y="1"/>
                </a:lnTo>
                <a:lnTo>
                  <a:pt x="2158" y="0"/>
                </a:lnTo>
                <a:lnTo>
                  <a:pt x="2258" y="115"/>
                </a:lnTo>
                <a:lnTo>
                  <a:pt x="5784" y="115"/>
                </a:lnTo>
                <a:lnTo>
                  <a:pt x="5779" y="528"/>
                </a:lnTo>
                <a:lnTo>
                  <a:pt x="0" y="519"/>
                </a:lnTo>
                <a:lnTo>
                  <a:pt x="0" y="371"/>
                </a:lnTo>
              </a:path>
            </a:pathLst>
          </a:cu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43025"/>
            <a:ext cx="8229600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288925"/>
            <a:ext cx="2133600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</a:defRPr>
            </a:lvl1pPr>
          </a:lstStyle>
          <a:p>
            <a:pPr>
              <a:defRPr/>
            </a:pPr>
            <a:r>
              <a:rPr lang="en-US" altLang="ru-RU"/>
              <a:t>___ ____________ ___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2889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+mj-lt"/>
              </a:defRPr>
            </a:lvl1pPr>
          </a:lstStyle>
          <a:p>
            <a:pPr>
              <a:defRPr/>
            </a:pPr>
            <a:r>
              <a:rPr lang="en-US" altLang="ru-RU"/>
              <a:t>www.themegallery.com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537325"/>
            <a:ext cx="2895600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j-lt"/>
              </a:defRPr>
            </a:lvl1pPr>
          </a:lstStyle>
          <a:p>
            <a:pPr>
              <a:defRPr/>
            </a:pPr>
            <a:r>
              <a:rPr lang="en-US" altLang="ru-RU"/>
              <a:t>Company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71888" y="6537325"/>
            <a:ext cx="2133600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+mj-lt"/>
              </a:defRPr>
            </a:lvl1pPr>
          </a:lstStyle>
          <a:p>
            <a:pPr>
              <a:defRPr/>
            </a:pPr>
            <a:fld id="{DBFF17DA-0F2E-45B2-8274-9C8B4D611D4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609600" y="579438"/>
            <a:ext cx="7848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341438"/>
            <a:ext cx="8712200" cy="1327150"/>
          </a:xfrm>
        </p:spPr>
        <p:txBody>
          <a:bodyPr/>
          <a:lstStyle/>
          <a:p>
            <a:r>
              <a:rPr lang="ru-RU" sz="2400" dirty="0"/>
              <a:t> </a:t>
            </a:r>
            <a:r>
              <a:rPr lang="ru-RU" sz="2000" dirty="0"/>
              <a:t>«Проектирование  коррекционного пространства  </a:t>
            </a:r>
            <a:br>
              <a:rPr lang="ru-RU" sz="2000" dirty="0"/>
            </a:br>
            <a:r>
              <a:rPr lang="ru-RU" sz="2000" dirty="0"/>
              <a:t>и содержания обучения </a:t>
            </a:r>
            <a:r>
              <a:rPr lang="ru-RU" sz="2000" dirty="0" smtClean="0"/>
              <a:t>детей с </a:t>
            </a:r>
            <a:r>
              <a:rPr lang="ru-RU" sz="2000" dirty="0"/>
              <a:t>интеллектуальными нарушениями в рамках ФГОС </a:t>
            </a:r>
            <a:r>
              <a:rPr lang="ru-RU" sz="2000" dirty="0" smtClean="0"/>
              <a:t>обучающимися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/>
              <a:t>с умственной отсталостью»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95936" y="5085184"/>
            <a:ext cx="4896544" cy="956841"/>
          </a:xfrm>
        </p:spPr>
        <p:txBody>
          <a:bodyPr/>
          <a:lstStyle/>
          <a:p>
            <a:pPr algn="l"/>
            <a:r>
              <a:rPr lang="ru-RU" altLang="ru-RU" dirty="0" smtClean="0"/>
              <a:t>Заместитель директора по УР </a:t>
            </a:r>
          </a:p>
          <a:p>
            <a:pPr algn="l"/>
            <a:r>
              <a:rPr lang="ru-RU" altLang="ru-RU" dirty="0" err="1" smtClean="0"/>
              <a:t>Немчанина</a:t>
            </a:r>
            <a:r>
              <a:rPr lang="ru-RU" altLang="ru-RU" dirty="0" smtClean="0"/>
              <a:t> Екатерина Сергеевна</a:t>
            </a:r>
            <a:endParaRPr lang="en-US" altLang="ru-RU" dirty="0" smtClean="0"/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1214414" y="285728"/>
            <a:ext cx="7929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  <a:endParaRPr lang="ru-RU" sz="1400" dirty="0"/>
          </a:p>
          <a:p>
            <a:pPr algn="ctr"/>
            <a:r>
              <a:rPr lang="ru-RU" sz="1400" dirty="0"/>
              <a:t> </a:t>
            </a:r>
            <a:r>
              <a:rPr lang="ru-RU" sz="1400" dirty="0" smtClean="0"/>
              <a:t>специальная общеобразовательная </a:t>
            </a:r>
            <a:r>
              <a:rPr lang="ru-RU" sz="1400" dirty="0" smtClean="0"/>
              <a:t>школа-интернат города  Кизела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395288" y="190500"/>
            <a:ext cx="863600" cy="50165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endParaRPr lang="ru-RU" dirty="0"/>
          </a:p>
        </p:txBody>
      </p:sp>
      <p:pic>
        <p:nvPicPr>
          <p:cNvPr id="14341" name="Picture 2" descr="C:\Users\Admin\Desktop\практические материалы для проекта\Картинки Методическое сопровождение\1574_html_m9965e5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900112" cy="107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8830818"/>
              </p:ext>
            </p:extLst>
          </p:nvPr>
        </p:nvGraphicFramePr>
        <p:xfrm>
          <a:off x="323528" y="1772816"/>
          <a:ext cx="8640960" cy="457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64078"/>
                <a:gridCol w="6576882"/>
              </a:tblGrid>
              <a:tr h="360040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Заказчик </a:t>
                      </a:r>
                    </a:p>
                  </a:txBody>
                  <a:tcPr marL="45677" marR="45677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МБОУ СОШИ </a:t>
                      </a:r>
                      <a:endParaRPr lang="ru-RU" sz="2000" b="1" dirty="0" smtClean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  <a:p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677" marR="45677" marT="0" marB="0">
                    <a:noFill/>
                  </a:tcPr>
                </a:tc>
              </a:tr>
              <a:tr h="426319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Руководитель</a:t>
                      </a:r>
                    </a:p>
                    <a:p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677" marR="45677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Зам. директора </a:t>
                      </a: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УР  МБОУ СОШИ  на базе РДДИ</a:t>
                      </a:r>
                    </a:p>
                    <a:p>
                      <a:r>
                        <a:rPr lang="ru-RU" sz="2000" b="1" dirty="0" err="1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Немчанина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Екатерина 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Сергеевна</a:t>
                      </a:r>
                    </a:p>
                    <a:p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45677" marR="45677" marT="0" marB="0">
                    <a:noFill/>
                  </a:tcPr>
                </a:tc>
              </a:tr>
              <a:tr h="30440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Куратор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45677" marR="45677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Директор МБОУ СОШИ </a:t>
                      </a:r>
                      <a:endParaRPr lang="ru-RU" sz="2000" b="0" dirty="0" smtClean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  <a:p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Давыдова </a:t>
                      </a:r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Валентина 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Дмитриевна</a:t>
                      </a:r>
                    </a:p>
                    <a:p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45677" marR="45677" marT="0" marB="0">
                    <a:noFill/>
                  </a:tcPr>
                </a:tc>
              </a:tr>
              <a:tr h="277385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Команда</a:t>
                      </a:r>
                    </a:p>
                    <a:p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677" marR="45677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Педагоги МБОУ СОШИ на базе 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РДДИ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45677" marR="45677" marT="0" marB="0">
                    <a:noFill/>
                  </a:tcPr>
                </a:tc>
              </a:tr>
              <a:tr h="284213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База 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реализации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45677" marR="45677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МБОУ СОШИ  на базе 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РДДИ</a:t>
                      </a:r>
                    </a:p>
                    <a:p>
                      <a:endParaRPr lang="ru-RU" sz="2000" b="1" dirty="0" smtClean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  <a:p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45677" marR="45677" marT="0" marB="0">
                    <a:noFill/>
                  </a:tcPr>
                </a:tc>
              </a:tr>
              <a:tr h="284213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Срок 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реализации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45677" marR="45677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2017/2018 учебный год – 2018/2019 учебный год</a:t>
                      </a:r>
                      <a:endParaRPr lang="ru-RU" sz="2000" b="1" dirty="0">
                        <a:solidFill>
                          <a:srgbClr val="0070C0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677" marR="45677" marT="0" marB="0">
                    <a:noFill/>
                  </a:tcPr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ru-RU" dirty="0" smtClean="0"/>
              <a:t>Информационная карта</a:t>
            </a:r>
          </a:p>
        </p:txBody>
      </p:sp>
    </p:spTree>
    <p:extLst>
      <p:ext uri="{BB962C8B-B14F-4D97-AF65-F5344CB8AC3E}">
        <p14:creationId xmlns:p14="http://schemas.microsoft.com/office/powerpoint/2010/main" xmlns="" val="188534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09600" y="579438"/>
            <a:ext cx="7848600" cy="563562"/>
          </a:xfrm>
        </p:spPr>
        <p:txBody>
          <a:bodyPr/>
          <a:lstStyle/>
          <a:p>
            <a:r>
              <a:rPr lang="ru-RU" dirty="0" smtClean="0"/>
              <a:t>Наполняемость классов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9" y="1643050"/>
          <a:ext cx="8429682" cy="4291018"/>
        </p:xfrm>
        <a:graphic>
          <a:graphicData uri="http://schemas.openxmlformats.org/drawingml/2006/table">
            <a:tbl>
              <a:tblPr/>
              <a:tblGrid>
                <a:gridCol w="2391103"/>
                <a:gridCol w="2139829"/>
                <a:gridCol w="1887666"/>
                <a:gridCol w="2011084"/>
              </a:tblGrid>
              <a:tr h="785818">
                <a:tc>
                  <a:txBody>
                    <a:bodyPr/>
                    <a:lstStyle/>
                    <a:p>
                      <a:pPr marL="393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6035" marR="16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5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2016-2017 учебный год</a:t>
                      </a: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6035" marR="16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5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2017-2018 учебный год</a:t>
                      </a: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10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2018-2019 учебный год</a:t>
                      </a: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3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Количество классов: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1 </a:t>
                      </a:r>
                      <a:r>
                        <a:rPr lang="ru-RU" sz="2000" b="1" dirty="0" err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доп-ый</a:t>
                      </a: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1 класс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2 </a:t>
                      </a:r>
                      <a:r>
                        <a:rPr lang="ru-RU" sz="20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класс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14 </a:t>
                      </a:r>
                      <a:r>
                        <a:rPr lang="ru-RU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классов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14 </a:t>
                      </a:r>
                      <a:r>
                        <a:rPr lang="ru-RU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классов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2 </a:t>
                      </a:r>
                      <a:r>
                        <a:rPr lang="ru-RU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классов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16 классов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51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Общее количество обучающихся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 </a:t>
                      </a: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95</a:t>
                      </a: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96</a:t>
                      </a: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+mn-lt"/>
                          <a:cs typeface="Times New Roman"/>
                        </a:rPr>
                        <a:t>117</a:t>
                      </a:r>
                      <a:endParaRPr lang="ru-RU" sz="20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+mn-lt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8534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/>
              <a:t>Цель и задачи</a:t>
            </a:r>
            <a:endParaRPr lang="en-US" altLang="ru-RU" sz="2800" dirty="0" smtClean="0"/>
          </a:p>
        </p:txBody>
      </p:sp>
      <p:sp>
        <p:nvSpPr>
          <p:cNvPr id="18434" name="AutoShape 3"/>
          <p:cNvSpPr>
            <a:spLocks noChangeArrowheads="1"/>
          </p:cNvSpPr>
          <p:nvPr/>
        </p:nvSpPr>
        <p:spPr bwMode="auto">
          <a:xfrm>
            <a:off x="6389688" y="3571876"/>
            <a:ext cx="2563812" cy="3000395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itchFamily="34" charset="0"/>
            </a:endParaRPr>
          </a:p>
        </p:txBody>
      </p:sp>
      <p:sp>
        <p:nvSpPr>
          <p:cNvPr id="18435" name="AutoShape 5"/>
          <p:cNvSpPr>
            <a:spLocks noChangeArrowheads="1"/>
          </p:cNvSpPr>
          <p:nvPr/>
        </p:nvSpPr>
        <p:spPr bwMode="auto">
          <a:xfrm>
            <a:off x="214282" y="3143248"/>
            <a:ext cx="2413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itchFamily="34" charset="0"/>
            </a:endParaRP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214283" y="3214686"/>
            <a:ext cx="2286016" cy="258532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dirty="0" smtClean="0"/>
              <a:t>Обеспечить информационно-методическое сопровождение образовательного процесса обучающихся </a:t>
            </a:r>
          </a:p>
          <a:p>
            <a:pPr algn="ctr" eaLnBrk="0" hangingPunct="0">
              <a:defRPr/>
            </a:pPr>
            <a:r>
              <a:rPr lang="ru-RU" dirty="0" smtClean="0"/>
              <a:t>по 2 варианту </a:t>
            </a:r>
          </a:p>
          <a:p>
            <a:pPr algn="ctr" eaLnBrk="0" hangingPunct="0">
              <a:defRPr/>
            </a:pPr>
            <a:r>
              <a:rPr lang="ru-RU" dirty="0" smtClean="0"/>
              <a:t>ФГОС ОО УО (ИН).</a:t>
            </a:r>
            <a:endParaRPr lang="en-US" altLang="ru-RU" dirty="0">
              <a:solidFill>
                <a:schemeClr val="tx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8615" name="Freeform 7"/>
          <p:cNvSpPr>
            <a:spLocks/>
          </p:cNvSpPr>
          <p:nvPr/>
        </p:nvSpPr>
        <p:spPr bwMode="gray">
          <a:xfrm>
            <a:off x="2776538" y="3127375"/>
            <a:ext cx="903287" cy="101600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8438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8617" name="Freeform 9"/>
          <p:cNvSpPr>
            <a:spLocks/>
          </p:cNvSpPr>
          <p:nvPr/>
        </p:nvSpPr>
        <p:spPr bwMode="gray">
          <a:xfrm flipH="1">
            <a:off x="5475287" y="3190875"/>
            <a:ext cx="903287" cy="1023943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grpSp>
        <p:nvGrpSpPr>
          <p:cNvPr id="18440" name="Group 10"/>
          <p:cNvGrpSpPr>
            <a:grpSpLocks/>
          </p:cNvGrpSpPr>
          <p:nvPr/>
        </p:nvGrpSpPr>
        <p:grpSpPr bwMode="auto">
          <a:xfrm>
            <a:off x="1500166" y="1357299"/>
            <a:ext cx="6572296" cy="1895490"/>
            <a:chOff x="1997" y="1314"/>
            <a:chExt cx="1889" cy="1009"/>
          </a:xfrm>
        </p:grpSpPr>
        <p:grpSp>
          <p:nvGrpSpPr>
            <p:cNvPr id="18446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68620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68621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68622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68623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68624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68625" name="Oval 17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>
              <a:noFill/>
            </a:ln>
            <a:effectLst/>
            <a:extLst/>
          </p:spPr>
          <p:txBody>
            <a:bodyPr vert="eaVert" wrap="none" anchor="ctr"/>
            <a:lstStyle/>
            <a:p>
              <a:pPr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</p:grpSp>
      <p:sp>
        <p:nvSpPr>
          <p:cNvPr id="18441" name="Text Box 18"/>
          <p:cNvSpPr txBox="1">
            <a:spLocks noChangeArrowheads="1"/>
          </p:cNvSpPr>
          <p:nvPr/>
        </p:nvSpPr>
        <p:spPr bwMode="auto">
          <a:xfrm>
            <a:off x="2500298" y="1571612"/>
            <a:ext cx="47149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Создание условий  </a:t>
            </a:r>
          </a:p>
          <a:p>
            <a:pPr algn="ctr"/>
            <a:r>
              <a:rPr lang="ru-RU" sz="2400" b="1" dirty="0" smtClean="0"/>
              <a:t>для внедрения и реализации ФГОС ОО ОУ (ИН). </a:t>
            </a:r>
            <a:endParaRPr lang="ru-RU" sz="2400" b="1" dirty="0"/>
          </a:p>
        </p:txBody>
      </p:sp>
      <p:sp>
        <p:nvSpPr>
          <p:cNvPr id="68627" name="Text Box 19"/>
          <p:cNvSpPr txBox="1">
            <a:spLocks noChangeArrowheads="1"/>
          </p:cNvSpPr>
          <p:nvPr/>
        </p:nvSpPr>
        <p:spPr bwMode="auto">
          <a:xfrm>
            <a:off x="6072198" y="3643314"/>
            <a:ext cx="3071802" cy="25545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/>
              <a:t>Разработать </a:t>
            </a:r>
          </a:p>
          <a:p>
            <a:pPr lvl="0" algn="ctr"/>
            <a:r>
              <a:rPr lang="ru-RU" sz="2000" dirty="0" smtClean="0"/>
              <a:t>учебное пособие «Программно-методическое обеспечение образования обучающихся </a:t>
            </a:r>
          </a:p>
          <a:p>
            <a:pPr lvl="0" algn="ctr"/>
            <a:r>
              <a:rPr lang="ru-RU" sz="2000" dirty="0" smtClean="0"/>
              <a:t>с ГУО и ТМНР».</a:t>
            </a:r>
            <a:endParaRPr lang="ru-RU" sz="2000" dirty="0"/>
          </a:p>
        </p:txBody>
      </p:sp>
      <p:sp>
        <p:nvSpPr>
          <p:cNvPr id="18443" name="AutoShape 3"/>
          <p:cNvSpPr>
            <a:spLocks noChangeArrowheads="1"/>
          </p:cNvSpPr>
          <p:nvPr/>
        </p:nvSpPr>
        <p:spPr bwMode="auto">
          <a:xfrm>
            <a:off x="3143240" y="4143380"/>
            <a:ext cx="2928958" cy="2571768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02" y="4143381"/>
            <a:ext cx="300039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/>
              <a:t>Создать комфортную образовательную и развивающую среду, условия для удовлетворения индивидуальных потребностей детей </a:t>
            </a:r>
          </a:p>
          <a:p>
            <a:pPr lvl="0" algn="ctr"/>
            <a:r>
              <a:rPr lang="ru-RU" sz="2000" dirty="0" smtClean="0"/>
              <a:t>с ГУО и ТМНР.</a:t>
            </a:r>
            <a:endParaRPr lang="ru-RU" sz="20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308475" y="3457575"/>
            <a:ext cx="484188" cy="614367"/>
          </a:xfrm>
          <a:prstGeom prst="downArrow">
            <a:avLst/>
          </a:prstGeom>
          <a:solidFill>
            <a:srgbClr val="4976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585788"/>
            <a:ext cx="7848600" cy="563562"/>
          </a:xfrm>
        </p:spPr>
        <p:txBody>
          <a:bodyPr/>
          <a:lstStyle/>
          <a:p>
            <a:r>
              <a:rPr lang="ru-RU" altLang="ru-RU" sz="2000" dirty="0" smtClean="0"/>
              <a:t>Модель  и особенности реализации Проекта</a:t>
            </a:r>
            <a:endParaRPr lang="en-US" altLang="ru-RU" sz="2000" dirty="0" smtClean="0"/>
          </a:p>
        </p:txBody>
      </p:sp>
      <p:sp>
        <p:nvSpPr>
          <p:cNvPr id="70678" name="AutoShape 22"/>
          <p:cNvSpPr>
            <a:spLocks noChangeArrowheads="1"/>
          </p:cNvSpPr>
          <p:nvPr/>
        </p:nvSpPr>
        <p:spPr bwMode="gray">
          <a:xfrm>
            <a:off x="0" y="2428868"/>
            <a:ext cx="2852738" cy="2767012"/>
          </a:xfrm>
          <a:custGeom>
            <a:avLst/>
            <a:gdLst>
              <a:gd name="G0" fmla="+- 1914 0 0"/>
              <a:gd name="G1" fmla="+- 21600 0 1914"/>
              <a:gd name="G2" fmla="+- 21600 0 1914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66667"/>
                  <a:invGamma/>
                  <a:alpha val="12000"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66667"/>
                  <a:invGamma/>
                  <a:alpha val="12000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70679" name="Oval 23"/>
          <p:cNvSpPr>
            <a:spLocks noChangeArrowheads="1"/>
          </p:cNvSpPr>
          <p:nvPr/>
        </p:nvSpPr>
        <p:spPr bwMode="gray">
          <a:xfrm>
            <a:off x="285720" y="2643182"/>
            <a:ext cx="2376488" cy="22733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3529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70680" name="AutoShape 24"/>
          <p:cNvSpPr>
            <a:spLocks noChangeArrowheads="1"/>
          </p:cNvSpPr>
          <p:nvPr/>
        </p:nvSpPr>
        <p:spPr bwMode="gray">
          <a:xfrm>
            <a:off x="2928926" y="2428868"/>
            <a:ext cx="6072230" cy="928694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tint val="5882"/>
                  <a:invGamma/>
                </a:srgbClr>
              </a:gs>
            </a:gsLst>
            <a:lin ang="0" scaled="1"/>
          </a:gradFill>
          <a:ln w="19050" algn="ctr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marL="342900" indent="-342900" algn="ctr" eaLnBrk="0" hangingPunct="0"/>
            <a:r>
              <a:rPr lang="ru-RU" sz="1600" b="1" dirty="0" smtClean="0"/>
              <a:t>   </a:t>
            </a:r>
            <a:r>
              <a:rPr lang="en-US" sz="1600" b="1" dirty="0" smtClean="0"/>
              <a:t>I. </a:t>
            </a:r>
            <a:r>
              <a:rPr lang="ru-RU" sz="1600" b="1" dirty="0" smtClean="0"/>
              <a:t>Методическое обеспечение образовательного процесса </a:t>
            </a:r>
          </a:p>
          <a:p>
            <a:pPr marL="342900" indent="-342900" algn="ctr" eaLnBrk="0" hangingPunct="0"/>
            <a:r>
              <a:rPr lang="ru-RU" sz="1600" b="1" dirty="0" smtClean="0"/>
              <a:t>обучающихся по 2 варианту ФГОС ОО УО (ИН)</a:t>
            </a:r>
            <a:r>
              <a:rPr lang="ru-RU" altLang="ru-RU" sz="1600" b="1" dirty="0" smtClean="0">
                <a:solidFill>
                  <a:srgbClr val="000000"/>
                </a:solidFill>
              </a:rPr>
              <a:t> </a:t>
            </a:r>
          </a:p>
          <a:p>
            <a:pPr marL="342900" indent="-342900" algn="ctr" eaLnBrk="0" hangingPunct="0"/>
            <a:r>
              <a:rPr lang="ru-RU" altLang="ru-RU" sz="1600" b="1" dirty="0" smtClean="0"/>
              <a:t>2017-2018 учебный год</a:t>
            </a:r>
            <a:endParaRPr lang="ru-RU" altLang="ru-RU" sz="1600" b="1" dirty="0"/>
          </a:p>
        </p:txBody>
      </p:sp>
      <p:sp>
        <p:nvSpPr>
          <p:cNvPr id="70681" name="AutoShape 25"/>
          <p:cNvSpPr>
            <a:spLocks noChangeArrowheads="1"/>
          </p:cNvSpPr>
          <p:nvPr/>
        </p:nvSpPr>
        <p:spPr bwMode="gray">
          <a:xfrm>
            <a:off x="3143240" y="3786190"/>
            <a:ext cx="5857916" cy="9604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BFEAE"/>
              </a:gs>
              <a:gs pos="100000">
                <a:srgbClr val="CBFEAE">
                  <a:gamma/>
                  <a:tint val="5882"/>
                  <a:invGamma/>
                </a:srgbClr>
              </a:gs>
            </a:gsLst>
            <a:lin ang="0" scaled="1"/>
          </a:gradFill>
          <a:ln w="19050" algn="ctr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eaLnBrk="0" hangingPunct="0"/>
            <a:r>
              <a:rPr lang="en-US" altLang="ru-RU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 smtClean="0"/>
              <a:t>II. C</a:t>
            </a:r>
            <a:r>
              <a:rPr lang="ru-RU" sz="1600" b="1" dirty="0" err="1" smtClean="0"/>
              <a:t>оздание</a:t>
            </a:r>
            <a:r>
              <a:rPr lang="ru-RU" sz="1600" b="1" dirty="0" smtClean="0"/>
              <a:t> комфортной  образовательной </a:t>
            </a:r>
            <a:endParaRPr lang="en-US" sz="1600" b="1" dirty="0" smtClean="0"/>
          </a:p>
          <a:p>
            <a:pPr algn="ctr" eaLnBrk="0" hangingPunct="0"/>
            <a:r>
              <a:rPr lang="ru-RU" sz="1600" b="1" dirty="0" smtClean="0"/>
              <a:t>и развивающей </a:t>
            </a:r>
            <a:r>
              <a:rPr lang="en-US" sz="1600" b="1" dirty="0" smtClean="0"/>
              <a:t>c</a:t>
            </a:r>
            <a:r>
              <a:rPr lang="ru-RU" sz="1600" b="1" dirty="0" err="1" smtClean="0"/>
              <a:t>реды</a:t>
            </a:r>
            <a:r>
              <a:rPr lang="ru-RU" sz="1600" b="1" dirty="0" smtClean="0"/>
              <a:t> для обучающихся  с ГУО и ТМНР</a:t>
            </a:r>
          </a:p>
          <a:p>
            <a:pPr algn="ctr" eaLnBrk="0" hangingPunct="0"/>
            <a:endParaRPr lang="ru-RU" altLang="ru-RU" sz="100" b="1" dirty="0" smtClean="0"/>
          </a:p>
          <a:p>
            <a:pPr algn="ctr" eaLnBrk="0" hangingPunct="0"/>
            <a:endParaRPr lang="ru-RU" altLang="ru-RU" sz="100" b="1" dirty="0" smtClean="0"/>
          </a:p>
          <a:p>
            <a:pPr algn="ctr" eaLnBrk="0" hangingPunct="0"/>
            <a:r>
              <a:rPr lang="ru-RU" altLang="ru-RU" sz="1600" b="1" dirty="0" smtClean="0"/>
              <a:t>2018-2019 учебный год</a:t>
            </a:r>
            <a:endParaRPr lang="ru-RU" altLang="ru-RU" sz="1600" dirty="0">
              <a:solidFill>
                <a:srgbClr val="000000"/>
              </a:solidFill>
            </a:endParaRPr>
          </a:p>
        </p:txBody>
      </p:sp>
      <p:sp>
        <p:nvSpPr>
          <p:cNvPr id="17416" name="AutoShape 28"/>
          <p:cNvSpPr>
            <a:spLocks noChangeArrowheads="1"/>
          </p:cNvSpPr>
          <p:nvPr/>
        </p:nvSpPr>
        <p:spPr bwMode="gray">
          <a:xfrm>
            <a:off x="142844" y="5429264"/>
            <a:ext cx="8786874" cy="1285884"/>
          </a:xfrm>
          <a:prstGeom prst="rect">
            <a:avLst/>
          </a:prstGeom>
          <a:noFill/>
          <a:ln w="19050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altLang="ru-RU" sz="1600" b="1" dirty="0" smtClean="0">
                <a:solidFill>
                  <a:srgbClr val="000000"/>
                </a:solidFill>
              </a:rPr>
              <a:t>                                        </a:t>
            </a:r>
          </a:p>
          <a:p>
            <a:r>
              <a:rPr lang="ru-RU" altLang="ru-RU" sz="1600" b="1" i="1" u="sng" dirty="0" smtClean="0"/>
              <a:t>Результат</a:t>
            </a:r>
            <a:r>
              <a:rPr lang="ru-RU" altLang="ru-RU" sz="1600" b="1" i="1" u="sng" dirty="0"/>
              <a:t>:</a:t>
            </a:r>
            <a:r>
              <a:rPr lang="ru-RU" altLang="ru-RU" sz="1600" dirty="0">
                <a:solidFill>
                  <a:srgbClr val="000000"/>
                </a:solidFill>
              </a:rPr>
              <a:t> </a:t>
            </a:r>
            <a:endParaRPr lang="en-US" altLang="ru-RU" sz="1600" dirty="0" smtClean="0">
              <a:solidFill>
                <a:srgbClr val="000000"/>
              </a:solidFill>
            </a:endParaRPr>
          </a:p>
          <a:p>
            <a:pPr marL="342900" indent="-342900">
              <a:buAutoNum type="arabicParenR"/>
            </a:pPr>
            <a:r>
              <a:rPr lang="ru-RU" sz="1600" b="1" dirty="0" smtClean="0"/>
              <a:t>Повышение профессионального уровня и компетентности педагогов в области</a:t>
            </a:r>
            <a:endParaRPr lang="en-US" sz="1600" b="1" dirty="0" smtClean="0"/>
          </a:p>
          <a:p>
            <a:pPr marL="342900" indent="-342900"/>
            <a:r>
              <a:rPr lang="ru-RU" sz="1600" b="1" dirty="0" smtClean="0"/>
              <a:t> содержания</a:t>
            </a:r>
            <a:r>
              <a:rPr lang="en-US" sz="1600" b="1" dirty="0" smtClean="0"/>
              <a:t> </a:t>
            </a:r>
            <a:r>
              <a:rPr lang="ru-RU" sz="1600" b="1" dirty="0" smtClean="0"/>
              <a:t>обучения  детей   с ГУО и ТМНР</a:t>
            </a:r>
          </a:p>
          <a:p>
            <a:r>
              <a:rPr lang="en-US" sz="1600" b="1" dirty="0" smtClean="0"/>
              <a:t>2) </a:t>
            </a:r>
            <a:r>
              <a:rPr lang="ru-RU" sz="1600" b="1" dirty="0" smtClean="0"/>
              <a:t>Создание комфортной  образовательной и развивающей  среды </a:t>
            </a:r>
            <a:endParaRPr lang="en-US" sz="1600" b="1" dirty="0" smtClean="0"/>
          </a:p>
          <a:p>
            <a:r>
              <a:rPr lang="ru-RU" sz="1600" b="1" dirty="0" smtClean="0"/>
              <a:t>для обучающихся  с ГУО и ТМНР</a:t>
            </a:r>
          </a:p>
          <a:p>
            <a:endParaRPr lang="ru-RU" sz="1600" dirty="0"/>
          </a:p>
        </p:txBody>
      </p:sp>
      <p:sp>
        <p:nvSpPr>
          <p:cNvPr id="70685" name="Text Box 29"/>
          <p:cNvSpPr txBox="1">
            <a:spLocks noChangeArrowheads="1"/>
          </p:cNvSpPr>
          <p:nvPr/>
        </p:nvSpPr>
        <p:spPr bwMode="gray">
          <a:xfrm>
            <a:off x="357158" y="3286124"/>
            <a:ext cx="2072170" cy="120032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ru-RU" alt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Этапы </a:t>
            </a:r>
          </a:p>
          <a:p>
            <a:pPr algn="ctr" eaLnBrk="0" hangingPunct="0">
              <a:defRPr/>
            </a:pPr>
            <a:r>
              <a:rPr lang="ru-RU" altLang="ru-RU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реализации </a:t>
            </a:r>
          </a:p>
          <a:p>
            <a:pPr algn="ctr" eaLnBrk="0" hangingPunct="0">
              <a:defRPr/>
            </a:pPr>
            <a:r>
              <a:rPr lang="ru-RU" altLang="ru-RU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Проекта</a:t>
            </a:r>
            <a:endParaRPr lang="en-US" altLang="ru-RU" sz="2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366838"/>
            <a:ext cx="7500990" cy="64633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/>
              <a:t>Цель:</a:t>
            </a:r>
            <a:r>
              <a:rPr lang="ru-RU" dirty="0"/>
              <a:t> </a:t>
            </a:r>
            <a:r>
              <a:rPr lang="en-US" dirty="0" smtClean="0"/>
              <a:t>  </a:t>
            </a:r>
            <a:r>
              <a:rPr lang="ru-RU" b="1" dirty="0" smtClean="0"/>
              <a:t>Создание условий  </a:t>
            </a:r>
            <a:endParaRPr lang="en-US" b="1" dirty="0" smtClean="0"/>
          </a:p>
          <a:p>
            <a:pPr algn="ctr"/>
            <a:r>
              <a:rPr lang="ru-RU" b="1" dirty="0" smtClean="0"/>
              <a:t>для внедрения и реализации ФГОС ОО ОУ (ИН)</a:t>
            </a:r>
            <a:endParaRPr lang="ru-RU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2857488" y="3429000"/>
            <a:ext cx="428628" cy="142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70678" idx="6"/>
          </p:cNvCxnSpPr>
          <p:nvPr/>
        </p:nvCxnSpPr>
        <p:spPr>
          <a:xfrm>
            <a:off x="2852738" y="3812374"/>
            <a:ext cx="433378" cy="45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План реализации</a:t>
            </a:r>
            <a:endParaRPr lang="en-US" altLang="ru-RU" dirty="0" smtClean="0">
              <a:solidFill>
                <a:schemeClr val="accent1"/>
              </a:solidFill>
            </a:endParaRP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/>
          </a:p>
        </p:txBody>
      </p:sp>
      <p:grpSp>
        <p:nvGrpSpPr>
          <p:cNvPr id="16387" name="Group 105"/>
          <p:cNvGrpSpPr>
            <a:grpSpLocks/>
          </p:cNvGrpSpPr>
          <p:nvPr/>
        </p:nvGrpSpPr>
        <p:grpSpPr bwMode="auto">
          <a:xfrm>
            <a:off x="-30892" y="1409700"/>
            <a:ext cx="8886398" cy="1304004"/>
            <a:chOff x="1268" y="1262"/>
            <a:chExt cx="3421" cy="501"/>
          </a:xfrm>
        </p:grpSpPr>
        <p:grpSp>
          <p:nvGrpSpPr>
            <p:cNvPr id="16417" name="Group 75"/>
            <p:cNvGrpSpPr>
              <a:grpSpLocks/>
            </p:cNvGrpSpPr>
            <p:nvPr/>
          </p:nvGrpSpPr>
          <p:grpSpPr bwMode="auto">
            <a:xfrm>
              <a:off x="1268" y="1262"/>
              <a:ext cx="562" cy="455"/>
              <a:chOff x="1110" y="2541"/>
              <a:chExt cx="1812" cy="1466"/>
            </a:xfrm>
          </p:grpSpPr>
          <p:sp>
            <p:nvSpPr>
              <p:cNvPr id="16421" name="AutoShape 76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22" name="AutoShape 77"/>
              <p:cNvSpPr>
                <a:spLocks noChangeArrowheads="1"/>
              </p:cNvSpPr>
              <p:nvPr/>
            </p:nvSpPr>
            <p:spPr bwMode="gray">
              <a:xfrm>
                <a:off x="1110" y="2541"/>
                <a:ext cx="1812" cy="1439"/>
              </a:xfrm>
              <a:prstGeom prst="hexagon">
                <a:avLst>
                  <a:gd name="adj" fmla="val 28918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6094" name="AutoShape 78"/>
              <p:cNvSpPr>
                <a:spLocks noChangeArrowheads="1"/>
              </p:cNvSpPr>
              <p:nvPr/>
            </p:nvSpPr>
            <p:spPr bwMode="gray">
              <a:xfrm>
                <a:off x="1209" y="2612"/>
                <a:ext cx="1623" cy="1285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6418" name="Line 83"/>
            <p:cNvSpPr>
              <a:spLocks noChangeShapeType="1"/>
            </p:cNvSpPr>
            <p:nvPr/>
          </p:nvSpPr>
          <p:spPr bwMode="auto">
            <a:xfrm>
              <a:off x="1665" y="1763"/>
              <a:ext cx="30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oval" w="med" len="med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9" name="Text Box 84"/>
            <p:cNvSpPr txBox="1">
              <a:spLocks noChangeArrowheads="1"/>
            </p:cNvSpPr>
            <p:nvPr/>
          </p:nvSpPr>
          <p:spPr bwMode="auto">
            <a:xfrm>
              <a:off x="2276" y="1344"/>
              <a:ext cx="116" cy="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endParaRPr lang="en-US" altLang="ru-RU" sz="2400">
                <a:solidFill>
                  <a:srgbClr val="000000"/>
                </a:solidFill>
              </a:endParaRPr>
            </a:p>
          </p:txBody>
        </p:sp>
        <p:sp>
          <p:nvSpPr>
            <p:cNvPr id="16420" name="Text Box 85"/>
            <p:cNvSpPr txBox="1">
              <a:spLocks noChangeArrowheads="1"/>
            </p:cNvSpPr>
            <p:nvPr/>
          </p:nvSpPr>
          <p:spPr bwMode="gray">
            <a:xfrm>
              <a:off x="1335" y="1352"/>
              <a:ext cx="371" cy="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altLang="ru-RU" sz="2400" b="1" dirty="0" smtClean="0">
                  <a:solidFill>
                    <a:srgbClr val="FFFFFF"/>
                  </a:solidFill>
                </a:rPr>
                <a:t> </a:t>
              </a:r>
              <a:r>
                <a:rPr lang="en-US" altLang="ru-RU" sz="2400" b="1" dirty="0" smtClean="0">
                  <a:solidFill>
                    <a:srgbClr val="FFFFFF"/>
                  </a:solidFill>
                </a:rPr>
                <a:t>1 </a:t>
              </a:r>
              <a:endParaRPr lang="ru-RU" altLang="ru-RU" sz="2400" b="1" dirty="0" smtClean="0">
                <a:solidFill>
                  <a:srgbClr val="FFFFFF"/>
                </a:solidFill>
              </a:endParaRPr>
            </a:p>
            <a:p>
              <a:pPr algn="ctr" eaLnBrk="0" hangingPunct="0"/>
              <a:r>
                <a:rPr lang="ru-RU" altLang="ru-RU" sz="2400" b="1" dirty="0" smtClean="0">
                  <a:solidFill>
                    <a:srgbClr val="FFFFFF"/>
                  </a:solidFill>
                </a:rPr>
                <a:t> этап</a:t>
              </a:r>
              <a:endParaRPr lang="en-US" altLang="ru-RU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388" name="Group 106"/>
          <p:cNvGrpSpPr>
            <a:grpSpLocks/>
          </p:cNvGrpSpPr>
          <p:nvPr/>
        </p:nvGrpSpPr>
        <p:grpSpPr bwMode="auto">
          <a:xfrm>
            <a:off x="0" y="2928934"/>
            <a:ext cx="2962328" cy="1308100"/>
            <a:chOff x="1241" y="1875"/>
            <a:chExt cx="1104" cy="429"/>
          </a:xfrm>
        </p:grpSpPr>
        <p:grpSp>
          <p:nvGrpSpPr>
            <p:cNvPr id="16410" name="Group 79"/>
            <p:cNvGrpSpPr>
              <a:grpSpLocks/>
            </p:cNvGrpSpPr>
            <p:nvPr/>
          </p:nvGrpSpPr>
          <p:grpSpPr bwMode="auto">
            <a:xfrm>
              <a:off x="1241" y="1875"/>
              <a:ext cx="577" cy="429"/>
              <a:chOff x="3088" y="2663"/>
              <a:chExt cx="1864" cy="1382"/>
            </a:xfrm>
          </p:grpSpPr>
          <p:sp>
            <p:nvSpPr>
              <p:cNvPr id="16414" name="AutoShape 80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15" name="AutoShape 81"/>
              <p:cNvSpPr>
                <a:spLocks noChangeArrowheads="1"/>
              </p:cNvSpPr>
              <p:nvPr/>
            </p:nvSpPr>
            <p:spPr bwMode="gray">
              <a:xfrm>
                <a:off x="3088" y="2663"/>
                <a:ext cx="1864" cy="1382"/>
              </a:xfrm>
              <a:prstGeom prst="hexagon">
                <a:avLst>
                  <a:gd name="adj" fmla="val 28917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6098" name="AutoShape 82"/>
              <p:cNvSpPr>
                <a:spLocks noChangeArrowheads="1"/>
              </p:cNvSpPr>
              <p:nvPr/>
            </p:nvSpPr>
            <p:spPr bwMode="gray">
              <a:xfrm>
                <a:off x="3201" y="2717"/>
                <a:ext cx="1623" cy="1265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6412" name="Text Box 87"/>
            <p:cNvSpPr txBox="1">
              <a:spLocks noChangeArrowheads="1"/>
            </p:cNvSpPr>
            <p:nvPr/>
          </p:nvSpPr>
          <p:spPr bwMode="auto">
            <a:xfrm>
              <a:off x="2276" y="1920"/>
              <a:ext cx="69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endParaRPr lang="en-US" altLang="ru-RU" sz="2400">
                <a:solidFill>
                  <a:srgbClr val="000000"/>
                </a:solidFill>
              </a:endParaRPr>
            </a:p>
          </p:txBody>
        </p:sp>
        <p:sp>
          <p:nvSpPr>
            <p:cNvPr id="16413" name="Text Box 88"/>
            <p:cNvSpPr txBox="1">
              <a:spLocks noChangeArrowheads="1"/>
            </p:cNvSpPr>
            <p:nvPr/>
          </p:nvSpPr>
          <p:spPr bwMode="gray">
            <a:xfrm>
              <a:off x="1376" y="1943"/>
              <a:ext cx="320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ru-RU" altLang="ru-RU" sz="2400" b="1" dirty="0" smtClean="0">
                  <a:solidFill>
                    <a:srgbClr val="FFFFFF"/>
                  </a:solidFill>
                </a:rPr>
                <a:t>2</a:t>
              </a:r>
            </a:p>
            <a:p>
              <a:pPr algn="ctr" eaLnBrk="0" hangingPunct="0"/>
              <a:r>
                <a:rPr lang="ru-RU" altLang="ru-RU" sz="2400" b="1" dirty="0" smtClean="0">
                  <a:solidFill>
                    <a:srgbClr val="FFFFFF"/>
                  </a:solidFill>
                </a:rPr>
                <a:t>этап</a:t>
              </a:r>
              <a:endParaRPr lang="en-US" altLang="ru-RU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6391" name="Прямоугольник 1"/>
          <p:cNvSpPr>
            <a:spLocks noChangeArrowheads="1"/>
          </p:cNvSpPr>
          <p:nvPr/>
        </p:nvSpPr>
        <p:spPr bwMode="auto">
          <a:xfrm>
            <a:off x="1571604" y="1428736"/>
            <a:ext cx="786606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1.Разработка локальных актов.</a:t>
            </a:r>
            <a:endParaRPr lang="en-US" dirty="0" smtClean="0"/>
          </a:p>
          <a:p>
            <a:r>
              <a:rPr lang="ru-RU" dirty="0" smtClean="0"/>
              <a:t>2. Разработка методических рекомендаций для педагогов.</a:t>
            </a:r>
          </a:p>
          <a:p>
            <a:r>
              <a:rPr lang="ru-RU" dirty="0" smtClean="0"/>
              <a:t>3. Обучение педагогов базовому уровню языковой программы МАКАТОН специалистами Центра лечебной педагогики г.Москва.</a:t>
            </a:r>
          </a:p>
          <a:p>
            <a:endParaRPr lang="ru-RU" dirty="0"/>
          </a:p>
        </p:txBody>
      </p:sp>
      <p:sp>
        <p:nvSpPr>
          <p:cNvPr id="43" name="Прямоугольник 1"/>
          <p:cNvSpPr>
            <a:spLocks noChangeArrowheads="1"/>
          </p:cNvSpPr>
          <p:nvPr/>
        </p:nvSpPr>
        <p:spPr bwMode="auto">
          <a:xfrm>
            <a:off x="1643042" y="3000372"/>
            <a:ext cx="7000924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1.Проектирование рабочих программ по предметным областям </a:t>
            </a:r>
          </a:p>
          <a:p>
            <a:r>
              <a:rPr lang="ru-RU" dirty="0" smtClean="0"/>
              <a:t>для 2 и 3 классов обучающихся с ГУО и ТМНР на основе программы МАКАТОН.</a:t>
            </a:r>
            <a:endParaRPr lang="en-US" dirty="0" smtClean="0"/>
          </a:p>
          <a:p>
            <a:endParaRPr lang="ru-RU" sz="800" dirty="0" smtClean="0"/>
          </a:p>
          <a:p>
            <a:r>
              <a:rPr lang="ru-RU" dirty="0" smtClean="0"/>
              <a:t>2. Разработка Комплекта поурочных планов «Учусь говорить!» по формированию у </a:t>
            </a:r>
            <a:r>
              <a:rPr lang="ru-RU" dirty="0" err="1" smtClean="0"/>
              <a:t>неговорящих</a:t>
            </a:r>
            <a:r>
              <a:rPr lang="ru-RU" dirty="0" smtClean="0"/>
              <a:t> детей навыков применения средств поддерживающей коммуникации в образовательном процессе на основе программы МАКАТОН.</a:t>
            </a:r>
          </a:p>
          <a:p>
            <a:endParaRPr lang="ru-RU" sz="800" dirty="0" smtClean="0"/>
          </a:p>
          <a:p>
            <a:r>
              <a:rPr lang="ru-RU" dirty="0" smtClean="0"/>
              <a:t>3. Проведение школьного конкурса </a:t>
            </a:r>
            <a:r>
              <a:rPr lang="ru-RU" dirty="0" err="1" smtClean="0"/>
              <a:t>профмастерства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«Педагогический </a:t>
            </a:r>
            <a:r>
              <a:rPr lang="ru-RU" dirty="0" err="1" smtClean="0"/>
              <a:t>баттл</a:t>
            </a:r>
            <a:r>
              <a:rPr lang="ru-RU" dirty="0" smtClean="0"/>
              <a:t> «Общение с неговорящим ребёнком».</a:t>
            </a:r>
            <a:endParaRPr lang="en-US" dirty="0" smtClean="0"/>
          </a:p>
          <a:p>
            <a:endParaRPr lang="ru-RU" sz="800" dirty="0" smtClean="0"/>
          </a:p>
          <a:p>
            <a:r>
              <a:rPr lang="ru-RU" dirty="0" smtClean="0"/>
              <a:t>4. Разработка учебно-методических пособий, рабочих тетрадей по предметным областям для обучения детей с ГУО и ТМНР с использованием программы МАКАТОН.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928662" y="3857628"/>
            <a:ext cx="7772400" cy="720725"/>
          </a:xfrm>
          <a:prstGeom prst="rect">
            <a:avLst/>
          </a:prstGeom>
        </p:spPr>
        <p:txBody>
          <a:bodyPr lIns="45720" rIns="45720">
            <a:normAutofit fontScale="250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> </a:t>
            </a:r>
            <a:b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600" b="1" cap="all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4600" b="1" cap="all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6631" name="Picture 2" descr="C:\Users\Asus\Desktop\ДОКЛАД_АДК И ИИ\фото для доклада\Макатон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785786" y="1500174"/>
            <a:ext cx="7565012" cy="5164521"/>
          </a:xfrm>
          <a:noFill/>
        </p:spPr>
      </p:pic>
    </p:spTree>
    <p:extLst>
      <p:ext uri="{BB962C8B-B14F-4D97-AF65-F5344CB8AC3E}">
        <p14:creationId xmlns:p14="http://schemas.microsoft.com/office/powerpoint/2010/main" xmlns="" val="103283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mtClean="0"/>
              <a:t> </a:t>
            </a:r>
            <a:r>
              <a:rPr lang="ru-RU" altLang="ru-RU" smtClean="0"/>
              <a:t>Перспективы</a:t>
            </a:r>
            <a:endParaRPr lang="en-US" altLang="ru-RU" smtClean="0"/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214545" y="1571614"/>
            <a:ext cx="8643181" cy="5076826"/>
            <a:chOff x="16" y="1164"/>
            <a:chExt cx="5468" cy="3198"/>
          </a:xfrm>
        </p:grpSpPr>
        <p:sp>
          <p:nvSpPr>
            <p:cNvPr id="93188" name="Oval 4"/>
            <p:cNvSpPr>
              <a:spLocks noChangeArrowheads="1"/>
            </p:cNvSpPr>
            <p:nvPr/>
          </p:nvSpPr>
          <p:spPr bwMode="auto">
            <a:xfrm>
              <a:off x="1632" y="1344"/>
              <a:ext cx="2544" cy="2496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accent2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grpSp>
          <p:nvGrpSpPr>
            <p:cNvPr id="27668" name="Group 5"/>
            <p:cNvGrpSpPr>
              <a:grpSpLocks/>
            </p:cNvGrpSpPr>
            <p:nvPr/>
          </p:nvGrpSpPr>
          <p:grpSpPr bwMode="auto">
            <a:xfrm>
              <a:off x="2256" y="1951"/>
              <a:ext cx="1318" cy="1362"/>
              <a:chOff x="2016" y="1898"/>
              <a:chExt cx="1709" cy="1702"/>
            </a:xfrm>
          </p:grpSpPr>
          <p:sp>
            <p:nvSpPr>
              <p:cNvPr id="27708" name="Oval 6"/>
              <p:cNvSpPr>
                <a:spLocks noChangeArrowheads="1"/>
              </p:cNvSpPr>
              <p:nvPr/>
            </p:nvSpPr>
            <p:spPr bwMode="gray">
              <a:xfrm>
                <a:off x="2016" y="1898"/>
                <a:ext cx="1709" cy="1702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42E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709" name="Freeform 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76 w 1321"/>
                  <a:gd name="T1" fmla="*/ 357 h 712"/>
                  <a:gd name="T2" fmla="*/ 1292 w 1321"/>
                  <a:gd name="T3" fmla="*/ 394 h 712"/>
                  <a:gd name="T4" fmla="*/ 1296 w 1321"/>
                  <a:gd name="T5" fmla="*/ 428 h 712"/>
                  <a:gd name="T6" fmla="*/ 1290 w 1321"/>
                  <a:gd name="T7" fmla="*/ 459 h 712"/>
                  <a:gd name="T8" fmla="*/ 1273 w 1321"/>
                  <a:gd name="T9" fmla="*/ 490 h 712"/>
                  <a:gd name="T10" fmla="*/ 1248 w 1321"/>
                  <a:gd name="T11" fmla="*/ 516 h 712"/>
                  <a:gd name="T12" fmla="*/ 1216 w 1321"/>
                  <a:gd name="T13" fmla="*/ 538 h 712"/>
                  <a:gd name="T14" fmla="*/ 1173 w 1321"/>
                  <a:gd name="T15" fmla="*/ 559 h 712"/>
                  <a:gd name="T16" fmla="*/ 1125 w 1321"/>
                  <a:gd name="T17" fmla="*/ 578 h 712"/>
                  <a:gd name="T18" fmla="*/ 1071 w 1321"/>
                  <a:gd name="T19" fmla="*/ 594 h 712"/>
                  <a:gd name="T20" fmla="*/ 1011 w 1321"/>
                  <a:gd name="T21" fmla="*/ 608 h 712"/>
                  <a:gd name="T22" fmla="*/ 949 w 1321"/>
                  <a:gd name="T23" fmla="*/ 618 h 712"/>
                  <a:gd name="T24" fmla="*/ 879 w 1321"/>
                  <a:gd name="T25" fmla="*/ 627 h 712"/>
                  <a:gd name="T26" fmla="*/ 808 w 1321"/>
                  <a:gd name="T27" fmla="*/ 632 h 712"/>
                  <a:gd name="T28" fmla="*/ 780 w 1321"/>
                  <a:gd name="T29" fmla="*/ 634 h 712"/>
                  <a:gd name="T30" fmla="*/ 467 w 1321"/>
                  <a:gd name="T31" fmla="*/ 634 h 712"/>
                  <a:gd name="T32" fmla="*/ 463 w 1321"/>
                  <a:gd name="T33" fmla="*/ 634 h 712"/>
                  <a:gd name="T34" fmla="*/ 401 w 1321"/>
                  <a:gd name="T35" fmla="*/ 630 h 712"/>
                  <a:gd name="T36" fmla="*/ 341 w 1321"/>
                  <a:gd name="T37" fmla="*/ 627 h 712"/>
                  <a:gd name="T38" fmla="*/ 285 w 1321"/>
                  <a:gd name="T39" fmla="*/ 620 h 712"/>
                  <a:gd name="T40" fmla="*/ 231 w 1321"/>
                  <a:gd name="T41" fmla="*/ 614 h 712"/>
                  <a:gd name="T42" fmla="*/ 182 w 1321"/>
                  <a:gd name="T43" fmla="*/ 603 h 712"/>
                  <a:gd name="T44" fmla="*/ 138 w 1321"/>
                  <a:gd name="T45" fmla="*/ 590 h 712"/>
                  <a:gd name="T46" fmla="*/ 100 w 1321"/>
                  <a:gd name="T47" fmla="*/ 577 h 712"/>
                  <a:gd name="T48" fmla="*/ 66 w 1321"/>
                  <a:gd name="T49" fmla="*/ 561 h 712"/>
                  <a:gd name="T50" fmla="*/ 38 w 1321"/>
                  <a:gd name="T51" fmla="*/ 541 h 712"/>
                  <a:gd name="T52" fmla="*/ 18 w 1321"/>
                  <a:gd name="T53" fmla="*/ 519 h 712"/>
                  <a:gd name="T54" fmla="*/ 6 w 1321"/>
                  <a:gd name="T55" fmla="*/ 493 h 712"/>
                  <a:gd name="T56" fmla="*/ 0 w 1321"/>
                  <a:gd name="T57" fmla="*/ 467 h 712"/>
                  <a:gd name="T58" fmla="*/ 0 w 1321"/>
                  <a:gd name="T59" fmla="*/ 463 h 712"/>
                  <a:gd name="T60" fmla="*/ 4 w 1321"/>
                  <a:gd name="T61" fmla="*/ 434 h 712"/>
                  <a:gd name="T62" fmla="*/ 16 w 1321"/>
                  <a:gd name="T63" fmla="*/ 397 h 712"/>
                  <a:gd name="T64" fmla="*/ 50 w 1321"/>
                  <a:gd name="T65" fmla="*/ 329 h 712"/>
                  <a:gd name="T66" fmla="*/ 92 w 1321"/>
                  <a:gd name="T67" fmla="*/ 266 h 712"/>
                  <a:gd name="T68" fmla="*/ 144 w 1321"/>
                  <a:gd name="T69" fmla="*/ 209 h 712"/>
                  <a:gd name="T70" fmla="*/ 200 w 1321"/>
                  <a:gd name="T71" fmla="*/ 157 h 712"/>
                  <a:gd name="T72" fmla="*/ 265 w 1321"/>
                  <a:gd name="T73" fmla="*/ 111 h 712"/>
                  <a:gd name="T74" fmla="*/ 335 w 1321"/>
                  <a:gd name="T75" fmla="*/ 73 h 712"/>
                  <a:gd name="T76" fmla="*/ 407 w 1321"/>
                  <a:gd name="T77" fmla="*/ 42 h 712"/>
                  <a:gd name="T78" fmla="*/ 488 w 1321"/>
                  <a:gd name="T79" fmla="*/ 19 h 712"/>
                  <a:gd name="T80" fmla="*/ 570 w 1321"/>
                  <a:gd name="T81" fmla="*/ 5 h 712"/>
                  <a:gd name="T82" fmla="*/ 654 w 1321"/>
                  <a:gd name="T83" fmla="*/ 0 h 712"/>
                  <a:gd name="T84" fmla="*/ 654 w 1321"/>
                  <a:gd name="T85" fmla="*/ 0 h 712"/>
                  <a:gd name="T86" fmla="*/ 745 w 1321"/>
                  <a:gd name="T87" fmla="*/ 5 h 712"/>
                  <a:gd name="T88" fmla="*/ 831 w 1321"/>
                  <a:gd name="T89" fmla="*/ 20 h 712"/>
                  <a:gd name="T90" fmla="*/ 914 w 1321"/>
                  <a:gd name="T91" fmla="*/ 47 h 712"/>
                  <a:gd name="T92" fmla="*/ 991 w 1321"/>
                  <a:gd name="T93" fmla="*/ 80 h 712"/>
                  <a:gd name="T94" fmla="*/ 1062 w 1321"/>
                  <a:gd name="T95" fmla="*/ 122 h 712"/>
                  <a:gd name="T96" fmla="*/ 1127 w 1321"/>
                  <a:gd name="T97" fmla="*/ 173 h 712"/>
                  <a:gd name="T98" fmla="*/ 1185 w 1321"/>
                  <a:gd name="T99" fmla="*/ 228 h 712"/>
                  <a:gd name="T100" fmla="*/ 1234 w 1321"/>
                  <a:gd name="T101" fmla="*/ 289 h 712"/>
                  <a:gd name="T102" fmla="*/ 1276 w 1321"/>
                  <a:gd name="T103" fmla="*/ 357 h 712"/>
                  <a:gd name="T104" fmla="*/ 1276 w 1321"/>
                  <a:gd name="T105" fmla="*/ 357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6600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3192" name="Text Box 8"/>
            <p:cNvSpPr txBox="1">
              <a:spLocks noChangeArrowheads="1"/>
            </p:cNvSpPr>
            <p:nvPr/>
          </p:nvSpPr>
          <p:spPr bwMode="gray">
            <a:xfrm>
              <a:off x="2274" y="2347"/>
              <a:ext cx="1299" cy="44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ru-RU" altLang="ru-RU" sz="2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Методические </a:t>
              </a:r>
            </a:p>
            <a:p>
              <a:pPr algn="ctr" eaLnBrk="0" hangingPunct="0">
                <a:defRPr/>
              </a:pPr>
              <a:r>
                <a:rPr lang="ru-RU" altLang="ru-RU" sz="20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anose="020B0604020202020204" pitchFamily="34" charset="0"/>
                </a:rPr>
                <a:t>рекомендации</a:t>
              </a:r>
              <a:endParaRPr lang="en-US" altLang="ru-RU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endParaRPr>
            </a:p>
          </p:txBody>
        </p:sp>
        <p:grpSp>
          <p:nvGrpSpPr>
            <p:cNvPr id="27670" name="Group 14"/>
            <p:cNvGrpSpPr>
              <a:grpSpLocks/>
            </p:cNvGrpSpPr>
            <p:nvPr/>
          </p:nvGrpSpPr>
          <p:grpSpPr bwMode="auto">
            <a:xfrm>
              <a:off x="2236" y="3191"/>
              <a:ext cx="201" cy="176"/>
              <a:chOff x="2236" y="3191"/>
              <a:chExt cx="201" cy="176"/>
            </a:xfrm>
          </p:grpSpPr>
          <p:sp>
            <p:nvSpPr>
              <p:cNvPr id="93199" name="Oval 15"/>
              <p:cNvSpPr>
                <a:spLocks noChangeArrowheads="1"/>
              </p:cNvSpPr>
              <p:nvPr/>
            </p:nvSpPr>
            <p:spPr bwMode="gray">
              <a:xfrm rot="18227093">
                <a:off x="2238" y="3282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93200" name="Oval 16"/>
              <p:cNvSpPr>
                <a:spLocks noChangeArrowheads="1"/>
              </p:cNvSpPr>
              <p:nvPr/>
            </p:nvSpPr>
            <p:spPr bwMode="gray">
              <a:xfrm rot="18227093">
                <a:off x="2352" y="3188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7702" name="Group 18"/>
            <p:cNvGrpSpPr>
              <a:grpSpLocks/>
            </p:cNvGrpSpPr>
            <p:nvPr/>
          </p:nvGrpSpPr>
          <p:grpSpPr bwMode="auto">
            <a:xfrm>
              <a:off x="603" y="3364"/>
              <a:ext cx="1711" cy="998"/>
              <a:chOff x="-2734" y="1948"/>
              <a:chExt cx="6656" cy="3882"/>
            </a:xfrm>
          </p:grpSpPr>
          <p:sp>
            <p:nvSpPr>
              <p:cNvPr id="93203" name="Oval 19"/>
              <p:cNvSpPr>
                <a:spLocks noChangeArrowheads="1"/>
              </p:cNvSpPr>
              <p:nvPr/>
            </p:nvSpPr>
            <p:spPr bwMode="gray">
              <a:xfrm>
                <a:off x="-2734" y="1979"/>
                <a:ext cx="6656" cy="3851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24314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27705" name="Freeform 20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276 w 1321"/>
                  <a:gd name="T1" fmla="*/ 357 h 712"/>
                  <a:gd name="T2" fmla="*/ 1292 w 1321"/>
                  <a:gd name="T3" fmla="*/ 394 h 712"/>
                  <a:gd name="T4" fmla="*/ 1296 w 1321"/>
                  <a:gd name="T5" fmla="*/ 428 h 712"/>
                  <a:gd name="T6" fmla="*/ 1290 w 1321"/>
                  <a:gd name="T7" fmla="*/ 459 h 712"/>
                  <a:gd name="T8" fmla="*/ 1273 w 1321"/>
                  <a:gd name="T9" fmla="*/ 490 h 712"/>
                  <a:gd name="T10" fmla="*/ 1248 w 1321"/>
                  <a:gd name="T11" fmla="*/ 516 h 712"/>
                  <a:gd name="T12" fmla="*/ 1216 w 1321"/>
                  <a:gd name="T13" fmla="*/ 538 h 712"/>
                  <a:gd name="T14" fmla="*/ 1173 w 1321"/>
                  <a:gd name="T15" fmla="*/ 559 h 712"/>
                  <a:gd name="T16" fmla="*/ 1125 w 1321"/>
                  <a:gd name="T17" fmla="*/ 578 h 712"/>
                  <a:gd name="T18" fmla="*/ 1071 w 1321"/>
                  <a:gd name="T19" fmla="*/ 594 h 712"/>
                  <a:gd name="T20" fmla="*/ 1011 w 1321"/>
                  <a:gd name="T21" fmla="*/ 608 h 712"/>
                  <a:gd name="T22" fmla="*/ 949 w 1321"/>
                  <a:gd name="T23" fmla="*/ 618 h 712"/>
                  <a:gd name="T24" fmla="*/ 879 w 1321"/>
                  <a:gd name="T25" fmla="*/ 627 h 712"/>
                  <a:gd name="T26" fmla="*/ 808 w 1321"/>
                  <a:gd name="T27" fmla="*/ 632 h 712"/>
                  <a:gd name="T28" fmla="*/ 780 w 1321"/>
                  <a:gd name="T29" fmla="*/ 634 h 712"/>
                  <a:gd name="T30" fmla="*/ 467 w 1321"/>
                  <a:gd name="T31" fmla="*/ 634 h 712"/>
                  <a:gd name="T32" fmla="*/ 463 w 1321"/>
                  <a:gd name="T33" fmla="*/ 634 h 712"/>
                  <a:gd name="T34" fmla="*/ 401 w 1321"/>
                  <a:gd name="T35" fmla="*/ 630 h 712"/>
                  <a:gd name="T36" fmla="*/ 341 w 1321"/>
                  <a:gd name="T37" fmla="*/ 627 h 712"/>
                  <a:gd name="T38" fmla="*/ 285 w 1321"/>
                  <a:gd name="T39" fmla="*/ 620 h 712"/>
                  <a:gd name="T40" fmla="*/ 231 w 1321"/>
                  <a:gd name="T41" fmla="*/ 614 h 712"/>
                  <a:gd name="T42" fmla="*/ 182 w 1321"/>
                  <a:gd name="T43" fmla="*/ 603 h 712"/>
                  <a:gd name="T44" fmla="*/ 138 w 1321"/>
                  <a:gd name="T45" fmla="*/ 590 h 712"/>
                  <a:gd name="T46" fmla="*/ 100 w 1321"/>
                  <a:gd name="T47" fmla="*/ 577 h 712"/>
                  <a:gd name="T48" fmla="*/ 66 w 1321"/>
                  <a:gd name="T49" fmla="*/ 561 h 712"/>
                  <a:gd name="T50" fmla="*/ 38 w 1321"/>
                  <a:gd name="T51" fmla="*/ 541 h 712"/>
                  <a:gd name="T52" fmla="*/ 18 w 1321"/>
                  <a:gd name="T53" fmla="*/ 519 h 712"/>
                  <a:gd name="T54" fmla="*/ 6 w 1321"/>
                  <a:gd name="T55" fmla="*/ 493 h 712"/>
                  <a:gd name="T56" fmla="*/ 0 w 1321"/>
                  <a:gd name="T57" fmla="*/ 467 h 712"/>
                  <a:gd name="T58" fmla="*/ 0 w 1321"/>
                  <a:gd name="T59" fmla="*/ 463 h 712"/>
                  <a:gd name="T60" fmla="*/ 4 w 1321"/>
                  <a:gd name="T61" fmla="*/ 434 h 712"/>
                  <a:gd name="T62" fmla="*/ 16 w 1321"/>
                  <a:gd name="T63" fmla="*/ 397 h 712"/>
                  <a:gd name="T64" fmla="*/ 50 w 1321"/>
                  <a:gd name="T65" fmla="*/ 329 h 712"/>
                  <a:gd name="T66" fmla="*/ 92 w 1321"/>
                  <a:gd name="T67" fmla="*/ 266 h 712"/>
                  <a:gd name="T68" fmla="*/ 144 w 1321"/>
                  <a:gd name="T69" fmla="*/ 209 h 712"/>
                  <a:gd name="T70" fmla="*/ 200 w 1321"/>
                  <a:gd name="T71" fmla="*/ 157 h 712"/>
                  <a:gd name="T72" fmla="*/ 265 w 1321"/>
                  <a:gd name="T73" fmla="*/ 111 h 712"/>
                  <a:gd name="T74" fmla="*/ 335 w 1321"/>
                  <a:gd name="T75" fmla="*/ 73 h 712"/>
                  <a:gd name="T76" fmla="*/ 407 w 1321"/>
                  <a:gd name="T77" fmla="*/ 42 h 712"/>
                  <a:gd name="T78" fmla="*/ 488 w 1321"/>
                  <a:gd name="T79" fmla="*/ 19 h 712"/>
                  <a:gd name="T80" fmla="*/ 570 w 1321"/>
                  <a:gd name="T81" fmla="*/ 5 h 712"/>
                  <a:gd name="T82" fmla="*/ 654 w 1321"/>
                  <a:gd name="T83" fmla="*/ 0 h 712"/>
                  <a:gd name="T84" fmla="*/ 654 w 1321"/>
                  <a:gd name="T85" fmla="*/ 0 h 712"/>
                  <a:gd name="T86" fmla="*/ 745 w 1321"/>
                  <a:gd name="T87" fmla="*/ 5 h 712"/>
                  <a:gd name="T88" fmla="*/ 831 w 1321"/>
                  <a:gd name="T89" fmla="*/ 20 h 712"/>
                  <a:gd name="T90" fmla="*/ 914 w 1321"/>
                  <a:gd name="T91" fmla="*/ 47 h 712"/>
                  <a:gd name="T92" fmla="*/ 991 w 1321"/>
                  <a:gd name="T93" fmla="*/ 80 h 712"/>
                  <a:gd name="T94" fmla="*/ 1062 w 1321"/>
                  <a:gd name="T95" fmla="*/ 122 h 712"/>
                  <a:gd name="T96" fmla="*/ 1127 w 1321"/>
                  <a:gd name="T97" fmla="*/ 173 h 712"/>
                  <a:gd name="T98" fmla="*/ 1185 w 1321"/>
                  <a:gd name="T99" fmla="*/ 228 h 712"/>
                  <a:gd name="T100" fmla="*/ 1234 w 1321"/>
                  <a:gd name="T101" fmla="*/ 289 h 712"/>
                  <a:gd name="T102" fmla="*/ 1276 w 1321"/>
                  <a:gd name="T103" fmla="*/ 357 h 712"/>
                  <a:gd name="T104" fmla="*/ 1276 w 1321"/>
                  <a:gd name="T105" fmla="*/ 357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7672" name="Group 22"/>
            <p:cNvGrpSpPr>
              <a:grpSpLocks/>
            </p:cNvGrpSpPr>
            <p:nvPr/>
          </p:nvGrpSpPr>
          <p:grpSpPr bwMode="auto">
            <a:xfrm>
              <a:off x="3857" y="1164"/>
              <a:ext cx="1627" cy="1287"/>
              <a:chOff x="3857" y="1164"/>
              <a:chExt cx="1627" cy="1287"/>
            </a:xfrm>
          </p:grpSpPr>
          <p:grpSp>
            <p:nvGrpSpPr>
              <p:cNvPr id="27698" name="Group 23"/>
              <p:cNvGrpSpPr>
                <a:grpSpLocks/>
              </p:cNvGrpSpPr>
              <p:nvPr/>
            </p:nvGrpSpPr>
            <p:grpSpPr bwMode="auto">
              <a:xfrm>
                <a:off x="3857" y="1164"/>
                <a:ext cx="1627" cy="1287"/>
                <a:chOff x="1698" y="-1174"/>
                <a:chExt cx="6356" cy="4950"/>
              </a:xfrm>
            </p:grpSpPr>
            <p:sp>
              <p:nvSpPr>
                <p:cNvPr id="93208" name="Oval 24"/>
                <p:cNvSpPr>
                  <a:spLocks noChangeArrowheads="1"/>
                </p:cNvSpPr>
                <p:nvPr/>
              </p:nvSpPr>
              <p:spPr bwMode="gray">
                <a:xfrm>
                  <a:off x="1823" y="-1174"/>
                  <a:ext cx="6231" cy="495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57647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701" name="Freeform 25"/>
                <p:cNvSpPr>
                  <a:spLocks/>
                </p:cNvSpPr>
                <p:nvPr/>
              </p:nvSpPr>
              <p:spPr bwMode="gray">
                <a:xfrm>
                  <a:off x="1698" y="2299"/>
                  <a:ext cx="1296" cy="634"/>
                </a:xfrm>
                <a:custGeom>
                  <a:avLst/>
                  <a:gdLst>
                    <a:gd name="T0" fmla="*/ 1276 w 1321"/>
                    <a:gd name="T1" fmla="*/ 357 h 712"/>
                    <a:gd name="T2" fmla="*/ 1292 w 1321"/>
                    <a:gd name="T3" fmla="*/ 394 h 712"/>
                    <a:gd name="T4" fmla="*/ 1296 w 1321"/>
                    <a:gd name="T5" fmla="*/ 428 h 712"/>
                    <a:gd name="T6" fmla="*/ 1290 w 1321"/>
                    <a:gd name="T7" fmla="*/ 459 h 712"/>
                    <a:gd name="T8" fmla="*/ 1273 w 1321"/>
                    <a:gd name="T9" fmla="*/ 490 h 712"/>
                    <a:gd name="T10" fmla="*/ 1248 w 1321"/>
                    <a:gd name="T11" fmla="*/ 516 h 712"/>
                    <a:gd name="T12" fmla="*/ 1216 w 1321"/>
                    <a:gd name="T13" fmla="*/ 538 h 712"/>
                    <a:gd name="T14" fmla="*/ 1173 w 1321"/>
                    <a:gd name="T15" fmla="*/ 559 h 712"/>
                    <a:gd name="T16" fmla="*/ 1125 w 1321"/>
                    <a:gd name="T17" fmla="*/ 578 h 712"/>
                    <a:gd name="T18" fmla="*/ 1071 w 1321"/>
                    <a:gd name="T19" fmla="*/ 594 h 712"/>
                    <a:gd name="T20" fmla="*/ 1011 w 1321"/>
                    <a:gd name="T21" fmla="*/ 608 h 712"/>
                    <a:gd name="T22" fmla="*/ 949 w 1321"/>
                    <a:gd name="T23" fmla="*/ 618 h 712"/>
                    <a:gd name="T24" fmla="*/ 879 w 1321"/>
                    <a:gd name="T25" fmla="*/ 627 h 712"/>
                    <a:gd name="T26" fmla="*/ 808 w 1321"/>
                    <a:gd name="T27" fmla="*/ 632 h 712"/>
                    <a:gd name="T28" fmla="*/ 780 w 1321"/>
                    <a:gd name="T29" fmla="*/ 634 h 712"/>
                    <a:gd name="T30" fmla="*/ 467 w 1321"/>
                    <a:gd name="T31" fmla="*/ 634 h 712"/>
                    <a:gd name="T32" fmla="*/ 463 w 1321"/>
                    <a:gd name="T33" fmla="*/ 634 h 712"/>
                    <a:gd name="T34" fmla="*/ 401 w 1321"/>
                    <a:gd name="T35" fmla="*/ 630 h 712"/>
                    <a:gd name="T36" fmla="*/ 341 w 1321"/>
                    <a:gd name="T37" fmla="*/ 627 h 712"/>
                    <a:gd name="T38" fmla="*/ 285 w 1321"/>
                    <a:gd name="T39" fmla="*/ 620 h 712"/>
                    <a:gd name="T40" fmla="*/ 231 w 1321"/>
                    <a:gd name="T41" fmla="*/ 614 h 712"/>
                    <a:gd name="T42" fmla="*/ 182 w 1321"/>
                    <a:gd name="T43" fmla="*/ 603 h 712"/>
                    <a:gd name="T44" fmla="*/ 138 w 1321"/>
                    <a:gd name="T45" fmla="*/ 590 h 712"/>
                    <a:gd name="T46" fmla="*/ 100 w 1321"/>
                    <a:gd name="T47" fmla="*/ 577 h 712"/>
                    <a:gd name="T48" fmla="*/ 66 w 1321"/>
                    <a:gd name="T49" fmla="*/ 561 h 712"/>
                    <a:gd name="T50" fmla="*/ 38 w 1321"/>
                    <a:gd name="T51" fmla="*/ 541 h 712"/>
                    <a:gd name="T52" fmla="*/ 18 w 1321"/>
                    <a:gd name="T53" fmla="*/ 519 h 712"/>
                    <a:gd name="T54" fmla="*/ 6 w 1321"/>
                    <a:gd name="T55" fmla="*/ 493 h 712"/>
                    <a:gd name="T56" fmla="*/ 0 w 1321"/>
                    <a:gd name="T57" fmla="*/ 467 h 712"/>
                    <a:gd name="T58" fmla="*/ 0 w 1321"/>
                    <a:gd name="T59" fmla="*/ 463 h 712"/>
                    <a:gd name="T60" fmla="*/ 4 w 1321"/>
                    <a:gd name="T61" fmla="*/ 434 h 712"/>
                    <a:gd name="T62" fmla="*/ 16 w 1321"/>
                    <a:gd name="T63" fmla="*/ 397 h 712"/>
                    <a:gd name="T64" fmla="*/ 50 w 1321"/>
                    <a:gd name="T65" fmla="*/ 329 h 712"/>
                    <a:gd name="T66" fmla="*/ 92 w 1321"/>
                    <a:gd name="T67" fmla="*/ 266 h 712"/>
                    <a:gd name="T68" fmla="*/ 144 w 1321"/>
                    <a:gd name="T69" fmla="*/ 209 h 712"/>
                    <a:gd name="T70" fmla="*/ 200 w 1321"/>
                    <a:gd name="T71" fmla="*/ 157 h 712"/>
                    <a:gd name="T72" fmla="*/ 265 w 1321"/>
                    <a:gd name="T73" fmla="*/ 111 h 712"/>
                    <a:gd name="T74" fmla="*/ 335 w 1321"/>
                    <a:gd name="T75" fmla="*/ 73 h 712"/>
                    <a:gd name="T76" fmla="*/ 407 w 1321"/>
                    <a:gd name="T77" fmla="*/ 42 h 712"/>
                    <a:gd name="T78" fmla="*/ 488 w 1321"/>
                    <a:gd name="T79" fmla="*/ 19 h 712"/>
                    <a:gd name="T80" fmla="*/ 570 w 1321"/>
                    <a:gd name="T81" fmla="*/ 5 h 712"/>
                    <a:gd name="T82" fmla="*/ 654 w 1321"/>
                    <a:gd name="T83" fmla="*/ 0 h 712"/>
                    <a:gd name="T84" fmla="*/ 654 w 1321"/>
                    <a:gd name="T85" fmla="*/ 0 h 712"/>
                    <a:gd name="T86" fmla="*/ 745 w 1321"/>
                    <a:gd name="T87" fmla="*/ 5 h 712"/>
                    <a:gd name="T88" fmla="*/ 831 w 1321"/>
                    <a:gd name="T89" fmla="*/ 20 h 712"/>
                    <a:gd name="T90" fmla="*/ 914 w 1321"/>
                    <a:gd name="T91" fmla="*/ 47 h 712"/>
                    <a:gd name="T92" fmla="*/ 991 w 1321"/>
                    <a:gd name="T93" fmla="*/ 80 h 712"/>
                    <a:gd name="T94" fmla="*/ 1062 w 1321"/>
                    <a:gd name="T95" fmla="*/ 122 h 712"/>
                    <a:gd name="T96" fmla="*/ 1127 w 1321"/>
                    <a:gd name="T97" fmla="*/ 173 h 712"/>
                    <a:gd name="T98" fmla="*/ 1185 w 1321"/>
                    <a:gd name="T99" fmla="*/ 228 h 712"/>
                    <a:gd name="T100" fmla="*/ 1234 w 1321"/>
                    <a:gd name="T101" fmla="*/ 289 h 712"/>
                    <a:gd name="T102" fmla="*/ 1276 w 1321"/>
                    <a:gd name="T103" fmla="*/ 357 h 712"/>
                    <a:gd name="T104" fmla="*/ 1276 w 1321"/>
                    <a:gd name="T105" fmla="*/ 357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210" name="Text Box 26"/>
              <p:cNvSpPr txBox="1">
                <a:spLocks noChangeArrowheads="1"/>
              </p:cNvSpPr>
              <p:nvPr/>
            </p:nvSpPr>
            <p:spPr bwMode="gray">
              <a:xfrm>
                <a:off x="3903" y="1209"/>
                <a:ext cx="1537" cy="1105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1"/>
                    </a:solidFill>
                  </a:rPr>
                  <a:t>Разработка комплекта поурочных планов «Формирование математических представлений!»</a:t>
                </a:r>
              </a:p>
            </p:txBody>
          </p:sp>
        </p:grpSp>
        <p:grpSp>
          <p:nvGrpSpPr>
            <p:cNvPr id="27673" name="Group 27"/>
            <p:cNvGrpSpPr>
              <a:grpSpLocks/>
            </p:cNvGrpSpPr>
            <p:nvPr/>
          </p:nvGrpSpPr>
          <p:grpSpPr bwMode="auto">
            <a:xfrm>
              <a:off x="739" y="3282"/>
              <a:ext cx="4610" cy="1076"/>
              <a:chOff x="739" y="3261"/>
              <a:chExt cx="4610" cy="1076"/>
            </a:xfrm>
          </p:grpSpPr>
          <p:grpSp>
            <p:nvGrpSpPr>
              <p:cNvPr id="27694" name="Group 28"/>
              <p:cNvGrpSpPr>
                <a:grpSpLocks/>
              </p:cNvGrpSpPr>
              <p:nvPr/>
            </p:nvGrpSpPr>
            <p:grpSpPr bwMode="auto">
              <a:xfrm>
                <a:off x="3599" y="3261"/>
                <a:ext cx="1750" cy="1035"/>
                <a:chOff x="2208" y="1587"/>
                <a:chExt cx="7129" cy="4442"/>
              </a:xfrm>
            </p:grpSpPr>
            <p:sp>
              <p:nvSpPr>
                <p:cNvPr id="93213" name="Oval 29"/>
                <p:cNvSpPr>
                  <a:spLocks noChangeArrowheads="1"/>
                </p:cNvSpPr>
                <p:nvPr/>
              </p:nvSpPr>
              <p:spPr bwMode="gray">
                <a:xfrm>
                  <a:off x="2707" y="1587"/>
                  <a:ext cx="6630" cy="444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>
                        <a:lumMod val="50000"/>
                      </a:schemeClr>
                    </a:gs>
                    <a:gs pos="100000">
                      <a:schemeClr val="bg2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697" name="Freeform 3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276 w 1321"/>
                    <a:gd name="T1" fmla="*/ 357 h 712"/>
                    <a:gd name="T2" fmla="*/ 1292 w 1321"/>
                    <a:gd name="T3" fmla="*/ 394 h 712"/>
                    <a:gd name="T4" fmla="*/ 1296 w 1321"/>
                    <a:gd name="T5" fmla="*/ 428 h 712"/>
                    <a:gd name="T6" fmla="*/ 1290 w 1321"/>
                    <a:gd name="T7" fmla="*/ 459 h 712"/>
                    <a:gd name="T8" fmla="*/ 1273 w 1321"/>
                    <a:gd name="T9" fmla="*/ 490 h 712"/>
                    <a:gd name="T10" fmla="*/ 1248 w 1321"/>
                    <a:gd name="T11" fmla="*/ 516 h 712"/>
                    <a:gd name="T12" fmla="*/ 1216 w 1321"/>
                    <a:gd name="T13" fmla="*/ 538 h 712"/>
                    <a:gd name="T14" fmla="*/ 1173 w 1321"/>
                    <a:gd name="T15" fmla="*/ 559 h 712"/>
                    <a:gd name="T16" fmla="*/ 1125 w 1321"/>
                    <a:gd name="T17" fmla="*/ 578 h 712"/>
                    <a:gd name="T18" fmla="*/ 1071 w 1321"/>
                    <a:gd name="T19" fmla="*/ 594 h 712"/>
                    <a:gd name="T20" fmla="*/ 1011 w 1321"/>
                    <a:gd name="T21" fmla="*/ 608 h 712"/>
                    <a:gd name="T22" fmla="*/ 949 w 1321"/>
                    <a:gd name="T23" fmla="*/ 618 h 712"/>
                    <a:gd name="T24" fmla="*/ 879 w 1321"/>
                    <a:gd name="T25" fmla="*/ 627 h 712"/>
                    <a:gd name="T26" fmla="*/ 808 w 1321"/>
                    <a:gd name="T27" fmla="*/ 632 h 712"/>
                    <a:gd name="T28" fmla="*/ 780 w 1321"/>
                    <a:gd name="T29" fmla="*/ 634 h 712"/>
                    <a:gd name="T30" fmla="*/ 467 w 1321"/>
                    <a:gd name="T31" fmla="*/ 634 h 712"/>
                    <a:gd name="T32" fmla="*/ 463 w 1321"/>
                    <a:gd name="T33" fmla="*/ 634 h 712"/>
                    <a:gd name="T34" fmla="*/ 401 w 1321"/>
                    <a:gd name="T35" fmla="*/ 630 h 712"/>
                    <a:gd name="T36" fmla="*/ 341 w 1321"/>
                    <a:gd name="T37" fmla="*/ 627 h 712"/>
                    <a:gd name="T38" fmla="*/ 285 w 1321"/>
                    <a:gd name="T39" fmla="*/ 620 h 712"/>
                    <a:gd name="T40" fmla="*/ 231 w 1321"/>
                    <a:gd name="T41" fmla="*/ 614 h 712"/>
                    <a:gd name="T42" fmla="*/ 182 w 1321"/>
                    <a:gd name="T43" fmla="*/ 603 h 712"/>
                    <a:gd name="T44" fmla="*/ 138 w 1321"/>
                    <a:gd name="T45" fmla="*/ 590 h 712"/>
                    <a:gd name="T46" fmla="*/ 100 w 1321"/>
                    <a:gd name="T47" fmla="*/ 577 h 712"/>
                    <a:gd name="T48" fmla="*/ 66 w 1321"/>
                    <a:gd name="T49" fmla="*/ 561 h 712"/>
                    <a:gd name="T50" fmla="*/ 38 w 1321"/>
                    <a:gd name="T51" fmla="*/ 541 h 712"/>
                    <a:gd name="T52" fmla="*/ 18 w 1321"/>
                    <a:gd name="T53" fmla="*/ 519 h 712"/>
                    <a:gd name="T54" fmla="*/ 6 w 1321"/>
                    <a:gd name="T55" fmla="*/ 493 h 712"/>
                    <a:gd name="T56" fmla="*/ 0 w 1321"/>
                    <a:gd name="T57" fmla="*/ 467 h 712"/>
                    <a:gd name="T58" fmla="*/ 0 w 1321"/>
                    <a:gd name="T59" fmla="*/ 463 h 712"/>
                    <a:gd name="T60" fmla="*/ 4 w 1321"/>
                    <a:gd name="T61" fmla="*/ 434 h 712"/>
                    <a:gd name="T62" fmla="*/ 16 w 1321"/>
                    <a:gd name="T63" fmla="*/ 397 h 712"/>
                    <a:gd name="T64" fmla="*/ 50 w 1321"/>
                    <a:gd name="T65" fmla="*/ 329 h 712"/>
                    <a:gd name="T66" fmla="*/ 92 w 1321"/>
                    <a:gd name="T67" fmla="*/ 266 h 712"/>
                    <a:gd name="T68" fmla="*/ 144 w 1321"/>
                    <a:gd name="T69" fmla="*/ 209 h 712"/>
                    <a:gd name="T70" fmla="*/ 200 w 1321"/>
                    <a:gd name="T71" fmla="*/ 157 h 712"/>
                    <a:gd name="T72" fmla="*/ 265 w 1321"/>
                    <a:gd name="T73" fmla="*/ 111 h 712"/>
                    <a:gd name="T74" fmla="*/ 335 w 1321"/>
                    <a:gd name="T75" fmla="*/ 73 h 712"/>
                    <a:gd name="T76" fmla="*/ 407 w 1321"/>
                    <a:gd name="T77" fmla="*/ 42 h 712"/>
                    <a:gd name="T78" fmla="*/ 488 w 1321"/>
                    <a:gd name="T79" fmla="*/ 19 h 712"/>
                    <a:gd name="T80" fmla="*/ 570 w 1321"/>
                    <a:gd name="T81" fmla="*/ 5 h 712"/>
                    <a:gd name="T82" fmla="*/ 654 w 1321"/>
                    <a:gd name="T83" fmla="*/ 0 h 712"/>
                    <a:gd name="T84" fmla="*/ 654 w 1321"/>
                    <a:gd name="T85" fmla="*/ 0 h 712"/>
                    <a:gd name="T86" fmla="*/ 745 w 1321"/>
                    <a:gd name="T87" fmla="*/ 5 h 712"/>
                    <a:gd name="T88" fmla="*/ 831 w 1321"/>
                    <a:gd name="T89" fmla="*/ 20 h 712"/>
                    <a:gd name="T90" fmla="*/ 914 w 1321"/>
                    <a:gd name="T91" fmla="*/ 47 h 712"/>
                    <a:gd name="T92" fmla="*/ 991 w 1321"/>
                    <a:gd name="T93" fmla="*/ 80 h 712"/>
                    <a:gd name="T94" fmla="*/ 1062 w 1321"/>
                    <a:gd name="T95" fmla="*/ 122 h 712"/>
                    <a:gd name="T96" fmla="*/ 1127 w 1321"/>
                    <a:gd name="T97" fmla="*/ 173 h 712"/>
                    <a:gd name="T98" fmla="*/ 1185 w 1321"/>
                    <a:gd name="T99" fmla="*/ 228 h 712"/>
                    <a:gd name="T100" fmla="*/ 1234 w 1321"/>
                    <a:gd name="T101" fmla="*/ 289 h 712"/>
                    <a:gd name="T102" fmla="*/ 1276 w 1321"/>
                    <a:gd name="T103" fmla="*/ 357 h 712"/>
                    <a:gd name="T104" fmla="*/ 1276 w 1321"/>
                    <a:gd name="T105" fmla="*/ 357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215" name="Text Box 31"/>
              <p:cNvSpPr txBox="1">
                <a:spLocks noChangeArrowheads="1"/>
              </p:cNvSpPr>
              <p:nvPr/>
            </p:nvSpPr>
            <p:spPr bwMode="gray">
              <a:xfrm>
                <a:off x="739" y="3348"/>
                <a:ext cx="1318" cy="989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ru-RU" sz="1600" b="1" dirty="0" smtClean="0">
                    <a:solidFill>
                      <a:schemeClr val="bg1"/>
                    </a:solidFill>
                  </a:rPr>
                  <a:t>Разработка учебно-методических пособий </a:t>
                </a:r>
              </a:p>
              <a:p>
                <a:pPr algn="ctr" eaLnBrk="0" hangingPunct="0">
                  <a:defRPr/>
                </a:pPr>
                <a:r>
                  <a:rPr lang="ru-RU" sz="1600" b="1" dirty="0" smtClean="0">
                    <a:solidFill>
                      <a:schemeClr val="bg1"/>
                    </a:solidFill>
                  </a:rPr>
                  <a:t>для педагогов </a:t>
                </a:r>
              </a:p>
              <a:p>
                <a:pPr algn="ctr" eaLnBrk="0" hangingPunct="0">
                  <a:defRPr/>
                </a:pPr>
                <a:r>
                  <a:rPr lang="ru-RU" sz="1600" b="1" dirty="0" smtClean="0">
                    <a:solidFill>
                      <a:schemeClr val="bg1"/>
                    </a:solidFill>
                  </a:rPr>
                  <a:t>и родителей</a:t>
                </a:r>
                <a:endParaRPr lang="en-US" altLang="ru-RU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</a:endParaRPr>
              </a:p>
            </p:txBody>
          </p:sp>
        </p:grpSp>
        <p:grpSp>
          <p:nvGrpSpPr>
            <p:cNvPr id="27674" name="Group 32"/>
            <p:cNvGrpSpPr>
              <a:grpSpLocks/>
            </p:cNvGrpSpPr>
            <p:nvPr/>
          </p:nvGrpSpPr>
          <p:grpSpPr bwMode="auto">
            <a:xfrm>
              <a:off x="16" y="1975"/>
              <a:ext cx="1855" cy="1358"/>
              <a:chOff x="16" y="1975"/>
              <a:chExt cx="1855" cy="1358"/>
            </a:xfrm>
          </p:grpSpPr>
          <p:grpSp>
            <p:nvGrpSpPr>
              <p:cNvPr id="27690" name="Group 33"/>
              <p:cNvGrpSpPr>
                <a:grpSpLocks/>
              </p:cNvGrpSpPr>
              <p:nvPr/>
            </p:nvGrpSpPr>
            <p:grpSpPr bwMode="auto">
              <a:xfrm>
                <a:off x="16" y="1975"/>
                <a:ext cx="1855" cy="1358"/>
                <a:chOff x="-3711" y="1948"/>
                <a:chExt cx="7215" cy="5282"/>
              </a:xfrm>
            </p:grpSpPr>
            <p:sp>
              <p:nvSpPr>
                <p:cNvPr id="93218" name="Oval 34"/>
                <p:cNvSpPr>
                  <a:spLocks noChangeArrowheads="1"/>
                </p:cNvSpPr>
                <p:nvPr/>
              </p:nvSpPr>
              <p:spPr bwMode="gray">
                <a:xfrm>
                  <a:off x="-3711" y="2644"/>
                  <a:ext cx="6352" cy="458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7693" name="Freeform 3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276 w 1321"/>
                    <a:gd name="T1" fmla="*/ 357 h 712"/>
                    <a:gd name="T2" fmla="*/ 1292 w 1321"/>
                    <a:gd name="T3" fmla="*/ 394 h 712"/>
                    <a:gd name="T4" fmla="*/ 1296 w 1321"/>
                    <a:gd name="T5" fmla="*/ 428 h 712"/>
                    <a:gd name="T6" fmla="*/ 1290 w 1321"/>
                    <a:gd name="T7" fmla="*/ 459 h 712"/>
                    <a:gd name="T8" fmla="*/ 1273 w 1321"/>
                    <a:gd name="T9" fmla="*/ 490 h 712"/>
                    <a:gd name="T10" fmla="*/ 1248 w 1321"/>
                    <a:gd name="T11" fmla="*/ 516 h 712"/>
                    <a:gd name="T12" fmla="*/ 1216 w 1321"/>
                    <a:gd name="T13" fmla="*/ 538 h 712"/>
                    <a:gd name="T14" fmla="*/ 1173 w 1321"/>
                    <a:gd name="T15" fmla="*/ 559 h 712"/>
                    <a:gd name="T16" fmla="*/ 1125 w 1321"/>
                    <a:gd name="T17" fmla="*/ 578 h 712"/>
                    <a:gd name="T18" fmla="*/ 1071 w 1321"/>
                    <a:gd name="T19" fmla="*/ 594 h 712"/>
                    <a:gd name="T20" fmla="*/ 1011 w 1321"/>
                    <a:gd name="T21" fmla="*/ 608 h 712"/>
                    <a:gd name="T22" fmla="*/ 949 w 1321"/>
                    <a:gd name="T23" fmla="*/ 618 h 712"/>
                    <a:gd name="T24" fmla="*/ 879 w 1321"/>
                    <a:gd name="T25" fmla="*/ 627 h 712"/>
                    <a:gd name="T26" fmla="*/ 808 w 1321"/>
                    <a:gd name="T27" fmla="*/ 632 h 712"/>
                    <a:gd name="T28" fmla="*/ 780 w 1321"/>
                    <a:gd name="T29" fmla="*/ 634 h 712"/>
                    <a:gd name="T30" fmla="*/ 467 w 1321"/>
                    <a:gd name="T31" fmla="*/ 634 h 712"/>
                    <a:gd name="T32" fmla="*/ 463 w 1321"/>
                    <a:gd name="T33" fmla="*/ 634 h 712"/>
                    <a:gd name="T34" fmla="*/ 401 w 1321"/>
                    <a:gd name="T35" fmla="*/ 630 h 712"/>
                    <a:gd name="T36" fmla="*/ 341 w 1321"/>
                    <a:gd name="T37" fmla="*/ 627 h 712"/>
                    <a:gd name="T38" fmla="*/ 285 w 1321"/>
                    <a:gd name="T39" fmla="*/ 620 h 712"/>
                    <a:gd name="T40" fmla="*/ 231 w 1321"/>
                    <a:gd name="T41" fmla="*/ 614 h 712"/>
                    <a:gd name="T42" fmla="*/ 182 w 1321"/>
                    <a:gd name="T43" fmla="*/ 603 h 712"/>
                    <a:gd name="T44" fmla="*/ 138 w 1321"/>
                    <a:gd name="T45" fmla="*/ 590 h 712"/>
                    <a:gd name="T46" fmla="*/ 100 w 1321"/>
                    <a:gd name="T47" fmla="*/ 577 h 712"/>
                    <a:gd name="T48" fmla="*/ 66 w 1321"/>
                    <a:gd name="T49" fmla="*/ 561 h 712"/>
                    <a:gd name="T50" fmla="*/ 38 w 1321"/>
                    <a:gd name="T51" fmla="*/ 541 h 712"/>
                    <a:gd name="T52" fmla="*/ 18 w 1321"/>
                    <a:gd name="T53" fmla="*/ 519 h 712"/>
                    <a:gd name="T54" fmla="*/ 6 w 1321"/>
                    <a:gd name="T55" fmla="*/ 493 h 712"/>
                    <a:gd name="T56" fmla="*/ 0 w 1321"/>
                    <a:gd name="T57" fmla="*/ 467 h 712"/>
                    <a:gd name="T58" fmla="*/ 0 w 1321"/>
                    <a:gd name="T59" fmla="*/ 463 h 712"/>
                    <a:gd name="T60" fmla="*/ 4 w 1321"/>
                    <a:gd name="T61" fmla="*/ 434 h 712"/>
                    <a:gd name="T62" fmla="*/ 16 w 1321"/>
                    <a:gd name="T63" fmla="*/ 397 h 712"/>
                    <a:gd name="T64" fmla="*/ 50 w 1321"/>
                    <a:gd name="T65" fmla="*/ 329 h 712"/>
                    <a:gd name="T66" fmla="*/ 92 w 1321"/>
                    <a:gd name="T67" fmla="*/ 266 h 712"/>
                    <a:gd name="T68" fmla="*/ 144 w 1321"/>
                    <a:gd name="T69" fmla="*/ 209 h 712"/>
                    <a:gd name="T70" fmla="*/ 200 w 1321"/>
                    <a:gd name="T71" fmla="*/ 157 h 712"/>
                    <a:gd name="T72" fmla="*/ 265 w 1321"/>
                    <a:gd name="T73" fmla="*/ 111 h 712"/>
                    <a:gd name="T74" fmla="*/ 335 w 1321"/>
                    <a:gd name="T75" fmla="*/ 73 h 712"/>
                    <a:gd name="T76" fmla="*/ 407 w 1321"/>
                    <a:gd name="T77" fmla="*/ 42 h 712"/>
                    <a:gd name="T78" fmla="*/ 488 w 1321"/>
                    <a:gd name="T79" fmla="*/ 19 h 712"/>
                    <a:gd name="T80" fmla="*/ 570 w 1321"/>
                    <a:gd name="T81" fmla="*/ 5 h 712"/>
                    <a:gd name="T82" fmla="*/ 654 w 1321"/>
                    <a:gd name="T83" fmla="*/ 0 h 712"/>
                    <a:gd name="T84" fmla="*/ 654 w 1321"/>
                    <a:gd name="T85" fmla="*/ 0 h 712"/>
                    <a:gd name="T86" fmla="*/ 745 w 1321"/>
                    <a:gd name="T87" fmla="*/ 5 h 712"/>
                    <a:gd name="T88" fmla="*/ 831 w 1321"/>
                    <a:gd name="T89" fmla="*/ 20 h 712"/>
                    <a:gd name="T90" fmla="*/ 914 w 1321"/>
                    <a:gd name="T91" fmla="*/ 47 h 712"/>
                    <a:gd name="T92" fmla="*/ 991 w 1321"/>
                    <a:gd name="T93" fmla="*/ 80 h 712"/>
                    <a:gd name="T94" fmla="*/ 1062 w 1321"/>
                    <a:gd name="T95" fmla="*/ 122 h 712"/>
                    <a:gd name="T96" fmla="*/ 1127 w 1321"/>
                    <a:gd name="T97" fmla="*/ 173 h 712"/>
                    <a:gd name="T98" fmla="*/ 1185 w 1321"/>
                    <a:gd name="T99" fmla="*/ 228 h 712"/>
                    <a:gd name="T100" fmla="*/ 1234 w 1321"/>
                    <a:gd name="T101" fmla="*/ 289 h 712"/>
                    <a:gd name="T102" fmla="*/ 1276 w 1321"/>
                    <a:gd name="T103" fmla="*/ 357 h 712"/>
                    <a:gd name="T104" fmla="*/ 1276 w 1321"/>
                    <a:gd name="T105" fmla="*/ 357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3220" name="Text Box 36"/>
              <p:cNvSpPr txBox="1">
                <a:spLocks noChangeArrowheads="1"/>
              </p:cNvSpPr>
              <p:nvPr/>
            </p:nvSpPr>
            <p:spPr bwMode="gray">
              <a:xfrm>
                <a:off x="151" y="2334"/>
                <a:ext cx="1405" cy="834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wrap="squar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ru-RU" sz="1600" b="1" dirty="0" smtClean="0">
                    <a:solidFill>
                      <a:schemeClr val="bg1"/>
                    </a:solidFill>
                  </a:rPr>
                  <a:t>Участие педагогов в </a:t>
                </a:r>
                <a:r>
                  <a:rPr lang="ru-RU" sz="1600" b="1" dirty="0" err="1" smtClean="0">
                    <a:solidFill>
                      <a:schemeClr val="bg1"/>
                    </a:solidFill>
                  </a:rPr>
                  <a:t>супервизиях</a:t>
                </a:r>
                <a:endParaRPr lang="ru-RU" sz="1600" b="1" dirty="0" smtClean="0">
                  <a:solidFill>
                    <a:schemeClr val="bg1"/>
                  </a:solidFill>
                </a:endParaRPr>
              </a:p>
              <a:p>
                <a:pPr algn="ctr" eaLnBrk="0" hangingPunct="0">
                  <a:defRPr/>
                </a:pPr>
                <a:r>
                  <a:rPr lang="ru-RU" sz="1600" b="1" dirty="0" smtClean="0">
                    <a:solidFill>
                      <a:schemeClr val="bg1"/>
                    </a:solidFill>
                  </a:rPr>
                  <a:t>  со специалистами Центра лечебной педагогики г.Москва</a:t>
                </a:r>
                <a:endParaRPr lang="en-US" altLang="ru-RU" sz="1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anose="020B0604030504040204" pitchFamily="34" charset="0"/>
                </a:endParaRPr>
              </a:p>
            </p:txBody>
          </p:sp>
        </p:grpSp>
        <p:sp>
          <p:nvSpPr>
            <p:cNvPr id="93221" name="Oval 37"/>
            <p:cNvSpPr>
              <a:spLocks noChangeArrowheads="1"/>
            </p:cNvSpPr>
            <p:nvPr/>
          </p:nvSpPr>
          <p:spPr bwMode="gray">
            <a:xfrm rot="18227093">
              <a:off x="3506" y="3262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93222" name="Oval 38"/>
            <p:cNvSpPr>
              <a:spLocks noChangeArrowheads="1"/>
            </p:cNvSpPr>
            <p:nvPr/>
          </p:nvSpPr>
          <p:spPr bwMode="gray">
            <a:xfrm rot="18227093">
              <a:off x="3410" y="3166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grpSp>
          <p:nvGrpSpPr>
            <p:cNvPr id="27677" name="Group 39"/>
            <p:cNvGrpSpPr>
              <a:grpSpLocks/>
            </p:cNvGrpSpPr>
            <p:nvPr/>
          </p:nvGrpSpPr>
          <p:grpSpPr bwMode="auto">
            <a:xfrm>
              <a:off x="1929" y="2172"/>
              <a:ext cx="269" cy="215"/>
              <a:chOff x="1977" y="2220"/>
              <a:chExt cx="269" cy="215"/>
            </a:xfrm>
          </p:grpSpPr>
          <p:sp>
            <p:nvSpPr>
              <p:cNvPr id="93224" name="Oval 40"/>
              <p:cNvSpPr>
                <a:spLocks noChangeArrowheads="1"/>
              </p:cNvSpPr>
              <p:nvPr/>
            </p:nvSpPr>
            <p:spPr bwMode="gray">
              <a:xfrm rot="18227093">
                <a:off x="1980" y="2217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764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93225" name="Oval 41"/>
              <p:cNvSpPr>
                <a:spLocks noChangeArrowheads="1"/>
              </p:cNvSpPr>
              <p:nvPr/>
            </p:nvSpPr>
            <p:spPr bwMode="gray">
              <a:xfrm rot="18227093">
                <a:off x="2162" y="2350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7678" name="Group 42"/>
            <p:cNvGrpSpPr>
              <a:grpSpLocks/>
            </p:cNvGrpSpPr>
            <p:nvPr/>
          </p:nvGrpSpPr>
          <p:grpSpPr bwMode="auto">
            <a:xfrm>
              <a:off x="2832" y="1612"/>
              <a:ext cx="87" cy="260"/>
              <a:chOff x="2832" y="1612"/>
              <a:chExt cx="87" cy="260"/>
            </a:xfrm>
          </p:grpSpPr>
          <p:sp>
            <p:nvSpPr>
              <p:cNvPr id="93227" name="Oval 43"/>
              <p:cNvSpPr>
                <a:spLocks noChangeArrowheads="1"/>
              </p:cNvSpPr>
              <p:nvPr/>
            </p:nvSpPr>
            <p:spPr bwMode="gray">
              <a:xfrm rot="18227093">
                <a:off x="2834" y="1610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549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  <p:sp>
            <p:nvSpPr>
              <p:cNvPr id="93228" name="Oval 44"/>
              <p:cNvSpPr>
                <a:spLocks noChangeArrowheads="1"/>
              </p:cNvSpPr>
              <p:nvPr/>
            </p:nvSpPr>
            <p:spPr bwMode="gray">
              <a:xfrm rot="18227093">
                <a:off x="2834" y="1788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3229" name="Oval 45"/>
            <p:cNvSpPr>
              <a:spLocks noChangeArrowheads="1"/>
            </p:cNvSpPr>
            <p:nvPr/>
          </p:nvSpPr>
          <p:spPr bwMode="gray">
            <a:xfrm rot="18227093">
              <a:off x="3758" y="2272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93230" name="Oval 46"/>
            <p:cNvSpPr>
              <a:spLocks noChangeArrowheads="1"/>
            </p:cNvSpPr>
            <p:nvPr/>
          </p:nvSpPr>
          <p:spPr bwMode="gray">
            <a:xfrm rot="18227093">
              <a:off x="3602" y="2350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ru-RU">
                <a:latin typeface="Arial" panose="020B0604020202020204" pitchFamily="34" charset="0"/>
              </a:endParaRPr>
            </a:p>
          </p:txBody>
        </p:sp>
        <p:sp>
          <p:nvSpPr>
            <p:cNvPr id="27683" name="Text Box 49"/>
            <p:cNvSpPr txBox="1">
              <a:spLocks noChangeArrowheads="1"/>
            </p:cNvSpPr>
            <p:nvPr/>
          </p:nvSpPr>
          <p:spPr bwMode="auto">
            <a:xfrm>
              <a:off x="4219" y="1482"/>
              <a:ext cx="12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altLang="ru-RU" b="1">
                <a:solidFill>
                  <a:schemeClr val="tx2"/>
                </a:solidFill>
              </a:endParaRPr>
            </a:p>
          </p:txBody>
        </p:sp>
      </p:grpSp>
      <p:sp>
        <p:nvSpPr>
          <p:cNvPr id="140" name="Oval 43"/>
          <p:cNvSpPr>
            <a:spLocks noChangeArrowheads="1"/>
          </p:cNvSpPr>
          <p:nvPr/>
        </p:nvSpPr>
        <p:spPr bwMode="gray">
          <a:xfrm rot="18227093">
            <a:off x="4563269" y="1997869"/>
            <a:ext cx="130175" cy="138113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549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41" name="Oval 43"/>
          <p:cNvSpPr>
            <a:spLocks noChangeArrowheads="1"/>
          </p:cNvSpPr>
          <p:nvPr/>
        </p:nvSpPr>
        <p:spPr bwMode="gray">
          <a:xfrm rot="18227093">
            <a:off x="4561681" y="1737520"/>
            <a:ext cx="130175" cy="138112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549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42" name="Oval 43"/>
          <p:cNvSpPr>
            <a:spLocks noChangeArrowheads="1"/>
          </p:cNvSpPr>
          <p:nvPr/>
        </p:nvSpPr>
        <p:spPr bwMode="gray">
          <a:xfrm rot="18227093">
            <a:off x="4550569" y="1502569"/>
            <a:ext cx="130175" cy="138113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549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143" name="Oval 43"/>
          <p:cNvSpPr>
            <a:spLocks noChangeArrowheads="1"/>
          </p:cNvSpPr>
          <p:nvPr/>
        </p:nvSpPr>
        <p:spPr bwMode="gray">
          <a:xfrm rot="18227093">
            <a:off x="4550569" y="1267619"/>
            <a:ext cx="130175" cy="138113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549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63" name="Text Box 31"/>
          <p:cNvSpPr txBox="1">
            <a:spLocks noChangeArrowheads="1"/>
          </p:cNvSpPr>
          <p:nvPr/>
        </p:nvSpPr>
        <p:spPr bwMode="gray">
          <a:xfrm>
            <a:off x="5857884" y="5072074"/>
            <a:ext cx="2928958" cy="15696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Разработка </a:t>
            </a:r>
          </a:p>
          <a:p>
            <a:pPr algn="ctr" eaLnBrk="0" hangingPunct="0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рабочих тетрадей </a:t>
            </a:r>
          </a:p>
          <a:p>
            <a:pPr algn="ctr" eaLnBrk="0" hangingPunct="0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для обучающихся</a:t>
            </a:r>
          </a:p>
          <a:p>
            <a:pPr algn="ctr" eaLnBrk="0" hangingPunct="0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 по предметным </a:t>
            </a:r>
          </a:p>
          <a:p>
            <a:pPr algn="ctr" eaLnBrk="0" hangingPunct="0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областям</a:t>
            </a:r>
            <a:endParaRPr lang="en-US" alt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</a:endParaRPr>
          </a:p>
          <a:p>
            <a:pPr algn="ctr" eaLnBrk="0" hangingPunct="0">
              <a:defRPr/>
            </a:pPr>
            <a:endParaRPr lang="en-US" altLang="ru-RU" sz="1600" b="1" dirty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46" name="Oval 34"/>
          <p:cNvSpPr>
            <a:spLocks noChangeArrowheads="1"/>
          </p:cNvSpPr>
          <p:nvPr/>
        </p:nvSpPr>
        <p:spPr bwMode="gray">
          <a:xfrm>
            <a:off x="857224" y="1285860"/>
            <a:ext cx="2581257" cy="1657349"/>
          </a:xfrm>
          <a:prstGeom prst="ellipse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47" name="Text Box 36"/>
          <p:cNvSpPr txBox="1">
            <a:spLocks noChangeArrowheads="1"/>
          </p:cNvSpPr>
          <p:nvPr/>
        </p:nvSpPr>
        <p:spPr bwMode="gray">
          <a:xfrm>
            <a:off x="1000100" y="1428736"/>
            <a:ext cx="2220861" cy="132343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1600" b="1" dirty="0" smtClean="0">
                <a:solidFill>
                  <a:schemeClr val="bg1"/>
                </a:solidFill>
              </a:rPr>
              <a:t>Проведение краевого семинара «Общение с неговорящим ребёнком»</a:t>
            </a:r>
            <a:endParaRPr lang="en-US" alt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</a:endParaRPr>
          </a:p>
        </p:txBody>
      </p:sp>
      <p:sp>
        <p:nvSpPr>
          <p:cNvPr id="48" name="Oval 40"/>
          <p:cNvSpPr>
            <a:spLocks noChangeArrowheads="1"/>
          </p:cNvSpPr>
          <p:nvPr/>
        </p:nvSpPr>
        <p:spPr bwMode="gray">
          <a:xfrm rot="18227093">
            <a:off x="3100057" y="3738324"/>
            <a:ext cx="130175" cy="13752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764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49" name="Oval 40"/>
          <p:cNvSpPr>
            <a:spLocks noChangeArrowheads="1"/>
          </p:cNvSpPr>
          <p:nvPr/>
        </p:nvSpPr>
        <p:spPr bwMode="gray">
          <a:xfrm rot="18227093">
            <a:off x="3385808" y="3738323"/>
            <a:ext cx="130175" cy="13752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764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latin typeface="Arial" panose="020B0604020202020204" pitchFamily="34" charset="0"/>
            </a:endParaRPr>
          </a:p>
        </p:txBody>
      </p:sp>
      <p:sp>
        <p:nvSpPr>
          <p:cNvPr id="50" name="Freeform 35"/>
          <p:cNvSpPr>
            <a:spLocks/>
          </p:cNvSpPr>
          <p:nvPr/>
        </p:nvSpPr>
        <p:spPr bwMode="gray">
          <a:xfrm>
            <a:off x="2571736" y="3643314"/>
            <a:ext cx="526693" cy="258764"/>
          </a:xfrm>
          <a:custGeom>
            <a:avLst/>
            <a:gdLst>
              <a:gd name="T0" fmla="*/ 1276 w 1321"/>
              <a:gd name="T1" fmla="*/ 357 h 712"/>
              <a:gd name="T2" fmla="*/ 1292 w 1321"/>
              <a:gd name="T3" fmla="*/ 394 h 712"/>
              <a:gd name="T4" fmla="*/ 1296 w 1321"/>
              <a:gd name="T5" fmla="*/ 428 h 712"/>
              <a:gd name="T6" fmla="*/ 1290 w 1321"/>
              <a:gd name="T7" fmla="*/ 459 h 712"/>
              <a:gd name="T8" fmla="*/ 1273 w 1321"/>
              <a:gd name="T9" fmla="*/ 490 h 712"/>
              <a:gd name="T10" fmla="*/ 1248 w 1321"/>
              <a:gd name="T11" fmla="*/ 516 h 712"/>
              <a:gd name="T12" fmla="*/ 1216 w 1321"/>
              <a:gd name="T13" fmla="*/ 538 h 712"/>
              <a:gd name="T14" fmla="*/ 1173 w 1321"/>
              <a:gd name="T15" fmla="*/ 559 h 712"/>
              <a:gd name="T16" fmla="*/ 1125 w 1321"/>
              <a:gd name="T17" fmla="*/ 578 h 712"/>
              <a:gd name="T18" fmla="*/ 1071 w 1321"/>
              <a:gd name="T19" fmla="*/ 594 h 712"/>
              <a:gd name="T20" fmla="*/ 1011 w 1321"/>
              <a:gd name="T21" fmla="*/ 608 h 712"/>
              <a:gd name="T22" fmla="*/ 949 w 1321"/>
              <a:gd name="T23" fmla="*/ 618 h 712"/>
              <a:gd name="T24" fmla="*/ 879 w 1321"/>
              <a:gd name="T25" fmla="*/ 627 h 712"/>
              <a:gd name="T26" fmla="*/ 808 w 1321"/>
              <a:gd name="T27" fmla="*/ 632 h 712"/>
              <a:gd name="T28" fmla="*/ 780 w 1321"/>
              <a:gd name="T29" fmla="*/ 634 h 712"/>
              <a:gd name="T30" fmla="*/ 467 w 1321"/>
              <a:gd name="T31" fmla="*/ 634 h 712"/>
              <a:gd name="T32" fmla="*/ 463 w 1321"/>
              <a:gd name="T33" fmla="*/ 634 h 712"/>
              <a:gd name="T34" fmla="*/ 401 w 1321"/>
              <a:gd name="T35" fmla="*/ 630 h 712"/>
              <a:gd name="T36" fmla="*/ 341 w 1321"/>
              <a:gd name="T37" fmla="*/ 627 h 712"/>
              <a:gd name="T38" fmla="*/ 285 w 1321"/>
              <a:gd name="T39" fmla="*/ 620 h 712"/>
              <a:gd name="T40" fmla="*/ 231 w 1321"/>
              <a:gd name="T41" fmla="*/ 614 h 712"/>
              <a:gd name="T42" fmla="*/ 182 w 1321"/>
              <a:gd name="T43" fmla="*/ 603 h 712"/>
              <a:gd name="T44" fmla="*/ 138 w 1321"/>
              <a:gd name="T45" fmla="*/ 590 h 712"/>
              <a:gd name="T46" fmla="*/ 100 w 1321"/>
              <a:gd name="T47" fmla="*/ 577 h 712"/>
              <a:gd name="T48" fmla="*/ 66 w 1321"/>
              <a:gd name="T49" fmla="*/ 561 h 712"/>
              <a:gd name="T50" fmla="*/ 38 w 1321"/>
              <a:gd name="T51" fmla="*/ 541 h 712"/>
              <a:gd name="T52" fmla="*/ 18 w 1321"/>
              <a:gd name="T53" fmla="*/ 519 h 712"/>
              <a:gd name="T54" fmla="*/ 6 w 1321"/>
              <a:gd name="T55" fmla="*/ 493 h 712"/>
              <a:gd name="T56" fmla="*/ 0 w 1321"/>
              <a:gd name="T57" fmla="*/ 467 h 712"/>
              <a:gd name="T58" fmla="*/ 0 w 1321"/>
              <a:gd name="T59" fmla="*/ 463 h 712"/>
              <a:gd name="T60" fmla="*/ 4 w 1321"/>
              <a:gd name="T61" fmla="*/ 434 h 712"/>
              <a:gd name="T62" fmla="*/ 16 w 1321"/>
              <a:gd name="T63" fmla="*/ 397 h 712"/>
              <a:gd name="T64" fmla="*/ 50 w 1321"/>
              <a:gd name="T65" fmla="*/ 329 h 712"/>
              <a:gd name="T66" fmla="*/ 92 w 1321"/>
              <a:gd name="T67" fmla="*/ 266 h 712"/>
              <a:gd name="T68" fmla="*/ 144 w 1321"/>
              <a:gd name="T69" fmla="*/ 209 h 712"/>
              <a:gd name="T70" fmla="*/ 200 w 1321"/>
              <a:gd name="T71" fmla="*/ 157 h 712"/>
              <a:gd name="T72" fmla="*/ 265 w 1321"/>
              <a:gd name="T73" fmla="*/ 111 h 712"/>
              <a:gd name="T74" fmla="*/ 335 w 1321"/>
              <a:gd name="T75" fmla="*/ 73 h 712"/>
              <a:gd name="T76" fmla="*/ 407 w 1321"/>
              <a:gd name="T77" fmla="*/ 42 h 712"/>
              <a:gd name="T78" fmla="*/ 488 w 1321"/>
              <a:gd name="T79" fmla="*/ 19 h 712"/>
              <a:gd name="T80" fmla="*/ 570 w 1321"/>
              <a:gd name="T81" fmla="*/ 5 h 712"/>
              <a:gd name="T82" fmla="*/ 654 w 1321"/>
              <a:gd name="T83" fmla="*/ 0 h 712"/>
              <a:gd name="T84" fmla="*/ 654 w 1321"/>
              <a:gd name="T85" fmla="*/ 0 h 712"/>
              <a:gd name="T86" fmla="*/ 745 w 1321"/>
              <a:gd name="T87" fmla="*/ 5 h 712"/>
              <a:gd name="T88" fmla="*/ 831 w 1321"/>
              <a:gd name="T89" fmla="*/ 20 h 712"/>
              <a:gd name="T90" fmla="*/ 914 w 1321"/>
              <a:gd name="T91" fmla="*/ 47 h 712"/>
              <a:gd name="T92" fmla="*/ 991 w 1321"/>
              <a:gd name="T93" fmla="*/ 80 h 712"/>
              <a:gd name="T94" fmla="*/ 1062 w 1321"/>
              <a:gd name="T95" fmla="*/ 122 h 712"/>
              <a:gd name="T96" fmla="*/ 1127 w 1321"/>
              <a:gd name="T97" fmla="*/ 173 h 712"/>
              <a:gd name="T98" fmla="*/ 1185 w 1321"/>
              <a:gd name="T99" fmla="*/ 228 h 712"/>
              <a:gd name="T100" fmla="*/ 1234 w 1321"/>
              <a:gd name="T101" fmla="*/ 289 h 712"/>
              <a:gd name="T102" fmla="*/ 1276 w 1321"/>
              <a:gd name="T103" fmla="*/ 357 h 712"/>
              <a:gd name="T104" fmla="*/ 1276 w 1321"/>
              <a:gd name="T105" fmla="*/ 357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WordArt 5"/>
          <p:cNvSpPr>
            <a:spLocks noChangeArrowheads="1" noChangeShapeType="1" noTextEdit="1"/>
          </p:cNvSpPr>
          <p:nvPr/>
        </p:nvSpPr>
        <p:spPr bwMode="gray">
          <a:xfrm>
            <a:off x="1042989" y="3054350"/>
            <a:ext cx="7815292" cy="4460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chemeClr val="tx2">
                      <a:alpha val="50000"/>
                    </a:schemeClr>
                  </a:outerShdw>
                </a:effectLst>
                <a:latin typeface="Arial"/>
                <a:cs typeface="Arial"/>
              </a:rPr>
              <a:t>Спасибо  </a:t>
            </a:r>
            <a:r>
              <a:rPr lang="ru-RU" sz="36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chemeClr val="tx2">
                      <a:alpha val="50000"/>
                    </a:schemeClr>
                  </a:outerShdw>
                </a:effectLst>
                <a:latin typeface="Arial"/>
                <a:cs typeface="Arial"/>
              </a:rPr>
              <a:t>за внимание !</a:t>
            </a:r>
          </a:p>
        </p:txBody>
      </p:sp>
      <p:sp>
        <p:nvSpPr>
          <p:cNvPr id="29698" name="TextBox 1"/>
          <p:cNvSpPr txBox="1">
            <a:spLocks noChangeArrowheads="1"/>
          </p:cNvSpPr>
          <p:nvPr/>
        </p:nvSpPr>
        <p:spPr bwMode="auto">
          <a:xfrm>
            <a:off x="250825" y="260350"/>
            <a:ext cx="1152525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7" grpId="0" animBg="1"/>
    </p:bldLst>
  </p:timing>
</p:sld>
</file>

<file path=ppt/theme/theme1.xml><?xml version="1.0" encoding="utf-8"?>
<a:theme xmlns:a="http://schemas.openxmlformats.org/drawingml/2006/main" name="sample">
  <a:themeElements>
    <a:clrScheme name="sample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5B1B1"/>
      </a:accent1>
      <a:accent2>
        <a:srgbClr val="5BACE9"/>
      </a:accent2>
      <a:accent3>
        <a:srgbClr val="FFFFFF"/>
      </a:accent3>
      <a:accent4>
        <a:srgbClr val="174578"/>
      </a:accent4>
      <a:accent5>
        <a:srgbClr val="ACD5D5"/>
      </a:accent5>
      <a:accent6>
        <a:srgbClr val="529BD3"/>
      </a:accent6>
      <a:hlink>
        <a:srgbClr val="6E71F0"/>
      </a:hlink>
      <a:folHlink>
        <a:srgbClr val="969696"/>
      </a:folHlink>
    </a:clrScheme>
    <a:fontScheme name="sample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ample 1">
        <a:dk1>
          <a:srgbClr val="1D528D"/>
        </a:dk1>
        <a:lt1>
          <a:srgbClr val="FFFFFF"/>
        </a:lt1>
        <a:dk2>
          <a:srgbClr val="000000"/>
        </a:dk2>
        <a:lt2>
          <a:srgbClr val="C0C0C0"/>
        </a:lt2>
        <a:accent1>
          <a:srgbClr val="4EA693"/>
        </a:accent1>
        <a:accent2>
          <a:srgbClr val="ABA755"/>
        </a:accent2>
        <a:accent3>
          <a:srgbClr val="FFFFFF"/>
        </a:accent3>
        <a:accent4>
          <a:srgbClr val="174578"/>
        </a:accent4>
        <a:accent5>
          <a:srgbClr val="B2D0C8"/>
        </a:accent5>
        <a:accent6>
          <a:srgbClr val="9B974C"/>
        </a:accent6>
        <a:hlink>
          <a:srgbClr val="3981B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124B98"/>
        </a:dk1>
        <a:lt1>
          <a:srgbClr val="FFFFFF"/>
        </a:lt1>
        <a:dk2>
          <a:srgbClr val="000000"/>
        </a:dk2>
        <a:lt2>
          <a:srgbClr val="DDDDDD"/>
        </a:lt2>
        <a:accent1>
          <a:srgbClr val="4976D1"/>
        </a:accent1>
        <a:accent2>
          <a:srgbClr val="4CB494"/>
        </a:accent2>
        <a:accent3>
          <a:srgbClr val="FFFFFF"/>
        </a:accent3>
        <a:accent4>
          <a:srgbClr val="0E3F81"/>
        </a:accent4>
        <a:accent5>
          <a:srgbClr val="B1BDE5"/>
        </a:accent5>
        <a:accent6>
          <a:srgbClr val="44A386"/>
        </a:accent6>
        <a:hlink>
          <a:srgbClr val="0099CC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5B1B1"/>
        </a:accent1>
        <a:accent2>
          <a:srgbClr val="5BACE9"/>
        </a:accent2>
        <a:accent3>
          <a:srgbClr val="FFFFFF"/>
        </a:accent3>
        <a:accent4>
          <a:srgbClr val="174578"/>
        </a:accent4>
        <a:accent5>
          <a:srgbClr val="ACD5D5"/>
        </a:accent5>
        <a:accent6>
          <a:srgbClr val="529BD3"/>
        </a:accent6>
        <a:hlink>
          <a:srgbClr val="6E71F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Отчет ФГОС ДО 2014 г.</Template>
  <TotalTime>1059</TotalTime>
  <Words>438</Words>
  <Application>Microsoft Office PowerPoint</Application>
  <PresentationFormat>Экран (4:3)</PresentationFormat>
  <Paragraphs>115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sample</vt:lpstr>
      <vt:lpstr> «Проектирование  коррекционного пространства   и содержания обучения детей с интеллектуальными нарушениями в рамках ФГОС обучающимися  с умственной отсталостью»</vt:lpstr>
      <vt:lpstr>Информационная карта</vt:lpstr>
      <vt:lpstr>Наполняемость классов</vt:lpstr>
      <vt:lpstr>Цель и задачи</vt:lpstr>
      <vt:lpstr>Модель  и особенности реализации Проекта</vt:lpstr>
      <vt:lpstr>План реализации</vt:lpstr>
      <vt:lpstr>Слайд 7</vt:lpstr>
      <vt:lpstr> Перспективы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методического сопровождения педагогических работников в условиях реализации ФГОС ДО</dc:title>
  <dc:creator>Marfa</dc:creator>
  <dc:description>http://propowerpoint.ru - Áåñïëàòíûå øàáëîíû äëÿ ïðåçåíòàöèé. Ïîëåçíûå ñîâåòû è óðîêè PowerPoint .</dc:description>
  <cp:lastModifiedBy>Екатерина</cp:lastModifiedBy>
  <cp:revision>96</cp:revision>
  <cp:lastPrinted>2015-05-14T08:40:28Z</cp:lastPrinted>
  <dcterms:created xsi:type="dcterms:W3CDTF">2015-01-15T18:18:48Z</dcterms:created>
  <dcterms:modified xsi:type="dcterms:W3CDTF">2019-10-01T17:07:29Z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000800240a0000000000010243100207f9000400038000</vt:lpwstr>
  </property>
</Properties>
</file>