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1" r:id="rId4"/>
    <p:sldId id="263" r:id="rId5"/>
    <p:sldId id="273" r:id="rId6"/>
    <p:sldId id="264" r:id="rId7"/>
    <p:sldId id="265" r:id="rId8"/>
    <p:sldId id="266" r:id="rId9"/>
    <p:sldId id="267" r:id="rId10"/>
    <p:sldId id="275" r:id="rId11"/>
    <p:sldId id="276" r:id="rId12"/>
    <p:sldId id="268" r:id="rId13"/>
    <p:sldId id="269" r:id="rId14"/>
    <p:sldId id="271" r:id="rId15"/>
    <p:sldId id="270" r:id="rId16"/>
    <p:sldId id="272" r:id="rId17"/>
    <p:sldId id="25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1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9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10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23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1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8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48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1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00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97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5F818-CB1B-4812-97FF-8D6A2531404E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EB19-2C2C-4DB1-93FB-66565BCE9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0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6273" cy="1325563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/>
              <a:t>Номинация «Образовательный проект»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Проект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«От курсовой подготовки к реальной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педагогической  практике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Срок реализации 2017-2018 учебный год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/>
              <a:t> </a:t>
            </a:r>
            <a:endParaRPr lang="ru-RU" b="1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ru-RU" sz="2000" dirty="0" smtClean="0"/>
              <a:t>Автор: </a:t>
            </a:r>
            <a:r>
              <a:rPr lang="ru-RU" sz="2000" dirty="0" err="1" smtClean="0"/>
              <a:t>Ахмадыльшина</a:t>
            </a:r>
            <a:r>
              <a:rPr lang="ru-RU" sz="2000" dirty="0" smtClean="0"/>
              <a:t> Ольга Леонидовна,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ru-RU" sz="2000" dirty="0" smtClean="0"/>
              <a:t>директор МБУ ДПО «</a:t>
            </a:r>
            <a:r>
              <a:rPr lang="ru-RU" sz="2000" dirty="0" err="1" smtClean="0"/>
              <a:t>Куединский</a:t>
            </a:r>
            <a:r>
              <a:rPr lang="ru-RU" sz="2000" dirty="0" smtClean="0"/>
              <a:t> РМЦ</a:t>
            </a:r>
            <a:r>
              <a:rPr lang="ru-RU" dirty="0" smtClean="0"/>
              <a:t>»</a:t>
            </a:r>
            <a:endParaRPr lang="ru-RU" dirty="0"/>
          </a:p>
          <a:p>
            <a:pPr>
              <a:lnSpc>
                <a:spcPct val="100000"/>
              </a:lnSpc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07" y="4468097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7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373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047" y="708338"/>
            <a:ext cx="10515600" cy="4734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Разработаны и запущены в практику методические средства: 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25002" y="1330800"/>
            <a:ext cx="264534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Маршрутный лист</a:t>
            </a:r>
            <a:endParaRPr lang="ru-RU" sz="24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854558" y="1700132"/>
            <a:ext cx="1635617" cy="515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7302" t="21611" r="17963" b="10080"/>
          <a:stretch/>
        </p:blipFill>
        <p:spPr>
          <a:xfrm>
            <a:off x="3490175" y="1515466"/>
            <a:ext cx="8422783" cy="499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8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373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</a:t>
            </a:r>
            <a:b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700" b="1" i="1" dirty="0"/>
              <a:t>Разработаны и запущены в практику методические средства:  </a:t>
            </a:r>
            <a:r>
              <a:rPr lang="ru-RU" sz="1800" b="1" i="1" dirty="0"/>
              <a:t/>
            </a:r>
            <a:br>
              <a:rPr lang="ru-RU" sz="1800" b="1" i="1" dirty="0"/>
            </a:br>
            <a:endParaRPr lang="ru-RU" sz="1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0489" y="1300765"/>
            <a:ext cx="6549979" cy="5479961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3500" dirty="0" smtClean="0"/>
              <a:t>Посетить </a:t>
            </a:r>
            <a:r>
              <a:rPr lang="ru-RU" sz="3500" dirty="0"/>
              <a:t>в течение 3-х месяцев не менее 6 уроков (занятий) у педагога, прошедшего КПК (не менее 2-х уроков в месяц), в ходе которых выявить:</a:t>
            </a:r>
          </a:p>
          <a:p>
            <a:pPr lvl="1"/>
            <a:r>
              <a:rPr lang="ru-RU" sz="3500" dirty="0"/>
              <a:t>какие методы, приемы индивидуализации применяются педагогом на уроках (занятиях);</a:t>
            </a:r>
          </a:p>
          <a:p>
            <a:pPr lvl="1"/>
            <a:r>
              <a:rPr lang="ru-RU" sz="3500" dirty="0"/>
              <a:t>какие средства индивидуализации используются на уроках и во внеурочной деятельности;</a:t>
            </a:r>
          </a:p>
          <a:p>
            <a:pPr lvl="1"/>
            <a:r>
              <a:rPr lang="ru-RU" sz="3500" dirty="0"/>
              <a:t>насколько применяемые педагогом средства, методы и приемы способствуют активизации познавательной деятельности каждого обучающегося.</a:t>
            </a:r>
          </a:p>
          <a:p>
            <a:pPr lvl="0"/>
            <a:r>
              <a:rPr lang="ru-RU" sz="3500" dirty="0"/>
              <a:t>Организовать методические мероприятия для представления опыта работы педагога по теме пройденных КПК (1 – 2 на выбор: выступления на профессиональных объединениях, методических совещаниях, заседаниях педагогического совета, проведение семинаров, открытых уроков, мастер-классов, выступления на круглых столах, конференциях, др.).</a:t>
            </a:r>
          </a:p>
          <a:p>
            <a:pPr lvl="0"/>
            <a:r>
              <a:rPr lang="ru-RU" sz="3500" dirty="0"/>
              <a:t>Провести итоговое собеседование с педагогом (по истечении 3-х месяцев с момента окончания КПК) в ходе которого выявить:</a:t>
            </a:r>
          </a:p>
          <a:p>
            <a:pPr lvl="1"/>
            <a:r>
              <a:rPr lang="ru-RU" sz="3100" dirty="0"/>
              <a:t>сложилась ли у педагога система работы по реализации принципа индивидуализации на уроках и вне урока?</a:t>
            </a:r>
          </a:p>
          <a:p>
            <a:pPr lvl="1"/>
            <a:r>
              <a:rPr lang="ru-RU" sz="3100" dirty="0"/>
              <a:t>какие затруднения испытывает педагог в осуществлении индивидуализации на уроках и во внеурочной деятельности?</a:t>
            </a:r>
          </a:p>
          <a:p>
            <a:pPr lvl="1"/>
            <a:r>
              <a:rPr lang="ru-RU" sz="3100" dirty="0"/>
              <a:t>какие перспективы видит педагог в своей деятельности по индивидуализации образования?</a:t>
            </a:r>
          </a:p>
          <a:p>
            <a:pPr lvl="0"/>
            <a:r>
              <a:rPr lang="ru-RU" sz="3500" dirty="0"/>
              <a:t>Сделать выводы о результативности курсовой подготовки педагога и определить перспективы его дальнейшего профессионального развития.</a:t>
            </a:r>
          </a:p>
          <a:p>
            <a:pPr lvl="0"/>
            <a:r>
              <a:rPr lang="ru-RU" sz="3500" dirty="0"/>
              <a:t>Заполнить информационную карту (сводную информационную карту) по итогам контроля и предоставить ее в </a:t>
            </a:r>
            <a:r>
              <a:rPr lang="ru-RU" sz="3500" dirty="0" err="1"/>
              <a:t>Куединский</a:t>
            </a:r>
            <a:r>
              <a:rPr lang="ru-RU" sz="3500" dirty="0"/>
              <a:t> РМЦ в срок до 01 марта 2018 г.</a:t>
            </a:r>
          </a:p>
          <a:p>
            <a:pPr marL="0" indent="0">
              <a:buNone/>
            </a:pPr>
            <a:r>
              <a:rPr lang="ru-RU" sz="3500" dirty="0"/>
              <a:t> 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6518" y="981199"/>
            <a:ext cx="4146998" cy="2721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Техническое задание</a:t>
            </a:r>
            <a:endParaRPr lang="ru-RU" dirty="0"/>
          </a:p>
          <a:p>
            <a:r>
              <a:rPr lang="ru-RU" b="1" dirty="0"/>
              <a:t>для руководителя _</a:t>
            </a:r>
            <a:r>
              <a:rPr lang="ru-RU" i="1" u="sng" dirty="0"/>
              <a:t>МБОУ</a:t>
            </a:r>
            <a:r>
              <a:rPr lang="ru-RU" u="sng" dirty="0"/>
              <a:t> «</a:t>
            </a:r>
            <a:r>
              <a:rPr lang="ru-RU" i="1" u="sng" dirty="0"/>
              <a:t>Верхне-Савинская ООШ</a:t>
            </a:r>
            <a:r>
              <a:rPr lang="ru-RU" i="1" u="sng" dirty="0" smtClean="0"/>
              <a:t>»__</a:t>
            </a:r>
            <a:endParaRPr lang="ru-RU" dirty="0"/>
          </a:p>
          <a:p>
            <a:r>
              <a:rPr lang="ru-RU" b="1" dirty="0" smtClean="0"/>
              <a:t>по </a:t>
            </a:r>
            <a:r>
              <a:rPr lang="ru-RU" b="1" dirty="0"/>
              <a:t>контролю применения педагогом(</a:t>
            </a:r>
            <a:r>
              <a:rPr lang="ru-RU" b="1" dirty="0" err="1"/>
              <a:t>ами</a:t>
            </a:r>
            <a:r>
              <a:rPr lang="ru-RU" b="1" dirty="0"/>
              <a:t>) знаний и умений,</a:t>
            </a:r>
            <a:endParaRPr lang="ru-RU" dirty="0"/>
          </a:p>
          <a:p>
            <a:r>
              <a:rPr lang="ru-RU" b="1" dirty="0"/>
              <a:t>полученных на КПК </a:t>
            </a:r>
            <a:r>
              <a:rPr lang="ru-RU" b="1" dirty="0" smtClean="0"/>
              <a:t>по теме </a:t>
            </a:r>
            <a:r>
              <a:rPr lang="ru-RU" i="1" u="sng" dirty="0" smtClean="0"/>
              <a:t>«Индивидуализация </a:t>
            </a:r>
            <a:r>
              <a:rPr lang="ru-RU" i="1" u="sng" dirty="0"/>
              <a:t>образования</a:t>
            </a:r>
            <a:r>
              <a:rPr lang="ru-RU" i="1" u="sng" dirty="0" smtClean="0"/>
              <a:t>»</a:t>
            </a:r>
            <a:endParaRPr lang="ru-RU" dirty="0"/>
          </a:p>
          <a:p>
            <a:r>
              <a:rPr lang="ru-RU" b="1" dirty="0" smtClean="0"/>
              <a:t>Сроки </a:t>
            </a:r>
            <a:r>
              <a:rPr lang="ru-RU" b="1" dirty="0"/>
              <a:t>проведения КПК: </a:t>
            </a:r>
            <a:r>
              <a:rPr lang="ru-RU" i="1" u="sng" dirty="0" smtClean="0"/>
              <a:t> ноябрь</a:t>
            </a:r>
            <a:r>
              <a:rPr lang="ru-RU" b="1" u="sng" dirty="0" smtClean="0"/>
              <a:t> </a:t>
            </a:r>
            <a:r>
              <a:rPr lang="ru-RU" i="1" u="sng" dirty="0"/>
              <a:t>2017 г</a:t>
            </a:r>
            <a:r>
              <a:rPr lang="ru-RU" i="1" u="sng" dirty="0" smtClean="0"/>
              <a:t>.</a:t>
            </a:r>
          </a:p>
          <a:p>
            <a:endParaRPr lang="ru-RU" i="1" u="sng" dirty="0"/>
          </a:p>
          <a:p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623516" y="1171977"/>
            <a:ext cx="746973" cy="4636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23516" y="2884868"/>
            <a:ext cx="746973" cy="81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54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373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047" y="708338"/>
            <a:ext cx="10515600" cy="4734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Разработаны и запущены в практику методические средства: 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4529" t="20906" r="30037" b="7440"/>
          <a:stretch/>
        </p:blipFill>
        <p:spPr>
          <a:xfrm>
            <a:off x="2202287" y="1330800"/>
            <a:ext cx="6233375" cy="552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5002" y="1330800"/>
            <a:ext cx="342363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Информационная карта</a:t>
            </a:r>
            <a:endParaRPr lang="ru-RU" sz="24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854558" y="1700132"/>
            <a:ext cx="1635617" cy="515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04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/>
              <a:t>Изменения в педагогической деятельности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Новые компетенции проявили педагоги </a:t>
            </a:r>
            <a:r>
              <a:rPr lang="ru-RU" dirty="0"/>
              <a:t>на 198 </a:t>
            </a:r>
            <a:r>
              <a:rPr lang="ru-RU" dirty="0" smtClean="0"/>
              <a:t>уроках, это  </a:t>
            </a:r>
            <a:r>
              <a:rPr lang="ru-RU" dirty="0"/>
              <a:t>лишь 43 педагога (72%) </a:t>
            </a:r>
            <a:r>
              <a:rPr lang="ru-RU" dirty="0" smtClean="0"/>
              <a:t>от всех обученных</a:t>
            </a:r>
          </a:p>
          <a:p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/>
              <a:t>29 педагогов (41%) сложилась определенная система работы по </a:t>
            </a:r>
            <a:r>
              <a:rPr lang="ru-RU" dirty="0" smtClean="0"/>
              <a:t> теме курсов.</a:t>
            </a:r>
          </a:p>
          <a:p>
            <a:r>
              <a:rPr lang="ru-RU" dirty="0"/>
              <a:t>Большинство педагогов применяют отдельные методы, средства, приемы индивидуализации фрагментарно, не на каждом уроке</a:t>
            </a:r>
          </a:p>
          <a:p>
            <a:r>
              <a:rPr lang="ru-RU" dirty="0" smtClean="0"/>
              <a:t>Все </a:t>
            </a:r>
            <a:r>
              <a:rPr lang="ru-RU" dirty="0"/>
              <a:t>педагоги планируют продолжить работу по </a:t>
            </a:r>
            <a:r>
              <a:rPr lang="ru-RU" dirty="0" smtClean="0"/>
              <a:t>теме курсов и </a:t>
            </a:r>
            <a:r>
              <a:rPr lang="ru-RU" dirty="0"/>
              <a:t>в дальнейшем, многие намерены систематизировать применение отдельных  средств, методов, приемов индивидуализации. </a:t>
            </a:r>
            <a:endParaRPr lang="ru-RU" dirty="0" smtClean="0"/>
          </a:p>
          <a:p>
            <a:pPr marL="0" indent="0" algn="ctr">
              <a:buNone/>
            </a:pP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При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этом 5 педагогов (7%) из Федоровской ООШ и </a:t>
            </a:r>
            <a:r>
              <a:rPr lang="ru-RU" i="1" dirty="0" err="1">
                <a:solidFill>
                  <a:schemeClr val="accent5">
                    <a:lumMod val="75000"/>
                  </a:schemeClr>
                </a:solidFill>
              </a:rPr>
              <a:t>Госконзаводской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 СОШ не применяют в практической деятельности знания и умения, полученные на курсах повышения квалификации. 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016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2700" b="1" i="1" dirty="0" smtClean="0"/>
              <a:t>Обобщение опыта педагогов по теме КПК</a:t>
            </a:r>
            <a:endParaRPr lang="ru-RU" sz="27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Проанализированы 260 </a:t>
            </a:r>
            <a:r>
              <a:rPr lang="ru-RU" dirty="0"/>
              <a:t>уроков у 66 (из 70-ти прошедших КПК) педагогов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Организовано распространение опыта в  формах: </a:t>
            </a:r>
            <a:r>
              <a:rPr lang="ru-RU" dirty="0"/>
              <a:t>открытые уроки (45), мастер-классы (4), выступления на различных уровнях: школьном – 12, районном – 6, межмуниципальном и краевом – 6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Всего опыт представили 65 из 70 педагогов, прошедших курсовую подготовку.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075" y="4664499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20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Результаты реализации проекта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b="1" dirty="0" smtClean="0"/>
              <a:t>Приняты управленческие решения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4654" y="1953073"/>
            <a:ext cx="102891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Система стимулирования руководителей  способствует повышению качества </a:t>
            </a:r>
            <a:r>
              <a:rPr lang="ru-RU" sz="2400" dirty="0" smtClean="0"/>
              <a:t>результатов КПК</a:t>
            </a:r>
          </a:p>
          <a:p>
            <a:endParaRPr lang="ru-RU" sz="2400" dirty="0"/>
          </a:p>
          <a:p>
            <a:r>
              <a:rPr lang="ru-RU" sz="2400" dirty="0"/>
              <a:t>Руководители выполнили техническое задание качественно и своевременно, получили материальное стимулирование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4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33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Выводы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8491"/>
            <a:ext cx="11023242" cy="4095482"/>
          </a:xfrm>
        </p:spPr>
        <p:txBody>
          <a:bodyPr>
            <a:noAutofit/>
          </a:bodyPr>
          <a:lstStyle/>
          <a:p>
            <a:r>
              <a:rPr lang="ru-RU" sz="2400" dirty="0"/>
              <a:t>93% педагогов, прошедших КПК, применяют в практической деятельности полученные в ходе курсовой подготовки знания и </a:t>
            </a:r>
            <a:r>
              <a:rPr lang="ru-RU" sz="2400" dirty="0" smtClean="0"/>
              <a:t>умения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Своевременно </a:t>
            </a:r>
            <a:r>
              <a:rPr lang="ru-RU" sz="2400" dirty="0" smtClean="0"/>
              <a:t>в соответствии с техническим заданием руководители отслеживали </a:t>
            </a:r>
            <a:r>
              <a:rPr lang="ru-RU" sz="2400" dirty="0" smtClean="0"/>
              <a:t>результативность </a:t>
            </a:r>
            <a:r>
              <a:rPr lang="ru-RU" sz="2400" dirty="0" smtClean="0"/>
              <a:t>обучения педагогов по ДПП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/>
              <a:t>А</a:t>
            </a:r>
            <a:r>
              <a:rPr lang="ru-RU" sz="2400" dirty="0" smtClean="0"/>
              <a:t>дминистративные </a:t>
            </a:r>
            <a:r>
              <a:rPr lang="ru-RU" sz="2400" dirty="0"/>
              <a:t>команды получили инструмент для </a:t>
            </a:r>
            <a:r>
              <a:rPr lang="ru-RU" sz="2400" dirty="0" smtClean="0"/>
              <a:t>работы с педагогами после  прохождения ими КПК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Руководители школ дали положительную оценку проекту в целом и своему участию в нем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Результаты реализации муниципального проекта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«От курсовой подготовки к реальной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педагогической практике» достигнуты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95" y="538538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38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06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Перспективы: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Решение районного экспертно-методического совета: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Продолжить данное направление деятельности в других образовательных организациях по отработанному алгоритму в штатном режиме</a:t>
            </a: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99044"/>
            <a:ext cx="3554569" cy="273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8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Анализ ситуации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9403"/>
            <a:ext cx="10842938" cy="4837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 ДПО «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Куединский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РМЦ» в соответствии с лицензией на образовательную деятельность  № 4773 от 23.12.2015 года реализует дополнительные профессиональные программы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09987" y="5214102"/>
            <a:ext cx="2832279" cy="1069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25 % руководителей ОО проводят </a:t>
            </a:r>
            <a:r>
              <a:rPr lang="ru-RU" sz="1400" b="1" dirty="0" smtClean="0">
                <a:solidFill>
                  <a:schemeClr val="tx1"/>
                </a:solidFill>
              </a:rPr>
              <a:t>собеседование </a:t>
            </a:r>
            <a:r>
              <a:rPr lang="ru-RU" sz="1400" b="1" dirty="0">
                <a:solidFill>
                  <a:schemeClr val="tx1"/>
                </a:solidFill>
              </a:rPr>
              <a:t>с педагогами о результатах КПК и их внедрении </a:t>
            </a:r>
            <a:r>
              <a:rPr lang="ru-RU" sz="1400" b="1" dirty="0" smtClean="0">
                <a:solidFill>
                  <a:schemeClr val="tx1"/>
                </a:solidFill>
              </a:rPr>
              <a:t>   в  практику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21639" y="5140253"/>
            <a:ext cx="32841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О</a:t>
            </a:r>
            <a:r>
              <a:rPr lang="ru-RU" sz="1400" b="1" dirty="0" smtClean="0">
                <a:solidFill>
                  <a:schemeClr val="tx1"/>
                </a:solidFill>
              </a:rPr>
              <a:t>коло </a:t>
            </a:r>
            <a:r>
              <a:rPr lang="ru-RU" sz="1400" b="1" dirty="0">
                <a:solidFill>
                  <a:schemeClr val="tx1"/>
                </a:solidFill>
              </a:rPr>
              <a:t>40 % педагогов </a:t>
            </a:r>
            <a:r>
              <a:rPr lang="ru-RU" sz="1400" b="1" dirty="0" smtClean="0">
                <a:solidFill>
                  <a:schemeClr val="tx1"/>
                </a:solidFill>
              </a:rPr>
              <a:t>отмечают, что   </a:t>
            </a:r>
            <a:r>
              <a:rPr lang="ru-RU" sz="1400" b="1" dirty="0">
                <a:solidFill>
                  <a:schemeClr val="tx1"/>
                </a:solidFill>
              </a:rPr>
              <a:t>не </a:t>
            </a:r>
            <a:r>
              <a:rPr lang="ru-RU" sz="1400" b="1" dirty="0" smtClean="0">
                <a:solidFill>
                  <a:schemeClr val="tx1"/>
                </a:solidFill>
              </a:rPr>
              <a:t>применяют  знания и умения , полученные на КПК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2321" y="3826756"/>
            <a:ext cx="32841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98% педагогов отмечают, что знаний и умений, полученных на  КПК достаточно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99792" y="3745060"/>
            <a:ext cx="2852670" cy="1275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Лишь 12</a:t>
            </a:r>
            <a:r>
              <a:rPr lang="ru-RU" sz="1400" b="1" dirty="0">
                <a:solidFill>
                  <a:schemeClr val="tx1"/>
                </a:solidFill>
              </a:rPr>
              <a:t>% </a:t>
            </a:r>
            <a:r>
              <a:rPr lang="ru-RU" sz="1400" b="1" dirty="0" smtClean="0">
                <a:solidFill>
                  <a:schemeClr val="tx1"/>
                </a:solidFill>
              </a:rPr>
              <a:t>руководителей школ  </a:t>
            </a:r>
            <a:r>
              <a:rPr lang="ru-RU" sz="1400" b="1" dirty="0">
                <a:solidFill>
                  <a:schemeClr val="tx1"/>
                </a:solidFill>
              </a:rPr>
              <a:t>посещают уроки </a:t>
            </a:r>
            <a:r>
              <a:rPr lang="ru-RU" sz="1400" b="1" dirty="0" smtClean="0">
                <a:solidFill>
                  <a:schemeClr val="tx1"/>
                </a:solidFill>
              </a:rPr>
              <a:t>педагогов с </a:t>
            </a:r>
            <a:r>
              <a:rPr lang="ru-RU" sz="1400" b="1" dirty="0">
                <a:solidFill>
                  <a:schemeClr val="tx1"/>
                </a:solidFill>
              </a:rPr>
              <a:t>целью отслеживания </a:t>
            </a:r>
            <a:r>
              <a:rPr lang="ru-RU" sz="1400" b="1" dirty="0" smtClean="0">
                <a:solidFill>
                  <a:schemeClr val="tx1"/>
                </a:solidFill>
              </a:rPr>
              <a:t>результатов КПК  </a:t>
            </a:r>
            <a:r>
              <a:rPr lang="ru-RU" sz="1400" b="1" dirty="0">
                <a:solidFill>
                  <a:schemeClr val="tx1"/>
                </a:solidFill>
              </a:rPr>
              <a:t>и внедрения их на практике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0840" y="2258378"/>
            <a:ext cx="5889401" cy="58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Проблема:  отсутствие интереса   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работодателей к отслеживанию результатов курсовой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подготовки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38741" y="2134846"/>
            <a:ext cx="5584065" cy="835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Проблема: отсутствие у 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значительной части педагогов потребности в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обновлении педагогической деятельности, применении новых профессиональных компетенций.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196634" y="3161424"/>
            <a:ext cx="4342059" cy="4344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Результаты исследования: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3230185" y="3413921"/>
            <a:ext cx="920569" cy="137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38693" y="3482474"/>
            <a:ext cx="811369" cy="226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42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Муниципальный проект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«От курсовой подготовки к реальной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педагогической  практике»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Цель: </a:t>
            </a:r>
            <a:r>
              <a:rPr lang="ru-RU" dirty="0"/>
              <a:t>Содействовать практическому использованию  в образовательной  деятельности результатов курсовой подготовки педагогов.</a:t>
            </a:r>
          </a:p>
          <a:p>
            <a:pPr marL="0" indent="0">
              <a:buNone/>
            </a:pPr>
            <a:r>
              <a:rPr lang="ru-RU" b="1" dirty="0"/>
              <a:t>Задачи: 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Мотивировать педагогов к совершенствованию педагогической практики   посредством использования  результатов курсовой подготовки. </a:t>
            </a:r>
          </a:p>
          <a:p>
            <a:pPr marL="0" lvl="0" indent="0">
              <a:buNone/>
            </a:pPr>
            <a:r>
              <a:rPr lang="ru-RU" dirty="0"/>
              <a:t>Организовать деятельность руководителей ОО по выявлению результатов   курсовой подготовки педагогов и стимулированию новшеств в педагогической практике.</a:t>
            </a:r>
          </a:p>
          <a:p>
            <a:pPr marL="0" indent="0">
              <a:buNone/>
            </a:pPr>
            <a:r>
              <a:rPr lang="ru-RU" dirty="0"/>
              <a:t>   </a:t>
            </a:r>
            <a:r>
              <a:rPr lang="ru-RU" b="1" dirty="0"/>
              <a:t>Планируемые результаты: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1.Педагоги участвуют в планировании   результатов курсовой подготовки, совершенствуют педагогическую практику посредством использования полученных знаний и умений.</a:t>
            </a:r>
          </a:p>
          <a:p>
            <a:pPr marL="0" indent="0">
              <a:buNone/>
            </a:pPr>
            <a:r>
              <a:rPr lang="ru-RU" dirty="0"/>
              <a:t>2.Руководители ОО организуют деятельность по разработанному  алгоритму действий,   осуществляют контроль педагогической деятельности с точки зрения применения  знаний и умений, полученных </a:t>
            </a:r>
            <a:r>
              <a:rPr lang="ru-RU" dirty="0" smtClean="0"/>
              <a:t>на курсах повышения квалификации.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Управление </a:t>
            </a:r>
            <a:r>
              <a:rPr lang="ru-RU" dirty="0" smtClean="0"/>
              <a:t>муниципальными учреждениями  </a:t>
            </a:r>
            <a:r>
              <a:rPr lang="ru-RU" dirty="0"/>
              <a:t>применяет новые критерии стимулирования руководителей ОО, участвующих в работе по отслеживанию результатов курсовой подготовки.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95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участников проекта: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952" y="2728134"/>
            <a:ext cx="2438400" cy="1876425"/>
          </a:xfrm>
        </p:spPr>
      </p:pic>
      <p:sp>
        <p:nvSpPr>
          <p:cNvPr id="5" name="Прямоугольник 4"/>
          <p:cNvSpPr/>
          <p:nvPr/>
        </p:nvSpPr>
        <p:spPr>
          <a:xfrm>
            <a:off x="343436" y="150602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Общеобразовательные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организации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Куединского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района: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Киргинская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ООШ»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</a:rPr>
              <a:t>Вехне</a:t>
            </a:r>
            <a:r>
              <a:rPr lang="ru-RU" dirty="0" smtClean="0">
                <a:latin typeface="Times New Roman" panose="02020603050405020304" pitchFamily="18" charset="0"/>
              </a:rPr>
              <a:t>-Савинская ООШ»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</a:rPr>
              <a:t>Госконзаводская</a:t>
            </a:r>
            <a:r>
              <a:rPr lang="ru-RU" dirty="0" smtClean="0">
                <a:latin typeface="Times New Roman" panose="02020603050405020304" pitchFamily="18" charset="0"/>
              </a:rPr>
              <a:t> СОШ»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</a:rPr>
              <a:t>МБОУ «Старо-</a:t>
            </a:r>
            <a:r>
              <a:rPr lang="ru-RU" dirty="0" err="1" smtClean="0">
                <a:latin typeface="Times New Roman" panose="02020603050405020304" pitchFamily="18" charset="0"/>
              </a:rPr>
              <a:t>Шагиртская</a:t>
            </a:r>
            <a:r>
              <a:rPr lang="ru-RU" dirty="0" smtClean="0">
                <a:latin typeface="Times New Roman" panose="02020603050405020304" pitchFamily="18" charset="0"/>
              </a:rPr>
              <a:t> СОШ»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</a:rPr>
              <a:t>МБОУ «Федоровская ООШ»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113690" y="1614014"/>
            <a:ext cx="3451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МБУ ДПО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Куединский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РМЦ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директор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методисты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69724" y="508481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муниципальными учреждениями администрации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Куединского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района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966693" y="2047741"/>
            <a:ext cx="1197735" cy="1015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993228" y="1983346"/>
            <a:ext cx="824248" cy="940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186152" y="4564811"/>
            <a:ext cx="17173" cy="549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8457126" y="2907491"/>
            <a:ext cx="3108102" cy="12448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собственной образовательной деятельности и, при необходимости,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дополнительных профессиональных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84101" y="3216162"/>
            <a:ext cx="0" cy="559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43436" y="3814270"/>
            <a:ext cx="2806520" cy="130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Обновление образовательной      деятельности, повышение качества преподавания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94973" y="6046797"/>
            <a:ext cx="52889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Обеспечение контроля качества результатов КПК, стимулирование руководителей ОО</a:t>
            </a:r>
            <a:endParaRPr lang="ru-RU" sz="14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203325" y="5793261"/>
            <a:ext cx="0" cy="115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7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Могли быть представлены формальные или необъективные  отчеты о выполнении технического задания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Трехмесячный срок не достаточен для выстраивания педагогом системной работы по теме КПК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Несвоевременное составление аналитических материалов в виду загруженности методиста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3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Этапы реализации проекта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</a:rPr>
              <a:t>Подготовительный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этап (август-сентябрь): </a:t>
            </a:r>
          </a:p>
          <a:p>
            <a:pPr marL="0" indent="0">
              <a:buNone/>
            </a:pPr>
            <a:r>
              <a:rPr lang="ru-RU" sz="1800" dirty="0"/>
              <a:t>П</a:t>
            </a:r>
            <a:r>
              <a:rPr lang="ru-RU" sz="1800" dirty="0" smtClean="0"/>
              <a:t>рием заявок  от образовательных организаций на участие в проекте, информирование  руководителей и педагогических работников, издание нормативных документов, регулирующих деятельность по проекту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Содержательный этап (октябрь-май):</a:t>
            </a:r>
          </a:p>
          <a:p>
            <a:pPr marL="0" indent="0">
              <a:buNone/>
            </a:pPr>
            <a:r>
              <a:rPr lang="ru-RU" sz="1800" dirty="0" smtClean="0"/>
              <a:t>Разработка и внедрение в работу информационно- методических средств, деятельность </a:t>
            </a:r>
            <a:r>
              <a:rPr lang="ru-RU" sz="1800" dirty="0"/>
              <a:t>административных команд по контролю  результатов курсовой </a:t>
            </a:r>
            <a:r>
              <a:rPr lang="ru-RU" sz="1800" dirty="0" smtClean="0"/>
              <a:t>подготовки, участие педагогов в планировании собственных результатов КПК и обновлении педагогической деятельности</a:t>
            </a:r>
            <a:endParaRPr lang="ru-RU" sz="1800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</a:rPr>
              <a:t>Аналитический этап (июнь):</a:t>
            </a:r>
          </a:p>
          <a:p>
            <a:pPr marL="0" indent="0">
              <a:buNone/>
            </a:pPr>
            <a:r>
              <a:rPr lang="ru-RU" sz="1800" dirty="0"/>
              <a:t>Анализ результатов реализации </a:t>
            </a:r>
            <a:r>
              <a:rPr lang="ru-RU" sz="1800" dirty="0" smtClean="0"/>
              <a:t>проекта, подведение итогов, информирование общественности, определение возможности реализации идей проекта  в перспективе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442" y="184822"/>
            <a:ext cx="10515600" cy="3045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Дорожная карта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952913"/>
              </p:ext>
            </p:extLst>
          </p:nvPr>
        </p:nvGraphicFramePr>
        <p:xfrm>
          <a:off x="463639" y="605306"/>
          <a:ext cx="11359167" cy="667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36"/>
                <a:gridCol w="1903297"/>
                <a:gridCol w="2047741"/>
                <a:gridCol w="3331658"/>
                <a:gridCol w="2463835"/>
              </a:tblGrid>
              <a:tr h="81914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Учителя</a:t>
                      </a:r>
                      <a:r>
                        <a:rPr lang="ru-RU" sz="1400" baseline="0" dirty="0" smtClean="0"/>
                        <a:t> школы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Администрация школы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Куединский</a:t>
                      </a:r>
                      <a:r>
                        <a:rPr lang="ru-RU" sz="1400" dirty="0" smtClean="0"/>
                        <a:t> РМЦ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Управление муниципальными учреждениями</a:t>
                      </a:r>
                      <a:endParaRPr lang="ru-RU" sz="1400" dirty="0"/>
                    </a:p>
                  </a:txBody>
                  <a:tcPr/>
                </a:tc>
              </a:tr>
              <a:tr h="1058059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Выступление на совещании руководителей ОО о запуске проекта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2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педагогов-участников проекта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заявок для участия в проекте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9142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 приказа об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утверждении проекта и составе участников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52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маршрутных листов по каждой из реализуемых ДПП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критериев стимулирования  руководителей, участвующих в проекте. Рассмотрение критериев  на совете управления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52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технического задания  для руководителей, участвующих в проекте по каждой из реализуемых программ ДПО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52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информационных карт по итогам контроля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52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442" y="184822"/>
            <a:ext cx="10515600" cy="3045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Дорожная карта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666739"/>
              </p:ext>
            </p:extLst>
          </p:nvPr>
        </p:nvGraphicFramePr>
        <p:xfrm>
          <a:off x="463639" y="605306"/>
          <a:ext cx="11359167" cy="6477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978"/>
                <a:gridCol w="2228045"/>
                <a:gridCol w="2434107"/>
                <a:gridCol w="2833352"/>
                <a:gridCol w="2691685"/>
              </a:tblGrid>
              <a:tr h="4507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Учителя</a:t>
                      </a:r>
                      <a:r>
                        <a:rPr lang="ru-RU" sz="1400" baseline="0" dirty="0" smtClean="0"/>
                        <a:t> школы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Администрация школы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Куединский</a:t>
                      </a:r>
                      <a:r>
                        <a:rPr lang="ru-RU" sz="1400" dirty="0" smtClean="0"/>
                        <a:t> РМЦ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Управление муниципальными учреждениями</a:t>
                      </a:r>
                      <a:endParaRPr lang="ru-RU" sz="1400" dirty="0"/>
                    </a:p>
                  </a:txBody>
                  <a:tcPr/>
                </a:tc>
              </a:tr>
              <a:tr h="795486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Консультации для административных команд по участию в проекте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 приказа о внесении изменений в критерии стимулирования руководителей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2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в план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ВСОКО раздела по КПК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Групповая консультация по разработке раздела в плане ВСОКО о результатах КПК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9142">
                <a:tc rowSpan="5"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Октябрь-май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 с заместителем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директора школы, обсуждение  задач, знакомство с ДПП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52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первый день КПК составление маршрута, планирование собственных результаты КПК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технического 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технического задания руководителю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школы.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ДПП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52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Обучаются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ДПП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54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по завершении КПК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техзадания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Посещение уроков, занятий ВД, беседа с учителем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52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 с руководителем,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новшеств в практику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завершении выполнения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техзадания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заполнение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карты, которую сдают в РМЦ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участия школы в проекте, используя  информационную карту. Ходатайство о поощрении руководителя школы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Рассмотрение ходатайства на комиссии по стимулированию руководителей. Издание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приказа о стимулировании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89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20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Мониторинг эффективности реализации проекта</a:t>
            </a:r>
            <a:b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i="1" dirty="0"/>
              <a:t>Количественные показатели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675050"/>
              </p:ext>
            </p:extLst>
          </p:nvPr>
        </p:nvGraphicFramePr>
        <p:xfrm>
          <a:off x="838200" y="601127"/>
          <a:ext cx="10515600" cy="142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1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сбор информации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представления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педагогов-участников проекта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Информация для аналитической справки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руководителей, участвовавших в проекте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Информация для аналитической справки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35888" y="198537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Качественные </a:t>
            </a:r>
            <a:r>
              <a:rPr lang="ru-RU" b="1" i="1" dirty="0"/>
              <a:t>показатели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68341"/>
              </p:ext>
            </p:extLst>
          </p:nvPr>
        </p:nvGraphicFramePr>
        <p:xfrm>
          <a:off x="838196" y="2308538"/>
          <a:ext cx="10515604" cy="3326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1"/>
                <a:gridCol w="2628901"/>
                <a:gridCol w="2628901"/>
                <a:gridCol w="262890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сбор информации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представления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Полнота и своевременность выполнения технического задания руководителями образовательных организаций, участвующими 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Ежемесячно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Информационные справки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Совершенствование образовательной деятельности по результатам курсов повышения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Информация для аналитической справки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Стимулирование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Информация для аналитической справки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6391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1324</Words>
  <Application>Microsoft Office PowerPoint</Application>
  <PresentationFormat>Широкоэкранный</PresentationFormat>
  <Paragraphs>198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Номинация «Образовательный проект»</vt:lpstr>
      <vt:lpstr>Анализ ситуации</vt:lpstr>
      <vt:lpstr>Муниципальный проект  «От курсовой подготовки к реальной педагогической  практике» </vt:lpstr>
      <vt:lpstr>Цели участников проекта:</vt:lpstr>
      <vt:lpstr>Риски</vt:lpstr>
      <vt:lpstr>Этапы реализации проекта</vt:lpstr>
      <vt:lpstr>Дорожная карта</vt:lpstr>
      <vt:lpstr>Дорожная карта</vt:lpstr>
      <vt:lpstr>Мониторинг эффективности реализации проекта Количественные показатели </vt:lpstr>
      <vt:lpstr>Результаты реализации проекта</vt:lpstr>
      <vt:lpstr> Результаты реализации проекта Разработаны и запущены в практику методические средства:   </vt:lpstr>
      <vt:lpstr>Результаты реализации проекта</vt:lpstr>
      <vt:lpstr>Результаты реализации проекта Изменения в педагогической деятельности</vt:lpstr>
      <vt:lpstr>Результаты реализации проекта  Обобщение опыта педагогов по теме КПК</vt:lpstr>
      <vt:lpstr>Результаты реализации проекта  Приняты управленческие решения</vt:lpstr>
      <vt:lpstr>Выводы </vt:lpstr>
      <vt:lpstr>Перспективы: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дополнительных профессиональных программ в 2017 г.</dc:title>
  <dc:creator>Вершинин</dc:creator>
  <cp:lastModifiedBy>Пользователь</cp:lastModifiedBy>
  <cp:revision>51</cp:revision>
  <dcterms:created xsi:type="dcterms:W3CDTF">2017-12-25T05:51:29Z</dcterms:created>
  <dcterms:modified xsi:type="dcterms:W3CDTF">2018-10-30T11:01:10Z</dcterms:modified>
</cp:coreProperties>
</file>