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85" r:id="rId3"/>
    <p:sldId id="312" r:id="rId4"/>
    <p:sldId id="311" r:id="rId5"/>
    <p:sldId id="258" r:id="rId6"/>
    <p:sldId id="286" r:id="rId7"/>
    <p:sldId id="290" r:id="rId8"/>
    <p:sldId id="288" r:id="rId9"/>
    <p:sldId id="308" r:id="rId10"/>
    <p:sldId id="267" r:id="rId11"/>
    <p:sldId id="281" r:id="rId12"/>
  </p:sldIdLst>
  <p:sldSz cx="12192000" cy="6858000"/>
  <p:notesSz cx="6858000" cy="9144000"/>
  <p:embeddedFontLst>
    <p:embeddedFont>
      <p:font typeface="Golos Text DemiBold" panose="020B0604020202020204" charset="0"/>
      <p:bold r:id="rId14"/>
    </p:embeddedFont>
    <p:embeddedFont>
      <p:font typeface="Golos Text" panose="020B0604020202020204" charset="0"/>
      <p:regular r:id="rId15"/>
      <p:bold r:id="rId16"/>
    </p:embeddedFont>
    <p:embeddedFont>
      <p:font typeface="Golos Text Medium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74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824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  <p15:guide id="9" pos="4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33CC33"/>
    <a:srgbClr val="FF6600"/>
    <a:srgbClr val="FF9900"/>
    <a:srgbClr val="9999FF"/>
    <a:srgbClr val="FF7E00"/>
    <a:srgbClr val="7154C6"/>
    <a:srgbClr val="E6E6E6"/>
    <a:srgbClr val="46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8577" autoAdjust="0"/>
  </p:normalViewPr>
  <p:slideViewPr>
    <p:cSldViewPr snapToGrid="0">
      <p:cViewPr>
        <p:scale>
          <a:sx n="57" d="100"/>
          <a:sy n="57" d="100"/>
        </p:scale>
        <p:origin x="-1116" y="-342"/>
      </p:cViewPr>
      <p:guideLst>
        <p:guide orient="horz" pos="3974"/>
        <p:guide orient="horz" pos="451"/>
        <p:guide orient="horz" pos="2418"/>
        <p:guide orient="horz" pos="867"/>
        <p:guide pos="347"/>
        <p:guide pos="7333"/>
        <p:guide pos="3840"/>
        <p:guide pos="4392"/>
        <p:guide pos="4315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8983-7A29-41A3-95D0-47FC23D6AE7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C8F0-A855-425F-9B68-94EAD3EF2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Ориентиры в области дошкольного образования задаются ФГОС и ФОП ДО.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Приобщение детей к социокультурным нормам, традициям семьи, общества и государства, а также учет этнокультурной ситуации развития детей в документах федерального уровня рассматриваются как принципы дошкольного образования. </a:t>
            </a: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5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Культура — это  не только </a:t>
            </a:r>
            <a:r>
              <a:rPr lang="ru-RU" b="0" dirty="0" smtClean="0"/>
              <a:t>произведения искусства, а всё, что создано человеческим трудом: технические средства и духовные ценности, научные открытия, памятники литературы и письменности, политические теории, правовые и этические формы, и т. д.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ценностей принято выделять исторические, художественные, этические, научные и др.  Примечательно, что ценности имеют внутреннее единство в общем пространстве культуры. Например, фольклор основывается на культурном укладе и мировоззрении и нравственных устоях народа, отражает исторические события, воплощается в различных видах искусства, является предметом научного исследования, выступает психологическим инструментом и педагогическим средством.</a:t>
            </a: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0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Целью эстетического воспитания является оптимальное содействие становлению эстетического отношения к миру.</a:t>
            </a:r>
          </a:p>
          <a:p>
            <a:r>
              <a:rPr lang="ru-RU" sz="1200" b="0" dirty="0" smtClean="0">
                <a:solidFill>
                  <a:schemeClr val="accent5">
                    <a:lumMod val="25000"/>
                  </a:schemeClr>
                </a:solidFill>
              </a:rPr>
              <a:t>Характерные   черты   эстетического отношения  к   действительности.</a:t>
            </a:r>
            <a:endParaRPr lang="ru-RU" sz="1200" b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0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Уровни эстетического восприятия определяются развитостью у детей способностей выделять признаки красоты объекта, эмоционально переживать и рефлексировать эстетическое переживание.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3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accent5">
                    <a:lumMod val="25000"/>
                  </a:schemeClr>
                </a:solidFill>
              </a:rPr>
              <a:t>Эстетическое отношение  </a:t>
            </a: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</a:rPr>
              <a:t>- это оценочно-созидательное, творчески-преобразующее отношение, которое проявляется: </a:t>
            </a:r>
          </a:p>
          <a:p>
            <a:pPr lvl="0">
              <a:spcBef>
                <a:spcPts val="0"/>
              </a:spcBef>
            </a:pP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</a:rPr>
              <a:t>в способности к переживанию </a:t>
            </a:r>
            <a:r>
              <a:rPr lang="ru-RU" sz="1200" dirty="0" err="1" smtClean="0">
                <a:solidFill>
                  <a:schemeClr val="accent5">
                    <a:lumMod val="25000"/>
                  </a:schemeClr>
                </a:solidFill>
              </a:rPr>
              <a:t>единоприродности</a:t>
            </a: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</a:rPr>
              <a:t> себя с миром (анимистическое мышление, </a:t>
            </a:r>
            <a:r>
              <a:rPr lang="ru-RU" sz="1200" dirty="0" err="1" smtClean="0">
                <a:solidFill>
                  <a:schemeClr val="accent5">
                    <a:lumMod val="25000"/>
                  </a:schemeClr>
                </a:solidFill>
              </a:rPr>
              <a:t>эмпатия</a:t>
            </a: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</a:rPr>
              <a:t>);</a:t>
            </a:r>
          </a:p>
          <a:p>
            <a:pPr lvl="0">
              <a:spcBef>
                <a:spcPts val="0"/>
              </a:spcBef>
            </a:pP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</a:rPr>
              <a:t>в способности к выделению (само) ценности любого объекта;</a:t>
            </a:r>
          </a:p>
          <a:p>
            <a:pPr lvl="0">
              <a:spcBef>
                <a:spcPts val="0"/>
              </a:spcBef>
            </a:pP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</a:rPr>
              <a:t>в познании мира средствами "переживания состояния, внешнего облика любого объекта"  как самого себя;</a:t>
            </a:r>
          </a:p>
          <a:p>
            <a:pPr lvl="0">
              <a:spcBef>
                <a:spcPts val="0"/>
              </a:spcBef>
            </a:pP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</a:rPr>
              <a:t>в способности к полноценному "диалогу" с искусством;</a:t>
            </a:r>
          </a:p>
          <a:p>
            <a:pPr lvl="0">
              <a:spcBef>
                <a:spcPts val="0"/>
              </a:spcBef>
            </a:pP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</a:rPr>
              <a:t>в потребности преобразования мира по принципам гармонии.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Эстетическое восприятие как специфическое познание окружающего мира, должно осуществляться не только в форме специально организованной деятельности (любования), но и пронизывать повседневную жизнь детей с самого раннего возраста.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3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концепции Л.С. Выготского, традиционно подчёркивается роль педагога в освоении социокультурных ценностей как Посредника между Ребенком и Культурой.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8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3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0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3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2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9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65A8-702F-4595-BC66-FD7CE2FC536B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3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mailto:maxiritapgpu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405" y="1891862"/>
            <a:ext cx="11190624" cy="16553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chemeClr val="bg1"/>
                </a:solidFill>
              </a:rPr>
              <a:t>Приобщение </a:t>
            </a:r>
            <a:r>
              <a:rPr lang="ru-RU" sz="4000" dirty="0" smtClean="0">
                <a:solidFill>
                  <a:schemeClr val="bg1"/>
                </a:solidFill>
              </a:rPr>
              <a:t> детей  раннего  возраста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к  ценностям  "</a:t>
            </a:r>
            <a:r>
              <a:rPr lang="ru-RU" sz="4000" dirty="0">
                <a:solidFill>
                  <a:schemeClr val="bg1"/>
                </a:solidFill>
              </a:rPr>
              <a:t>Красота" </a:t>
            </a:r>
            <a:r>
              <a:rPr lang="ru-RU" sz="4000" dirty="0" smtClean="0">
                <a:solidFill>
                  <a:schemeClr val="bg1"/>
                </a:solidFill>
              </a:rPr>
              <a:t> и  </a:t>
            </a:r>
            <a:r>
              <a:rPr lang="ru-RU" sz="4000" dirty="0">
                <a:solidFill>
                  <a:schemeClr val="bg1"/>
                </a:solidFill>
              </a:rPr>
              <a:t>"</a:t>
            </a:r>
            <a:r>
              <a:rPr lang="ru-RU" sz="4000" dirty="0" smtClean="0">
                <a:solidFill>
                  <a:schemeClr val="bg1"/>
                </a:solidFill>
              </a:rPr>
              <a:t>Культура"</a:t>
            </a:r>
            <a:endParaRPr lang="ru-RU" sz="4400" dirty="0">
              <a:solidFill>
                <a:schemeClr val="bg1"/>
              </a:solidFill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5431" y="4531059"/>
            <a:ext cx="4516068" cy="1941441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Маргарита Наумова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старший  преподаватель  кафедры дошкольной  педагогики и психологии ПГГПУ</a:t>
            </a:r>
          </a:p>
        </p:txBody>
      </p:sp>
    </p:spTree>
    <p:extLst>
      <p:ext uri="{BB962C8B-B14F-4D97-AF65-F5344CB8AC3E}">
        <p14:creationId xmlns:p14="http://schemas.microsoft.com/office/powerpoint/2010/main" val="915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610789"/>
            <a:ext cx="6327015" cy="1325563"/>
          </a:xfrm>
        </p:spPr>
        <p:txBody>
          <a:bodyPr>
            <a:noAutofit/>
          </a:bodyPr>
          <a:lstStyle/>
          <a:p>
            <a:r>
              <a:rPr lang="ru-RU" sz="3000" dirty="0" smtClean="0"/>
              <a:t>Основные  положения  теории культурно-исторического развития психики человека Л.С. </a:t>
            </a:r>
            <a:r>
              <a:rPr lang="ru-RU" sz="3000" dirty="0" err="1" smtClean="0"/>
              <a:t>Выготского</a:t>
            </a: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50863" y="2316953"/>
            <a:ext cx="5904528" cy="4351338"/>
          </a:xfrm>
        </p:spPr>
        <p:txBody>
          <a:bodyPr>
            <a:normAutofit fontScale="92500" lnSpcReduction="20000"/>
          </a:bodyPr>
          <a:lstStyle/>
          <a:p>
            <a:pPr marL="357188" indent="0">
              <a:buNone/>
            </a:pPr>
            <a:endParaRPr lang="ru-RU" dirty="0" smtClean="0"/>
          </a:p>
          <a:p>
            <a:pPr marL="357188" indent="0">
              <a:buNone/>
            </a:pPr>
            <a:r>
              <a:rPr lang="ru-RU" dirty="0" smtClean="0"/>
              <a:t>Источники и детерминанты психического развития человека лежат в культуре</a:t>
            </a:r>
          </a:p>
          <a:p>
            <a:pPr marL="357188" indent="0">
              <a:buNone/>
            </a:pPr>
            <a:endParaRPr lang="ru-RU" dirty="0" smtClean="0"/>
          </a:p>
          <a:p>
            <a:pPr marL="357188" indent="0">
              <a:buNone/>
            </a:pPr>
            <a:r>
              <a:rPr lang="ru-RU" dirty="0" smtClean="0"/>
              <a:t>Освоение ребенком культурно-исторического опыта определяет путь и содержание психического развития</a:t>
            </a:r>
          </a:p>
          <a:p>
            <a:pPr marL="357188" indent="0">
              <a:buNone/>
            </a:pPr>
            <a:endParaRPr lang="ru-RU" dirty="0" smtClean="0"/>
          </a:p>
          <a:p>
            <a:pPr marL="357188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Взрослый </a:t>
            </a:r>
            <a:r>
              <a:rPr lang="ru-RU" dirty="0" smtClean="0">
                <a:solidFill>
                  <a:schemeClr val="accent1"/>
                </a:solidFill>
              </a:rPr>
              <a:t>- посредник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между ребенком и культурой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3554" name="Picture 2" descr="https://sun9-56.userapi.com/impf/e5a3LbC1u-Yqn7RewZqvNW3UMpPnw7KzMnJoxg/FoZ-JpDGvhI.jpg?size=865x1080&amp;quality=96&amp;sign=3293704d150c0d63da939631720b1077&amp;c_uniq_tag=-dx3oe-8A98loU2WD0wmTgNQpxkILvJ1UhNFQCTO3QQ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374" y="559559"/>
            <a:ext cx="4587472" cy="57277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Овал 5"/>
          <p:cNvSpPr/>
          <p:nvPr/>
        </p:nvSpPr>
        <p:spPr>
          <a:xfrm>
            <a:off x="578096" y="2823675"/>
            <a:ext cx="81446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3496" y="4195275"/>
            <a:ext cx="81446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5250" y="5818979"/>
            <a:ext cx="81446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ита\Desktop\работа\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8" y="516535"/>
            <a:ext cx="4661931" cy="474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9655" y="5376187"/>
            <a:ext cx="47249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Маргарита Юрьевна Наумова</a:t>
            </a:r>
          </a:p>
          <a:p>
            <a:pPr algn="ctr"/>
            <a:r>
              <a:rPr lang="en-US" sz="2000" dirty="0" smtClean="0"/>
              <a:t>E-mail: </a:t>
            </a:r>
            <a:r>
              <a:rPr lang="en-US" sz="2000" dirty="0" smtClean="0">
                <a:hlinkClick r:id="rId4"/>
              </a:rPr>
              <a:t>maxiritapgpu@gmail.com</a:t>
            </a:r>
            <a:endParaRPr lang="ru-RU" sz="2000" dirty="0" smtClean="0"/>
          </a:p>
          <a:p>
            <a:pPr algn="ctr"/>
            <a:r>
              <a:rPr lang="ru-RU" sz="2000" dirty="0" smtClean="0"/>
              <a:t>8-902-802-12-82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516535"/>
            <a:ext cx="4743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9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022376" y="491319"/>
            <a:ext cx="6618761" cy="58174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87568" y="2402005"/>
            <a:ext cx="5704764" cy="35074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77719" y="4012440"/>
            <a:ext cx="4735774" cy="14637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cap="all" dirty="0">
                <a:solidFill>
                  <a:schemeClr val="tx1"/>
                </a:solidFill>
              </a:rPr>
              <a:t>Федеральная </a:t>
            </a:r>
            <a:r>
              <a:rPr lang="ru-RU" sz="2000" cap="all" dirty="0" smtClean="0">
                <a:solidFill>
                  <a:schemeClr val="tx1"/>
                </a:solidFill>
              </a:rPr>
              <a:t> рабочая  </a:t>
            </a:r>
            <a:r>
              <a:rPr lang="ru-RU" sz="2000" cap="all" dirty="0">
                <a:solidFill>
                  <a:schemeClr val="tx1"/>
                </a:solidFill>
              </a:rPr>
              <a:t>программа </a:t>
            </a:r>
            <a:r>
              <a:rPr lang="ru-RU" sz="2000" cap="all" dirty="0" smtClean="0">
                <a:solidFill>
                  <a:schemeClr val="tx1"/>
                </a:solidFill>
              </a:rPr>
              <a:t> воспитания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63" y="491319"/>
            <a:ext cx="3366044" cy="58174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cap="all" dirty="0" smtClean="0">
                <a:solidFill>
                  <a:schemeClr val="bg1"/>
                </a:solidFill>
              </a:rPr>
              <a:t>федеральный  </a:t>
            </a:r>
            <a:r>
              <a:rPr lang="ru-RU" sz="2000" cap="all" dirty="0">
                <a:solidFill>
                  <a:schemeClr val="bg1"/>
                </a:solidFill>
              </a:rPr>
              <a:t>образовательный стандарт  дошкольного  </a:t>
            </a:r>
            <a:r>
              <a:rPr lang="ru-RU" sz="2000" cap="all" dirty="0" smtClean="0">
                <a:solidFill>
                  <a:schemeClr val="bg1"/>
                </a:solidFill>
              </a:rPr>
              <a:t>образования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2377" y="1102485"/>
            <a:ext cx="6651008" cy="95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cap="all" dirty="0" smtClean="0"/>
              <a:t>Основная  образовательная  программа  дошкольного  </a:t>
            </a:r>
            <a:r>
              <a:rPr lang="ru-RU" sz="2000" cap="all" dirty="0"/>
              <a:t>образования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3694" y="2706344"/>
            <a:ext cx="5704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cap="all" dirty="0"/>
              <a:t>Федеральная  </a:t>
            </a:r>
            <a:endParaRPr lang="ru-RU" sz="2000" cap="all" dirty="0" smtClean="0"/>
          </a:p>
          <a:p>
            <a:pPr algn="ctr"/>
            <a:r>
              <a:rPr lang="ru-RU" sz="2000" cap="all" dirty="0" smtClean="0"/>
              <a:t>образовательная  программа  </a:t>
            </a:r>
            <a:r>
              <a:rPr lang="ru-RU" sz="2000" cap="all" dirty="0"/>
              <a:t>дошкольного </a:t>
            </a:r>
            <a:r>
              <a:rPr lang="ru-RU" sz="2000" cap="all" dirty="0" smtClean="0"/>
              <a:t> образования</a:t>
            </a:r>
            <a:endParaRPr lang="ru-RU" sz="2000" cap="all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962855" y="1946365"/>
            <a:ext cx="1033396" cy="148263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Рита\Desktop\жизньдос5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2960" y="196804"/>
            <a:ext cx="11546006" cy="5322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. 20.8.                ценности </a:t>
            </a: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Культура» и «Красота</a:t>
            </a:r>
            <a:r>
              <a:rPr lang="ru-RU" sz="2400" dirty="0" smtClean="0">
                <a:solidFill>
                  <a:schemeClr val="tx1"/>
                </a:solidFill>
              </a:rPr>
              <a:t>»               п. 21.8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961" y="1037230"/>
            <a:ext cx="2729546" cy="655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cap="all" dirty="0" smtClean="0">
                <a:solidFill>
                  <a:schemeClr val="tx1"/>
                </a:solidFill>
              </a:rPr>
              <a:t>Речевое  развитие</a:t>
            </a:r>
            <a:endParaRPr lang="ru-RU" sz="1900" cap="all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0996" y="1050878"/>
            <a:ext cx="8447969" cy="655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</a:t>
            </a:r>
            <a:r>
              <a:rPr lang="ru-RU" sz="1900" cap="all" dirty="0" smtClean="0">
                <a:solidFill>
                  <a:schemeClr val="tx1"/>
                </a:solidFill>
              </a:rPr>
              <a:t>Художественно - эстетическое  развитие</a:t>
            </a:r>
            <a:endParaRPr lang="ru-RU" sz="1900" cap="all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257" y="1978924"/>
            <a:ext cx="1187350" cy="46811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владение формами речевого </a:t>
            </a:r>
            <a:r>
              <a:rPr lang="ru-RU" dirty="0" smtClean="0">
                <a:solidFill>
                  <a:schemeClr val="tx1"/>
                </a:solidFill>
              </a:rPr>
              <a:t>этикета, отражающими </a:t>
            </a:r>
            <a:r>
              <a:rPr lang="ru-RU" dirty="0">
                <a:solidFill>
                  <a:schemeClr val="tx1"/>
                </a:solidFill>
              </a:rPr>
              <a:t>принятые в обществе правила и нормы культурного поведения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99317" y="1978924"/>
            <a:ext cx="1062246" cy="46811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отношение </a:t>
            </a:r>
            <a:r>
              <a:rPr lang="ru-RU" dirty="0">
                <a:solidFill>
                  <a:schemeClr val="tx1"/>
                </a:solidFill>
              </a:rPr>
              <a:t>к родному языку как ценности, </a:t>
            </a:r>
            <a:r>
              <a:rPr lang="ru-RU" dirty="0" smtClean="0">
                <a:solidFill>
                  <a:schemeClr val="tx1"/>
                </a:solidFill>
              </a:rPr>
              <a:t>умение </a:t>
            </a:r>
            <a:r>
              <a:rPr lang="ru-RU" dirty="0">
                <a:solidFill>
                  <a:schemeClr val="tx1"/>
                </a:solidFill>
              </a:rPr>
              <a:t>чувствовать красоту языка, </a:t>
            </a:r>
            <a:r>
              <a:rPr lang="ru-RU" dirty="0" smtClean="0">
                <a:solidFill>
                  <a:schemeClr val="tx1"/>
                </a:solidFill>
              </a:rPr>
              <a:t>стремление  </a:t>
            </a:r>
            <a:r>
              <a:rPr lang="ru-RU" dirty="0">
                <a:solidFill>
                  <a:schemeClr val="tx1"/>
                </a:solidFill>
              </a:rPr>
              <a:t>говорить красиво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96439" y="1951629"/>
            <a:ext cx="1050878" cy="46811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проживания </a:t>
            </a:r>
            <a:r>
              <a:rPr lang="ru-RU" dirty="0">
                <a:solidFill>
                  <a:schemeClr val="tx1"/>
                </a:solidFill>
              </a:rPr>
              <a:t>базовых ценностей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разных видах художественно-творческой </a:t>
            </a:r>
            <a:r>
              <a:rPr lang="ru-RU" dirty="0" smtClean="0">
                <a:solidFill>
                  <a:schemeClr val="tx1"/>
                </a:solidFill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76266" y="1951629"/>
            <a:ext cx="682020" cy="46811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эстетическое, эмоционально-ценностное отношение </a:t>
            </a:r>
            <a:r>
              <a:rPr lang="ru-RU" dirty="0">
                <a:solidFill>
                  <a:schemeClr val="tx1"/>
                </a:solidFill>
              </a:rPr>
              <a:t>к </a:t>
            </a:r>
            <a:r>
              <a:rPr lang="ru-RU" dirty="0" smtClean="0">
                <a:solidFill>
                  <a:schemeClr val="tx1"/>
                </a:solidFill>
              </a:rPr>
              <a:t>миру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13631" y="1951629"/>
            <a:ext cx="1324482" cy="47016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приобщение </a:t>
            </a:r>
            <a:r>
              <a:rPr lang="ru-RU" dirty="0">
                <a:solidFill>
                  <a:schemeClr val="tx1"/>
                </a:solidFill>
              </a:rPr>
              <a:t>к традициям и великому культурному наследию российского народа, шедеврам </a:t>
            </a:r>
            <a:r>
              <a:rPr lang="ru-RU" dirty="0" smtClean="0">
                <a:solidFill>
                  <a:schemeClr val="tx1"/>
                </a:solidFill>
              </a:rPr>
              <a:t> мировой </a:t>
            </a:r>
            <a:r>
              <a:rPr lang="ru-RU" dirty="0">
                <a:solidFill>
                  <a:schemeClr val="tx1"/>
                </a:solidFill>
              </a:rPr>
              <a:t>художественной культуры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84643" y="1972096"/>
            <a:ext cx="1090835" cy="46811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эстетические чувства </a:t>
            </a:r>
            <a:r>
              <a:rPr lang="ru-RU" dirty="0">
                <a:solidFill>
                  <a:schemeClr val="tx1"/>
                </a:solidFill>
              </a:rPr>
              <a:t>к </a:t>
            </a:r>
            <a:r>
              <a:rPr lang="ru-RU" dirty="0" smtClean="0">
                <a:solidFill>
                  <a:schemeClr val="tx1"/>
                </a:solidFill>
              </a:rPr>
              <a:t>окружающему миру, к </a:t>
            </a:r>
            <a:r>
              <a:rPr lang="ru-RU" dirty="0">
                <a:solidFill>
                  <a:schemeClr val="tx1"/>
                </a:solidFill>
              </a:rPr>
              <a:t>произведениям разных видов, </a:t>
            </a:r>
            <a:r>
              <a:rPr lang="ru-RU" dirty="0" smtClean="0">
                <a:solidFill>
                  <a:schemeClr val="tx1"/>
                </a:solidFill>
              </a:rPr>
              <a:t>                            жанров </a:t>
            </a:r>
            <a:r>
              <a:rPr lang="ru-RU" dirty="0">
                <a:solidFill>
                  <a:schemeClr val="tx1"/>
                </a:solidFill>
              </a:rPr>
              <a:t>и стилей </a:t>
            </a:r>
            <a:r>
              <a:rPr lang="ru-RU" dirty="0" smtClean="0">
                <a:solidFill>
                  <a:schemeClr val="tx1"/>
                </a:solidFill>
              </a:rPr>
              <a:t>искусства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85470" y="1951629"/>
            <a:ext cx="1353403" cy="46811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целостная картина </a:t>
            </a:r>
            <a:r>
              <a:rPr lang="ru-RU" dirty="0">
                <a:solidFill>
                  <a:schemeClr val="tx1"/>
                </a:solidFill>
              </a:rPr>
              <a:t>мира на основе интеграции интеллектуального и эмоционально-образного </a:t>
            </a:r>
            <a:r>
              <a:rPr lang="ru-RU" dirty="0" smtClean="0">
                <a:solidFill>
                  <a:schemeClr val="tx1"/>
                </a:solidFill>
              </a:rPr>
              <a:t>способов                                 его  освоения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577026" y="1951629"/>
            <a:ext cx="1269241" cy="46811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реализация </a:t>
            </a:r>
            <a:r>
              <a:rPr lang="ru-RU" dirty="0">
                <a:solidFill>
                  <a:schemeClr val="tx1"/>
                </a:solidFill>
              </a:rPr>
              <a:t>творческого </a:t>
            </a:r>
            <a:r>
              <a:rPr lang="ru-RU" dirty="0" smtClean="0">
                <a:solidFill>
                  <a:schemeClr val="tx1"/>
                </a:solidFill>
              </a:rPr>
              <a:t>потенциала, готовность </a:t>
            </a:r>
            <a:r>
              <a:rPr lang="ru-RU" dirty="0">
                <a:solidFill>
                  <a:schemeClr val="tx1"/>
                </a:solidFill>
              </a:rPr>
              <a:t>к творческой самореализации и сотворчеству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с </a:t>
            </a:r>
            <a:r>
              <a:rPr lang="ru-RU" dirty="0">
                <a:solidFill>
                  <a:schemeClr val="tx1"/>
                </a:solidFill>
              </a:rPr>
              <a:t>другими людьми </a:t>
            </a:r>
          </a:p>
        </p:txBody>
      </p:sp>
    </p:spTree>
    <p:extLst>
      <p:ext uri="{BB962C8B-B14F-4D97-AF65-F5344CB8AC3E}">
        <p14:creationId xmlns:p14="http://schemas.microsoft.com/office/powerpoint/2010/main" val="37017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095999" y="3507244"/>
            <a:ext cx="5729453" cy="3123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cap="all" dirty="0" smtClean="0">
                <a:solidFill>
                  <a:schemeClr val="accent3"/>
                </a:solidFill>
              </a:rPr>
              <a:t>Культура </a:t>
            </a:r>
            <a:r>
              <a:rPr lang="ru-RU" sz="2400" dirty="0">
                <a:latin typeface="+mn-lt"/>
              </a:rPr>
              <a:t>— это совокупность системы ценностей, включающая жизненные представления,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образцы поведения, способы и приемы человеческой деятельности, выраженные в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материальных носителях, которые передаются будущим </a:t>
            </a:r>
            <a:r>
              <a:rPr lang="ru-RU" sz="2400" dirty="0" smtClean="0">
                <a:latin typeface="+mn-lt"/>
              </a:rPr>
              <a:t>поколениям</a:t>
            </a:r>
            <a:endParaRPr lang="ru-RU" sz="2400" dirty="0">
              <a:latin typeface="+mn-lt"/>
              <a:cs typeface="Golos Text" panose="020B0503020202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5999" y="232224"/>
            <a:ext cx="57294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accent1"/>
                </a:solidFill>
                <a:latin typeface="+mj-lt"/>
              </a:rPr>
              <a:t>культура</a:t>
            </a:r>
            <a:r>
              <a:rPr lang="ru-RU" sz="2400" cap="all" dirty="0">
                <a:solidFill>
                  <a:schemeClr val="accent1"/>
                </a:solidFill>
              </a:rPr>
              <a:t> </a:t>
            </a:r>
            <a:r>
              <a:rPr lang="ru-RU" sz="2400" cap="all" dirty="0" smtClean="0"/>
              <a:t>(</a:t>
            </a:r>
            <a:r>
              <a:rPr lang="ru-RU" sz="2400" dirty="0" smtClean="0"/>
              <a:t>лат</a:t>
            </a:r>
            <a:r>
              <a:rPr lang="ru-RU" sz="2400" dirty="0"/>
              <a:t>. </a:t>
            </a:r>
            <a:r>
              <a:rPr lang="ru-RU" sz="2400" dirty="0" smtClean="0"/>
              <a:t>– возделывание, почитание, воспитание)</a:t>
            </a:r>
            <a:r>
              <a:rPr lang="ru-RU" sz="2400" cap="all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/>
              <a:t>— </a:t>
            </a:r>
            <a:r>
              <a:rPr lang="ru-RU" sz="2400" dirty="0"/>
              <a:t>это исторически обусловленный динамический комплекс постоянно обновляющихся во всех сферах общественной жизни форм, принципов, способов и результатов активной творческой деятельности </a:t>
            </a:r>
            <a:r>
              <a:rPr lang="ru-RU" sz="2400" dirty="0" smtClean="0"/>
              <a:t>людей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46" y="315072"/>
            <a:ext cx="5554639" cy="62478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0863" y="315072"/>
            <a:ext cx="5070474" cy="624786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п. 29.2.2.7. </a:t>
            </a:r>
            <a:endParaRPr lang="ru-RU" sz="2000" dirty="0" smtClean="0"/>
          </a:p>
          <a:p>
            <a:pPr algn="ctr"/>
            <a:r>
              <a:rPr lang="ru-RU" sz="2000" u="sng" dirty="0" smtClean="0"/>
              <a:t>Эстетическое </a:t>
            </a:r>
            <a:r>
              <a:rPr lang="ru-RU" sz="2000" u="sng" dirty="0"/>
              <a:t>воспитание</a:t>
            </a:r>
            <a:r>
              <a:rPr lang="ru-RU" sz="2000" dirty="0"/>
              <a:t> направлено на воспитание </a:t>
            </a:r>
            <a:r>
              <a:rPr lang="ru-RU" sz="2000" b="1" dirty="0" smtClean="0"/>
              <a:t>любви к прекрасному </a:t>
            </a:r>
            <a:r>
              <a:rPr lang="ru-RU" sz="2000" b="1" dirty="0"/>
              <a:t>в окружающей обстановке, в </a:t>
            </a:r>
            <a:r>
              <a:rPr lang="ru-RU" sz="2000" b="1" dirty="0" smtClean="0"/>
              <a:t>природе, в искусстве, в отношениях,</a:t>
            </a:r>
            <a:r>
              <a:rPr lang="ru-RU" sz="2000" dirty="0" smtClean="0"/>
              <a:t> развитие у детей желания </a:t>
            </a:r>
            <a:r>
              <a:rPr lang="ru-RU" sz="2000" dirty="0"/>
              <a:t>и</a:t>
            </a:r>
            <a:r>
              <a:rPr lang="ru-RU" sz="2000" b="1" dirty="0"/>
              <a:t> умения творить</a:t>
            </a:r>
            <a:r>
              <a:rPr lang="ru-RU" sz="2000" dirty="0"/>
              <a:t>. Эстетическое воспитание через обогащение чувственного опыта и развитие эмоциональной сферы личности влияет на становление нравственной и духовной составляющих внутреннего мира ребёнка. </a:t>
            </a:r>
            <a:r>
              <a:rPr lang="ru-RU" sz="2000" b="1" dirty="0"/>
              <a:t>Искусство</a:t>
            </a:r>
            <a:r>
              <a:rPr lang="ru-RU" sz="2000" dirty="0"/>
              <a:t> делает ребёнка отзывчивее, добрее, обогащает его духовный мир, способствует воспитанию воображения, чувств. </a:t>
            </a:r>
            <a:r>
              <a:rPr lang="ru-RU" sz="2000" b="1" dirty="0"/>
              <a:t>Красивая и удобная обстановка, чистота помещения, опрятный вид детей и взрослых </a:t>
            </a:r>
            <a:r>
              <a:rPr lang="ru-RU" sz="2000" dirty="0"/>
              <a:t>содействуют воспитанию художественного вкуса </a:t>
            </a:r>
          </a:p>
        </p:txBody>
      </p:sp>
    </p:spTree>
    <p:extLst>
      <p:ext uri="{BB962C8B-B14F-4D97-AF65-F5344CB8AC3E}">
        <p14:creationId xmlns:p14="http://schemas.microsoft.com/office/powerpoint/2010/main" val="23023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985" y="1185624"/>
            <a:ext cx="3247920" cy="196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43" b="99373" l="0" r="100000">
                        <a14:foregroundMark x1="68894" y1="29467" x2="68894" y2="29467"/>
                        <a14:foregroundMark x1="79332" y1="40125" x2="79332" y2="40125"/>
                        <a14:foregroundMark x1="66388" y1="19122" x2="66388" y2="19122"/>
                        <a14:foregroundMark x1="10021" y1="62382" x2="10021" y2="62382"/>
                        <a14:foregroundMark x1="23591" y1="69906" x2="23591" y2="69906"/>
                        <a14:foregroundMark x1="15449" y1="96865" x2="15449" y2="96865"/>
                        <a14:foregroundMark x1="87056" y1="34796" x2="87056" y2="34796"/>
                        <a14:foregroundMark x1="89562" y1="43574" x2="89562" y2="43574"/>
                        <a14:foregroundMark x1="73904" y1="25392" x2="73904" y2="25392"/>
                        <a14:foregroundMark x1="69311" y1="15987" x2="69311" y2="15987"/>
                        <a14:foregroundMark x1="73486" y1="18809" x2="73486" y2="18809"/>
                        <a14:backgroundMark x1="38205" y1="10658" x2="38205" y2="10658"/>
                        <a14:backgroundMark x1="77244" y1="12226" x2="77244" y2="12226"/>
                        <a14:backgroundMark x1="81628" y1="19122" x2="81628" y2="19122"/>
                        <a14:backgroundMark x1="89979" y1="35423" x2="89979" y2="35423"/>
                        <a14:backgroundMark x1="3340" y1="32288" x2="3340" y2="32288"/>
                        <a14:backgroundMark x1="8351" y1="31348" x2="8351" y2="31348"/>
                        <a14:backgroundMark x1="74322" y1="14734" x2="74322" y2="14734"/>
                        <a14:backgroundMark x1="75574" y1="15674" x2="75574" y2="15674"/>
                        <a14:backgroundMark x1="67850" y1="13793" x2="67850" y2="13793"/>
                        <a14:backgroundMark x1="11273" y1="50157" x2="11273" y2="50157"/>
                        <a14:backgroundMark x1="84969" y1="45455" x2="84969" y2="45455"/>
                        <a14:backgroundMark x1="88727" y1="45768" x2="88727" y2="45768"/>
                        <a14:backgroundMark x1="65971" y1="15047" x2="67015" y2="12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3" y="816303"/>
            <a:ext cx="3502524" cy="233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9945" y="482136"/>
            <a:ext cx="68255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dirty="0">
                <a:solidFill>
                  <a:srgbClr val="FF6600"/>
                </a:solidFill>
              </a:rPr>
              <a:t>эстетическое  отношение </a:t>
            </a:r>
            <a:endParaRPr lang="ru-RU" sz="2400" b="1" cap="all" dirty="0" smtClean="0">
              <a:solidFill>
                <a:srgbClr val="FF66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6600"/>
                </a:solidFill>
              </a:rPr>
              <a:t>чувственно-эмоционально </a:t>
            </a:r>
            <a:endParaRPr lang="ru-RU" sz="2400" dirty="0">
              <a:solidFill>
                <a:srgbClr val="FF66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6600"/>
                </a:solidFill>
              </a:rPr>
              <a:t>оценочно-ценностно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FF6600"/>
                </a:solidFill>
              </a:rPr>
              <a:t>с</a:t>
            </a:r>
            <a:r>
              <a:rPr lang="ru-RU" sz="2400" dirty="0" smtClean="0">
                <a:solidFill>
                  <a:srgbClr val="FF6600"/>
                </a:solidFill>
              </a:rPr>
              <a:t>озидательно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6600"/>
                </a:solidFill>
              </a:rPr>
              <a:t>личностно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069" y="3383167"/>
            <a:ext cx="117507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3"/>
                </a:solidFill>
              </a:rPr>
              <a:t>п</a:t>
            </a:r>
            <a:r>
              <a:rPr lang="ru-RU" sz="2400" dirty="0" smtClean="0">
                <a:solidFill>
                  <a:schemeClr val="accent3"/>
                </a:solidFill>
              </a:rPr>
              <a:t>. 29.2.3.1.</a:t>
            </a:r>
          </a:p>
          <a:p>
            <a:pPr algn="ctr"/>
            <a:r>
              <a:rPr lang="ru-RU" sz="2400" dirty="0" smtClean="0">
                <a:solidFill>
                  <a:schemeClr val="accent3"/>
                </a:solidFill>
              </a:rPr>
              <a:t>Целевые  </a:t>
            </a:r>
            <a:r>
              <a:rPr lang="ru-RU" sz="2400" dirty="0">
                <a:solidFill>
                  <a:schemeClr val="accent3"/>
                </a:solidFill>
              </a:rPr>
              <a:t>ориентиры </a:t>
            </a:r>
            <a:r>
              <a:rPr lang="ru-RU" sz="2400" dirty="0" smtClean="0">
                <a:solidFill>
                  <a:schemeClr val="accent3"/>
                </a:solidFill>
              </a:rPr>
              <a:t> воспитания  детей  раннего  возраста  </a:t>
            </a:r>
            <a:r>
              <a:rPr lang="ru-RU" sz="2400" dirty="0">
                <a:solidFill>
                  <a:schemeClr val="accent3"/>
                </a:solidFill>
              </a:rPr>
              <a:t>(</a:t>
            </a:r>
            <a:r>
              <a:rPr lang="ru-RU" sz="2400" dirty="0" smtClean="0">
                <a:solidFill>
                  <a:schemeClr val="accent3"/>
                </a:solidFill>
              </a:rPr>
              <a:t>к  </a:t>
            </a:r>
            <a:r>
              <a:rPr lang="ru-RU" sz="2400" dirty="0">
                <a:solidFill>
                  <a:schemeClr val="accent3"/>
                </a:solidFill>
              </a:rPr>
              <a:t>трем </a:t>
            </a:r>
            <a:r>
              <a:rPr lang="ru-RU" sz="2400" dirty="0" smtClean="0">
                <a:solidFill>
                  <a:schemeClr val="accent3"/>
                </a:solidFill>
              </a:rPr>
              <a:t> годам)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327283"/>
              </p:ext>
            </p:extLst>
          </p:nvPr>
        </p:nvGraphicFramePr>
        <p:xfrm>
          <a:off x="335280" y="4177383"/>
          <a:ext cx="1152144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260"/>
                <a:gridCol w="1678675"/>
                <a:gridCol w="7680505"/>
              </a:tblGrid>
              <a:tr h="601905">
                <a:tc>
                  <a:txBody>
                    <a:bodyPr/>
                    <a:lstStyle/>
                    <a:p>
                      <a:pPr algn="ctr"/>
                      <a:r>
                        <a:rPr lang="ru-RU" sz="2000" b="0" cap="all" baseline="0" dirty="0" smtClean="0"/>
                        <a:t>Направление</a:t>
                      </a:r>
                    </a:p>
                    <a:p>
                      <a:pPr algn="ctr"/>
                      <a:r>
                        <a:rPr lang="ru-RU" sz="2000" b="0" cap="all" baseline="0" dirty="0" smtClean="0"/>
                        <a:t>воспитания</a:t>
                      </a:r>
                      <a:endParaRPr lang="ru-RU" sz="2000" b="0" cap="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cap="all" baseline="0" dirty="0" smtClean="0"/>
                        <a:t>Ценности</a:t>
                      </a:r>
                      <a:endParaRPr lang="ru-RU" sz="2000" b="0" cap="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cap="all" baseline="0" dirty="0" smtClean="0"/>
                        <a:t>Целевые ориентиры</a:t>
                      </a:r>
                      <a:endParaRPr lang="ru-RU" sz="2000" b="0" cap="all" baseline="0" dirty="0"/>
                    </a:p>
                  </a:txBody>
                  <a:tcPr anchor="ctr"/>
                </a:tc>
              </a:tr>
              <a:tr h="15401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Эстетическое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Культура Красота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Проявляющий эмоциональную отзывчивость на красоту в окружающем мире и искусстве. </a:t>
                      </a:r>
                    </a:p>
                    <a:p>
                      <a:r>
                        <a:rPr lang="ru-RU" sz="2000" dirty="0" smtClean="0"/>
                        <a:t>Способный к творческой деятельности (изобразительной, декоративно-оформительской, театрализованной, музыкальной, словесно-речевой и другое).	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5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214473"/>
            <a:ext cx="5782102" cy="132556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400" cap="all" dirty="0" smtClean="0">
                <a:solidFill>
                  <a:srgbClr val="7030A0"/>
                </a:solidFill>
              </a:rPr>
              <a:t>Показатели  уровня  </a:t>
            </a:r>
            <a:r>
              <a:rPr lang="ru-RU" sz="2400" cap="all" dirty="0">
                <a:solidFill>
                  <a:srgbClr val="7030A0"/>
                </a:solidFill>
              </a:rPr>
              <a:t>развития эстетического </a:t>
            </a:r>
            <a:r>
              <a:rPr lang="ru-RU" sz="2400" cap="all" dirty="0" smtClean="0">
                <a:solidFill>
                  <a:srgbClr val="7030A0"/>
                </a:solidFill>
              </a:rPr>
              <a:t> восприятия</a:t>
            </a:r>
            <a:endParaRPr lang="ru-RU" sz="2400" cap="all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16" y="1310147"/>
            <a:ext cx="5738884" cy="2828546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sz="2400" dirty="0" smtClean="0"/>
              <a:t>способность </a:t>
            </a:r>
            <a:r>
              <a:rPr lang="ru-RU" sz="2400" dirty="0"/>
              <a:t>к эстетической оценке объекта и ее </a:t>
            </a:r>
            <a:r>
              <a:rPr lang="ru-RU" sz="2400" dirty="0" smtClean="0"/>
              <a:t>аргументации 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способность к </a:t>
            </a:r>
            <a:r>
              <a:rPr lang="ru-RU" sz="2400" dirty="0"/>
              <a:t>эстетическому суждению об </a:t>
            </a:r>
            <a:r>
              <a:rPr lang="ru-RU" sz="2400" dirty="0" smtClean="0"/>
              <a:t>объекте и его аргументация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проявление </a:t>
            </a:r>
            <a:r>
              <a:rPr lang="ru-RU" sz="2400" dirty="0"/>
              <a:t>эмоциональной реакции на объект (мимика, жесты, движения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87403" y="4106718"/>
            <a:ext cx="5266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малыша «эстетическое</a:t>
            </a:r>
            <a:r>
              <a:rPr lang="ru-RU" sz="2400" dirty="0"/>
              <a:t>» </a:t>
            </a:r>
            <a:r>
              <a:rPr lang="ru-RU" sz="2400" dirty="0" smtClean="0"/>
              <a:t>        </a:t>
            </a:r>
            <a:r>
              <a:rPr lang="ru-RU" sz="2400" dirty="0"/>
              <a:t>в  объекте  представлено </a:t>
            </a:r>
            <a:r>
              <a:rPr lang="ru-RU" sz="2400" dirty="0" smtClean="0"/>
              <a:t>признаками </a:t>
            </a:r>
            <a:r>
              <a:rPr lang="ru-RU" sz="2400" dirty="0"/>
              <a:t>внешней, чувственной воспринимаемой красоты (цвет,  </a:t>
            </a:r>
            <a:r>
              <a:rPr lang="ru-RU" sz="2400" dirty="0" smtClean="0"/>
              <a:t>форма, запах, вкус и пр</a:t>
            </a:r>
            <a:r>
              <a:rPr lang="ru-RU" sz="2400" dirty="0"/>
              <a:t>.)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540045"/>
            <a:ext cx="3125297" cy="359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18" y="4106718"/>
            <a:ext cx="3277982" cy="218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9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9928" y="414134"/>
            <a:ext cx="863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1" y="1697998"/>
            <a:ext cx="2402837" cy="352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64" y="5344451"/>
            <a:ext cx="2205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Марина</a:t>
            </a:r>
            <a:r>
              <a:rPr lang="en-US" sz="2000" dirty="0"/>
              <a:t>  </a:t>
            </a:r>
            <a:r>
              <a:rPr lang="ru-RU" sz="2000" dirty="0"/>
              <a:t>Владиславовна </a:t>
            </a:r>
            <a:r>
              <a:rPr lang="en-US" sz="2000" dirty="0"/>
              <a:t> </a:t>
            </a:r>
            <a:r>
              <a:rPr lang="ru-RU" sz="2000" dirty="0" smtClean="0"/>
              <a:t>Грибанова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" y="509670"/>
            <a:ext cx="2205986" cy="11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9928" y="415202"/>
            <a:ext cx="86386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cap="all" dirty="0" smtClean="0">
                <a:solidFill>
                  <a:schemeClr val="accent3"/>
                </a:solidFill>
              </a:rPr>
              <a:t>Любование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/>
              <a:t>является фундаментальной способностью человека открывать для себя мир.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/>
              <a:t>Психологической основой </a:t>
            </a:r>
            <a:r>
              <a:rPr lang="ru-RU" sz="2400" cap="all" dirty="0">
                <a:solidFill>
                  <a:schemeClr val="accent3"/>
                </a:solidFill>
              </a:rPr>
              <a:t>эстетического восприятия </a:t>
            </a:r>
            <a:r>
              <a:rPr lang="ru-RU" sz="2400" dirty="0"/>
              <a:t>является эмоционально-эстетическое переживание, возникающее в результате открытия субъективно-значимого смысла воспринимаемого объекта (его внешней, чувственной или «скрытой», сущностной красоты - гармонии</a:t>
            </a:r>
            <a:r>
              <a:rPr lang="ru-RU" sz="2400" dirty="0" smtClean="0"/>
              <a:t>).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Способность </a:t>
            </a:r>
            <a:r>
              <a:rPr lang="ru-RU" sz="2400" dirty="0"/>
              <a:t>детей к «любованию» является одним из более ярких (достоверных) показателей активного становления </a:t>
            </a:r>
            <a:r>
              <a:rPr lang="ru-RU" sz="2400" cap="all" dirty="0">
                <a:solidFill>
                  <a:schemeClr val="accent3"/>
                </a:solidFill>
              </a:rPr>
              <a:t>ценностно-эстетического отношения </a:t>
            </a:r>
            <a:r>
              <a:rPr lang="ru-RU" sz="2400" dirty="0"/>
              <a:t>детей к общечеловеческим ценностям – объектам природы, рукотворного мира, произведениям искусства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72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479855" y="548640"/>
            <a:ext cx="2394065" cy="6001789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22124" y="548640"/>
            <a:ext cx="4638501" cy="60017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9132" y="548640"/>
            <a:ext cx="3757355" cy="60017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1426" y="552451"/>
            <a:ext cx="3785061" cy="823912"/>
          </a:xfrm>
        </p:spPr>
        <p:txBody>
          <a:bodyPr>
            <a:normAutofit lnSpcReduction="10000"/>
          </a:bodyPr>
          <a:lstStyle/>
          <a:p>
            <a:pPr marL="0" lvl="1" algn="ctr">
              <a:spcBef>
                <a:spcPts val="1000"/>
              </a:spcBef>
            </a:pPr>
            <a:r>
              <a:rPr lang="ru-RU" b="0" dirty="0"/>
              <a:t>п</a:t>
            </a:r>
            <a:r>
              <a:rPr lang="ru-RU" b="0" dirty="0" smtClean="0"/>
              <a:t>. 33.1</a:t>
            </a:r>
            <a:r>
              <a:rPr lang="ru-RU" b="0" dirty="0" smtClean="0"/>
              <a:t>. </a:t>
            </a:r>
            <a:r>
              <a:rPr lang="ru-RU" dirty="0" smtClean="0"/>
              <a:t>Примерный перечень художественной литературы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34730" y="1496290"/>
            <a:ext cx="3701935" cy="5054139"/>
          </a:xfrm>
        </p:spPr>
        <p:txBody>
          <a:bodyPr>
            <a:noAutofit/>
          </a:bodyPr>
          <a:lstStyle/>
          <a:p>
            <a:pPr marL="0" lvl="2" indent="0" algn="ctr">
              <a:spcBef>
                <a:spcPts val="1000"/>
              </a:spcBef>
              <a:buNone/>
            </a:pPr>
            <a:r>
              <a:rPr lang="ru-RU" b="1" dirty="0"/>
              <a:t>От 1 года до 2 </a:t>
            </a:r>
            <a:r>
              <a:rPr lang="ru-RU" b="1" dirty="0" smtClean="0"/>
              <a:t>лет</a:t>
            </a:r>
            <a:endParaRPr lang="ru-RU" b="1" dirty="0"/>
          </a:p>
          <a:p>
            <a:pPr algn="ctr"/>
            <a:r>
              <a:rPr lang="ru-RU" sz="2000" dirty="0" smtClean="0"/>
              <a:t>Малые </a:t>
            </a:r>
            <a:r>
              <a:rPr lang="ru-RU" sz="2000" dirty="0"/>
              <a:t>формы фольклора.</a:t>
            </a:r>
          </a:p>
          <a:p>
            <a:pPr algn="ctr"/>
            <a:r>
              <a:rPr lang="ru-RU" sz="2000" dirty="0"/>
              <a:t>Русские народные </a:t>
            </a:r>
            <a:r>
              <a:rPr lang="ru-RU" sz="2000" dirty="0" smtClean="0"/>
              <a:t>сказки</a:t>
            </a:r>
            <a:endParaRPr lang="ru-RU" sz="2000" dirty="0"/>
          </a:p>
          <a:p>
            <a:pPr algn="ctr"/>
            <a:r>
              <a:rPr lang="ru-RU" sz="2000" dirty="0" smtClean="0"/>
              <a:t>Поэзия</a:t>
            </a:r>
            <a:endParaRPr lang="ru-RU" sz="2000" dirty="0"/>
          </a:p>
          <a:p>
            <a:pPr algn="ctr"/>
            <a:r>
              <a:rPr lang="ru-RU" sz="2000" dirty="0" smtClean="0"/>
              <a:t>Проза </a:t>
            </a:r>
          </a:p>
          <a:p>
            <a:pPr marL="0" indent="0" algn="ctr">
              <a:buNone/>
            </a:pPr>
            <a:r>
              <a:rPr lang="ru-RU" sz="2000" b="1" dirty="0" smtClean="0"/>
              <a:t>От </a:t>
            </a:r>
            <a:r>
              <a:rPr lang="ru-RU" sz="2000" b="1" dirty="0"/>
              <a:t>2 до 3 </a:t>
            </a:r>
            <a:r>
              <a:rPr lang="ru-RU" sz="2000" b="1" dirty="0" smtClean="0"/>
              <a:t>лет</a:t>
            </a:r>
            <a:endParaRPr lang="ru-RU" sz="2000" b="1" dirty="0"/>
          </a:p>
          <a:p>
            <a:pPr algn="ctr"/>
            <a:r>
              <a:rPr lang="ru-RU" sz="2000" dirty="0" smtClean="0"/>
              <a:t>Фольклор </a:t>
            </a:r>
            <a:r>
              <a:rPr lang="ru-RU" sz="2000" dirty="0"/>
              <a:t>народов </a:t>
            </a:r>
            <a:r>
              <a:rPr lang="ru-RU" sz="2000" dirty="0" smtClean="0"/>
              <a:t>мира</a:t>
            </a:r>
            <a:endParaRPr lang="ru-RU" sz="2000" dirty="0"/>
          </a:p>
          <a:p>
            <a:pPr algn="ctr"/>
            <a:r>
              <a:rPr lang="ru-RU" sz="2000" dirty="0"/>
              <a:t>Произведения поэтов и писателей </a:t>
            </a:r>
            <a:r>
              <a:rPr lang="ru-RU" sz="2000" dirty="0" smtClean="0"/>
              <a:t>России</a:t>
            </a:r>
          </a:p>
          <a:p>
            <a:pPr algn="ctr"/>
            <a:r>
              <a:rPr lang="ru-RU" sz="2000" dirty="0" smtClean="0"/>
              <a:t>Произведения </a:t>
            </a:r>
            <a:r>
              <a:rPr lang="ru-RU" sz="2000" dirty="0"/>
              <a:t>поэтов и писателей разных </a:t>
            </a:r>
            <a:r>
              <a:rPr lang="ru-RU" sz="2000" dirty="0" smtClean="0"/>
              <a:t>стран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71754" y="552451"/>
            <a:ext cx="4372494" cy="823912"/>
          </a:xfrm>
        </p:spPr>
        <p:txBody>
          <a:bodyPr/>
          <a:lstStyle/>
          <a:p>
            <a:pPr marL="0" lvl="1" algn="ctr">
              <a:lnSpc>
                <a:spcPct val="80000"/>
              </a:lnSpc>
              <a:spcBef>
                <a:spcPts val="1000"/>
              </a:spcBef>
            </a:pPr>
            <a:r>
              <a:rPr lang="ru-RU" b="0" dirty="0"/>
              <a:t>п</a:t>
            </a:r>
            <a:r>
              <a:rPr lang="ru-RU" b="0" dirty="0" smtClean="0"/>
              <a:t>. 33.2</a:t>
            </a:r>
            <a:r>
              <a:rPr lang="ru-RU" b="0" dirty="0" smtClean="0"/>
              <a:t>. </a:t>
            </a:r>
            <a:r>
              <a:rPr lang="ru-RU" dirty="0" smtClean="0"/>
              <a:t>Примерный </a:t>
            </a:r>
            <a:r>
              <a:rPr lang="ru-RU" dirty="0"/>
              <a:t>перечень </a:t>
            </a:r>
            <a:endParaRPr lang="ru-RU" dirty="0" smtClean="0"/>
          </a:p>
          <a:p>
            <a:pPr marL="0" lvl="1" algn="ctr">
              <a:lnSpc>
                <a:spcPct val="80000"/>
              </a:lnSpc>
              <a:spcBef>
                <a:spcPts val="1000"/>
              </a:spcBef>
            </a:pPr>
            <a:r>
              <a:rPr lang="ru-RU" dirty="0" smtClean="0"/>
              <a:t>музыкальных произведений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561609" y="1512916"/>
            <a:ext cx="4821381" cy="5205586"/>
          </a:xfrm>
        </p:spPr>
        <p:txBody>
          <a:bodyPr>
            <a:noAutofit/>
          </a:bodyPr>
          <a:lstStyle/>
          <a:p>
            <a:pPr marL="0" lvl="2" indent="0" algn="ctr">
              <a:lnSpc>
                <a:spcPct val="80000"/>
              </a:lnSpc>
              <a:buNone/>
            </a:pPr>
            <a:r>
              <a:rPr lang="ru-RU" b="1" dirty="0" smtClean="0"/>
              <a:t>От </a:t>
            </a:r>
            <a:r>
              <a:rPr lang="ru-RU" b="1" dirty="0"/>
              <a:t>1 года до 1 года 6 </a:t>
            </a:r>
            <a:r>
              <a:rPr lang="ru-RU" b="1" dirty="0" smtClean="0"/>
              <a:t>месяцев</a:t>
            </a:r>
            <a:endParaRPr lang="ru-RU" b="1" dirty="0"/>
          </a:p>
          <a:p>
            <a:pPr marL="0" indent="0" algn="ctr">
              <a:lnSpc>
                <a:spcPct val="80000"/>
              </a:lnSpc>
            </a:pPr>
            <a:r>
              <a:rPr lang="ru-RU" sz="2000" dirty="0" smtClean="0"/>
              <a:t>Слушание </a:t>
            </a:r>
            <a:endParaRPr lang="ru-RU" sz="2000" dirty="0"/>
          </a:p>
          <a:p>
            <a:pPr marL="0" indent="0" algn="ctr">
              <a:lnSpc>
                <a:spcPct val="80000"/>
              </a:lnSpc>
            </a:pPr>
            <a:r>
              <a:rPr lang="ru-RU" sz="2000" dirty="0"/>
              <a:t>Пение и </a:t>
            </a:r>
            <a:r>
              <a:rPr lang="ru-RU" sz="2000" dirty="0" smtClean="0"/>
              <a:t>подпевание </a:t>
            </a:r>
            <a:endParaRPr lang="ru-RU" sz="2000" dirty="0"/>
          </a:p>
          <a:p>
            <a:pPr marL="0" indent="0" algn="ctr">
              <a:lnSpc>
                <a:spcPct val="80000"/>
              </a:lnSpc>
            </a:pPr>
            <a:r>
              <a:rPr lang="ru-RU" sz="2000" dirty="0"/>
              <a:t>Образные </a:t>
            </a:r>
            <a:r>
              <a:rPr lang="ru-RU" sz="2000" dirty="0" smtClean="0"/>
              <a:t>упражнения </a:t>
            </a:r>
            <a:endParaRPr lang="ru-RU" sz="2000" dirty="0"/>
          </a:p>
          <a:p>
            <a:pPr marL="0" indent="0" algn="ctr">
              <a:lnSpc>
                <a:spcPct val="80000"/>
              </a:lnSpc>
            </a:pPr>
            <a:r>
              <a:rPr lang="ru-RU" sz="2000" dirty="0"/>
              <a:t>Музыкально-ритмические </a:t>
            </a:r>
            <a:r>
              <a:rPr lang="ru-RU" sz="2000" dirty="0" smtClean="0"/>
              <a:t>движения </a:t>
            </a:r>
            <a:endParaRPr lang="ru-RU" sz="20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ru-RU" sz="2000" b="1" dirty="0"/>
              <a:t>От 1 года 6 месяцев до 2 </a:t>
            </a:r>
            <a:r>
              <a:rPr lang="ru-RU" sz="2000" b="1" dirty="0" smtClean="0"/>
              <a:t>лет</a:t>
            </a:r>
            <a:endParaRPr lang="ru-RU" sz="2000" b="1" dirty="0"/>
          </a:p>
          <a:p>
            <a:pPr marL="0" indent="0" algn="ctr">
              <a:lnSpc>
                <a:spcPct val="80000"/>
              </a:lnSpc>
              <a:buNone/>
            </a:pPr>
            <a:r>
              <a:rPr lang="ru-RU" sz="2000" dirty="0" smtClean="0"/>
              <a:t>+ Пляска</a:t>
            </a:r>
            <a:endParaRPr lang="ru-RU" sz="20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ru-RU" sz="2000" dirty="0" smtClean="0"/>
              <a:t>+ Игры </a:t>
            </a:r>
            <a:r>
              <a:rPr lang="ru-RU" sz="2000" dirty="0"/>
              <a:t>с </a:t>
            </a:r>
            <a:r>
              <a:rPr lang="ru-RU" sz="2000" dirty="0" smtClean="0"/>
              <a:t>пением </a:t>
            </a:r>
            <a:endParaRPr lang="ru-RU" sz="20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ru-RU" sz="2000" dirty="0" smtClean="0"/>
              <a:t>+ </a:t>
            </a:r>
            <a:r>
              <a:rPr lang="ru-RU" sz="2000" dirty="0" err="1" smtClean="0"/>
              <a:t>Инсценирование</a:t>
            </a:r>
            <a:r>
              <a:rPr lang="ru-RU" sz="2000" dirty="0" smtClean="0"/>
              <a:t> </a:t>
            </a:r>
            <a:r>
              <a:rPr lang="ru-RU" sz="2000" dirty="0" smtClean="0"/>
              <a:t>сказок</a:t>
            </a:r>
            <a:r>
              <a:rPr lang="ru-RU" sz="2000" dirty="0"/>
              <a:t>, песен, </a:t>
            </a:r>
            <a:r>
              <a:rPr lang="ru-RU" sz="2000" dirty="0" smtClean="0"/>
              <a:t>обыгрывание </a:t>
            </a:r>
            <a:r>
              <a:rPr lang="ru-RU" sz="2000" dirty="0" err="1" smtClean="0"/>
              <a:t>потешек</a:t>
            </a:r>
            <a:endParaRPr lang="ru-RU" sz="2000" dirty="0"/>
          </a:p>
          <a:p>
            <a:pPr marL="0" lvl="2" indent="0" algn="ctr">
              <a:lnSpc>
                <a:spcPct val="80000"/>
              </a:lnSpc>
              <a:buNone/>
            </a:pPr>
            <a:r>
              <a:rPr lang="ru-RU" b="1" dirty="0"/>
              <a:t>От 2 до 3 </a:t>
            </a:r>
            <a:r>
              <a:rPr lang="ru-RU" b="1" dirty="0" smtClean="0"/>
              <a:t>лет</a:t>
            </a:r>
          </a:p>
          <a:p>
            <a:pPr marL="0" lvl="2" indent="0" algn="ctr">
              <a:lnSpc>
                <a:spcPct val="80000"/>
              </a:lnSpc>
              <a:buNone/>
            </a:pPr>
            <a:r>
              <a:rPr lang="ru-RU" sz="2000" dirty="0" smtClean="0"/>
              <a:t>+ Рассказы </a:t>
            </a:r>
            <a:r>
              <a:rPr lang="ru-RU" sz="2000" dirty="0"/>
              <a:t>с музыкальными </a:t>
            </a:r>
            <a:r>
              <a:rPr lang="ru-RU" sz="2000" dirty="0" smtClean="0"/>
              <a:t>иллюстрациями </a:t>
            </a:r>
            <a:endParaRPr lang="ru-RU" sz="20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ru-RU" sz="2000" dirty="0" smtClean="0"/>
              <a:t>+ Музыкальные </a:t>
            </a:r>
            <a:r>
              <a:rPr lang="ru-RU" sz="2000" dirty="0" smtClean="0"/>
              <a:t>забавы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479855" y="548640"/>
            <a:ext cx="2440595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80000"/>
              </a:lnSpc>
            </a:pPr>
            <a:r>
              <a:rPr lang="ru-RU" sz="1900" dirty="0" smtClean="0"/>
              <a:t>п 33.3</a:t>
            </a:r>
            <a:r>
              <a:rPr lang="ru-RU" sz="1900" dirty="0" smtClean="0"/>
              <a:t>. </a:t>
            </a:r>
            <a:endParaRPr lang="ru-RU" sz="1900" dirty="0" smtClean="0"/>
          </a:p>
          <a:p>
            <a:pPr marL="0" lvl="1" algn="ctr">
              <a:lnSpc>
                <a:spcPct val="80000"/>
              </a:lnSpc>
            </a:pPr>
            <a:r>
              <a:rPr lang="ru-RU" sz="1900" b="1" dirty="0" smtClean="0"/>
              <a:t>Примерный</a:t>
            </a:r>
            <a:r>
              <a:rPr lang="ru-RU" sz="1900" dirty="0" smtClean="0"/>
              <a:t> </a:t>
            </a:r>
            <a:r>
              <a:rPr lang="ru-RU" sz="1900" b="1" dirty="0"/>
              <a:t>перечень произведений изобразительного </a:t>
            </a:r>
            <a:r>
              <a:rPr lang="ru-RU" sz="1900" b="1" dirty="0" smtClean="0"/>
              <a:t>искусства</a:t>
            </a:r>
            <a:endParaRPr lang="ru-RU" sz="1900" b="1" dirty="0"/>
          </a:p>
          <a:p>
            <a:pPr marL="0" lvl="2"/>
            <a:endParaRPr lang="ru-RU" b="1" dirty="0" smtClean="0"/>
          </a:p>
          <a:p>
            <a:pPr marL="0" lvl="2" algn="ctr"/>
            <a:r>
              <a:rPr lang="ru-RU" b="1" dirty="0" smtClean="0"/>
              <a:t>От </a:t>
            </a:r>
            <a:r>
              <a:rPr lang="ru-RU" b="1" dirty="0"/>
              <a:t>2 до 3 </a:t>
            </a:r>
            <a:r>
              <a:rPr lang="ru-RU" b="1" dirty="0" smtClean="0"/>
              <a:t>лет</a:t>
            </a:r>
          </a:p>
          <a:p>
            <a:pPr marL="0" lvl="2" algn="ctr"/>
            <a:endParaRPr lang="ru-RU" sz="800" b="1" dirty="0" smtClean="0"/>
          </a:p>
          <a:p>
            <a:pPr algn="ctr"/>
            <a:r>
              <a:rPr lang="ru-RU" sz="2000" dirty="0" smtClean="0"/>
              <a:t>Иллюстрации </a:t>
            </a:r>
            <a:r>
              <a:rPr lang="ru-RU" sz="2000" dirty="0"/>
              <a:t>к книгам: 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В.Г.Сутеев</a:t>
            </a:r>
            <a:r>
              <a:rPr lang="ru-RU" sz="2000" dirty="0" smtClean="0"/>
              <a:t> </a:t>
            </a:r>
            <a:r>
              <a:rPr lang="ru-RU" sz="2000" dirty="0"/>
              <a:t>«Кораблик», «Кто сказал мяу?», «Цыпленок и Утенок»; </a:t>
            </a:r>
            <a:r>
              <a:rPr lang="ru-RU" sz="2000" dirty="0" err="1" smtClean="0"/>
              <a:t>Ю.А.Васнецов</a:t>
            </a:r>
            <a:r>
              <a:rPr lang="ru-RU" sz="2000" dirty="0" smtClean="0"/>
              <a:t> </a:t>
            </a:r>
            <a:r>
              <a:rPr lang="ru-RU" sz="2000" dirty="0"/>
              <a:t>к книге «Колобок», «Теремок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51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ГГПУ обновленный фирменный стил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Шрифт Голос">
      <a:majorFont>
        <a:latin typeface="Golos Text Medium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979</Words>
  <Application>Microsoft Office PowerPoint</Application>
  <PresentationFormat>Произвольный</PresentationFormat>
  <Paragraphs>113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Golos Text DemiBold</vt:lpstr>
      <vt:lpstr>Golos Text</vt:lpstr>
      <vt:lpstr>Golos Text Medium</vt:lpstr>
      <vt:lpstr>Calibri</vt:lpstr>
      <vt:lpstr>Тема Office</vt:lpstr>
      <vt:lpstr>Приобщение  детей  раннего  возраста  к  ценностям  "Красота"  и  "Культура"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 уровня  развития эстетического  восприятия</vt:lpstr>
      <vt:lpstr>Презентация PowerPoint</vt:lpstr>
      <vt:lpstr>Презентация PowerPoint</vt:lpstr>
      <vt:lpstr>Основные  положения  теории культурно-исторического развития психики человека Л.С. Выготского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Данил Ахметов</dc:creator>
  <cp:lastModifiedBy> </cp:lastModifiedBy>
  <cp:revision>175</cp:revision>
  <dcterms:created xsi:type="dcterms:W3CDTF">2023-04-16T15:24:45Z</dcterms:created>
  <dcterms:modified xsi:type="dcterms:W3CDTF">2023-11-08T04:31:03Z</dcterms:modified>
</cp:coreProperties>
</file>