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5"/>
  </p:notesMasterIdLst>
  <p:sldIdLst>
    <p:sldId id="293" r:id="rId2"/>
    <p:sldId id="294" r:id="rId3"/>
    <p:sldId id="295" r:id="rId4"/>
    <p:sldId id="296" r:id="rId5"/>
    <p:sldId id="297" r:id="rId6"/>
    <p:sldId id="309" r:id="rId7"/>
    <p:sldId id="299" r:id="rId8"/>
    <p:sldId id="300" r:id="rId9"/>
    <p:sldId id="301" r:id="rId10"/>
    <p:sldId id="307" r:id="rId11"/>
    <p:sldId id="303" r:id="rId12"/>
    <p:sldId id="304" r:id="rId13"/>
    <p:sldId id="30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dmi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3181"/>
    <a:srgbClr val="6EB1DE"/>
    <a:srgbClr val="1972BD"/>
    <a:srgbClr val="273478"/>
    <a:srgbClr val="1B3281"/>
    <a:srgbClr val="0A55A2"/>
    <a:srgbClr val="0072BC"/>
    <a:srgbClr val="64BDE1"/>
    <a:srgbClr val="FAE480"/>
    <a:srgbClr val="375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B4B2E1-A3D8-4354-9D63-CBA9E98ABB08}" v="1" dt="2022-03-05T09:06:57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83755" autoAdjust="0"/>
  </p:normalViewPr>
  <p:slideViewPr>
    <p:cSldViewPr snapToGrid="0">
      <p:cViewPr varScale="1">
        <p:scale>
          <a:sx n="94" d="100"/>
          <a:sy n="94" d="100"/>
        </p:scale>
        <p:origin x="810" y="132"/>
      </p:cViewPr>
      <p:guideLst>
        <p:guide orient="horz" pos="2205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Nevskaya" userId="21e0afb389ee365f" providerId="LiveId" clId="{CBB4B2E1-A3D8-4354-9D63-CBA9E98ABB08}"/>
    <pc:docChg chg="undo custSel modSld">
      <pc:chgData name="Olga Nevskaya" userId="21e0afb389ee365f" providerId="LiveId" clId="{CBB4B2E1-A3D8-4354-9D63-CBA9E98ABB08}" dt="2022-03-05T09:07:17.357" v="5" actId="1076"/>
      <pc:docMkLst>
        <pc:docMk/>
      </pc:docMkLst>
      <pc:sldChg chg="addSp delSp modSp mod">
        <pc:chgData name="Olga Nevskaya" userId="21e0afb389ee365f" providerId="LiveId" clId="{CBB4B2E1-A3D8-4354-9D63-CBA9E98ABB08}" dt="2022-03-05T09:07:17.357" v="5" actId="1076"/>
        <pc:sldMkLst>
          <pc:docMk/>
          <pc:sldMk cId="3124013407" sldId="309"/>
        </pc:sldMkLst>
        <pc:spChg chg="add mod">
          <ac:chgData name="Olga Nevskaya" userId="21e0afb389ee365f" providerId="LiveId" clId="{CBB4B2E1-A3D8-4354-9D63-CBA9E98ABB08}" dt="2022-03-05T09:07:17.357" v="5" actId="1076"/>
          <ac:spMkLst>
            <pc:docMk/>
            <pc:sldMk cId="3124013407" sldId="309"/>
            <ac:spMk id="14" creationId="{4C306E8F-A4FF-4F6B-B274-21D71F773B3F}"/>
          </ac:spMkLst>
        </pc:spChg>
        <pc:spChg chg="add del">
          <ac:chgData name="Olga Nevskaya" userId="21e0afb389ee365f" providerId="LiveId" clId="{CBB4B2E1-A3D8-4354-9D63-CBA9E98ABB08}" dt="2022-03-05T09:07:05.471" v="2" actId="478"/>
          <ac:spMkLst>
            <pc:docMk/>
            <pc:sldMk cId="3124013407" sldId="309"/>
            <ac:spMk id="22" creationId="{60156E70-653E-4D4C-8280-4A54F76384DC}"/>
          </ac:spMkLst>
        </pc:spChg>
        <pc:spChg chg="del">
          <ac:chgData name="Olga Nevskaya" userId="21e0afb389ee365f" providerId="LiveId" clId="{CBB4B2E1-A3D8-4354-9D63-CBA9E98ABB08}" dt="2022-03-05T09:07:09.740" v="3" actId="478"/>
          <ac:spMkLst>
            <pc:docMk/>
            <pc:sldMk cId="3124013407" sldId="309"/>
            <ac:spMk id="24" creationId="{61E55A5D-E6C7-5E4C-846A-D09DE6AAAA06}"/>
          </ac:spMkLst>
        </pc:spChg>
        <pc:spChg chg="mod">
          <ac:chgData name="Olga Nevskaya" userId="21e0afb389ee365f" providerId="LiveId" clId="{CBB4B2E1-A3D8-4354-9D63-CBA9E98ABB08}" dt="2022-03-05T09:07:13.901" v="4" actId="1076"/>
          <ac:spMkLst>
            <pc:docMk/>
            <pc:sldMk cId="3124013407" sldId="309"/>
            <ac:spMk id="25" creationId="{087A009B-6795-234F-85D4-7AA1E740F9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03DF-2D04-4312-86A8-BF8E06074FC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FDE44-3196-498E-A603-818345163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6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8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2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8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20CCE-9439-BB43-BC3D-AC528AA5E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201093-FEFA-7B48-9B7F-E3A1EEE6C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F4AC8-C3EC-2941-87E1-A6A08C25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FEF913-C894-3148-A618-F9589439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92D63-6981-404B-9A87-3766DDE5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0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E27F8-F018-B14D-9990-269C86CB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F8076D-F1C4-DF41-A871-86FF61335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5837F-A8E1-1442-AE16-309D63DC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E0F80-6885-2A46-8D0A-ADCBE3F9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D64F6-67BD-964A-99C1-859B376E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5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B4228B-6E4C-444B-8632-0D4922986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7BC40-77F1-B848-A3E6-B32CD0029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FC223-0051-474E-B87C-23A0FEB4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2E768-C361-D140-B600-0D70ED11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9FB3E-A2DB-494E-A37C-3603D17F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8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91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09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F04A334-564B-43B9-A1C2-D3108356F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C14C7F-016E-49D4-B8B0-C7ECA8A62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6FE53-CA1C-7B4F-91EC-5EC1B938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9A994D-93E1-D64D-AE0C-3478EE62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3ABBF2-ECEA-3F4B-A01A-19D69A6E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00E70-C496-F143-AF48-833BC3AC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B9FD5-4011-D245-B79D-B4F8103B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88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FDF27-DB90-0E45-AB84-3262B158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6A3FF9-5806-BC45-9720-353836859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3121F0-0816-5746-A015-85357DE3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D37FE-79B2-7545-81CC-72A80A68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C52AC9-D1CF-EC4B-A9AC-FA6D0B72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0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5BB7E-EDBD-D949-9F9C-135B74A0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61C9B1-2093-DF4E-A5E2-02A548B88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06F50E-B06B-3F48-B2D9-E8BDE2C02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9E322C-ADA6-0B4D-8E56-677E45C8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08168-FE9D-AF41-B709-7C1D7347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87F22-AC4E-F047-8B6C-1DDEC405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A91D1-75A0-C245-838C-2FC702EF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02FA0B-F08A-7F45-880F-4973CF334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B75744-DD42-D643-B6AB-2BAC87973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20F1FD-DF72-C740-A8B7-70F0C74F9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CA701D-BD70-6F4E-973E-9422A9191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6D0357-8B00-6546-8F0C-42CB9D56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51EF94-98BC-A449-AA87-0900A005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6C75A0-07F4-B84F-A1DB-CFB2B16D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9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F5630-72D0-D94C-BDFF-B3495379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C0C71E-F9AA-2C4C-BD13-10DC1149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517510-BB94-E547-9916-291ACCC2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3B0526-A7B9-2C4F-9B84-5AE1DAF4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3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A4AFD6-45E8-2940-927A-F297E7DF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4/21/2022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2F31F4-742B-1445-8664-3EA0F7FC9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960E8F-C3D8-E247-BE70-E156C19F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1951B12-DADB-5F48-8637-99BDC42D4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3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A697C-C001-0947-B42B-D1965DFB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06462-D9EF-3842-AD91-6D0A5CC20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7F2BD-8646-474D-9231-04E49E8DB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0FCA2-58B2-BA43-B389-FF0A1E91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41D936-5F99-8A42-B55F-2198BFBB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CB162D-5870-D64D-9DE0-53779370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3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6410-0818-8640-B6C2-5F80C3CA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9352C7-0C17-8845-A9A3-987F368B3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A2F9FF-C8E5-1345-8FAF-C0386AB8B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B25DE2-0944-2B40-9C9E-C95665FC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CC0B06-2207-6642-9333-F359036A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4CB39B-7A25-2740-9EDD-DF8B40F7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0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CB73B-0582-5B49-9194-4C222F8F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FA7E9C-92B4-DD4D-93C9-42D410D3E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235149-D673-504A-A69C-AD613F57E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85B6DA-04CF-414D-B362-BF60CF3A7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F5A0E7-AC93-CA45-BA99-D9D2E3329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656" r:id="rId13"/>
    <p:sldLayoutId id="21474836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hyperlink" Target="https://r7-office.ru/enterpris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hyperlink" Target="https://yandex.ru/" TargetMode="External"/><Relationship Id="rId5" Type="http://schemas.openxmlformats.org/officeDocument/2006/relationships/image" Target="../media/image58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microsoft.com/office/2007/relationships/hdphoto" Target="../media/hdphoto17.wdp"/><Relationship Id="rId4" Type="http://schemas.openxmlformats.org/officeDocument/2006/relationships/image" Target="../media/image62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docs.edu.gov.ru/document/267a55edc9394c4fd7db31026f68f2dd/download/403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image" Target="../media/image25.gif"/><Relationship Id="rId7" Type="http://schemas.openxmlformats.org/officeDocument/2006/relationships/hyperlink" Target="https://educont.ru/" TargetMode="External"/><Relationship Id="rId12" Type="http://schemas.openxmlformats.org/officeDocument/2006/relationships/image" Target="../media/image31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esh.edu.ru/" TargetMode="External"/><Relationship Id="rId11" Type="http://schemas.openxmlformats.org/officeDocument/2006/relationships/image" Target="../media/image30.png"/><Relationship Id="rId5" Type="http://schemas.openxmlformats.org/officeDocument/2006/relationships/image" Target="../media/image26.gif"/><Relationship Id="rId10" Type="http://schemas.openxmlformats.org/officeDocument/2006/relationships/image" Target="../media/image29.png"/><Relationship Id="rId4" Type="http://schemas.openxmlformats.org/officeDocument/2006/relationships/hyperlink" Target="https://uchebnik.mos.ru/catalogue" TargetMode="External"/><Relationship Id="rId9" Type="http://schemas.openxmlformats.org/officeDocument/2006/relationships/image" Target="../media/image28.jpe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doba.org/" TargetMode="External"/><Relationship Id="rId3" Type="http://schemas.openxmlformats.org/officeDocument/2006/relationships/image" Target="../media/image33.tiff"/><Relationship Id="rId7" Type="http://schemas.microsoft.com/office/2007/relationships/hdphoto" Target="../media/hdphoto1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hyperlink" Target="https://joyteka.com/ru" TargetMode="External"/><Relationship Id="rId4" Type="http://schemas.openxmlformats.org/officeDocument/2006/relationships/image" Target="../media/image3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hyperlink" Target="https://vr-labs.ru/laboratories/" TargetMode="External"/><Relationship Id="rId4" Type="http://schemas.openxmlformats.org/officeDocument/2006/relationships/video" Target="../media/media2.mp4"/><Relationship Id="rId9" Type="http://schemas.openxmlformats.org/officeDocument/2006/relationships/hyperlink" Target="https://urok.1c.ru/library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1C30292-9752-214F-8FA2-5908DE2CADD4}"/>
              </a:ext>
            </a:extLst>
          </p:cNvPr>
          <p:cNvCxnSpPr/>
          <p:nvPr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5A5CCA-7C61-0541-81AF-55B53928D22D}"/>
              </a:ext>
            </a:extLst>
          </p:cNvPr>
          <p:cNvSpPr/>
          <p:nvPr/>
        </p:nvSpPr>
        <p:spPr>
          <a:xfrm>
            <a:off x="536332" y="1656373"/>
            <a:ext cx="6951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ru-RU" sz="4800" b="1" dirty="0">
                <a:solidFill>
                  <a:schemeClr val="bg1"/>
                </a:solidFill>
                <a:latin typeface="Phenomena Bold" pitchFamily="2" charset="0"/>
                <a:ea typeface="Helvetica Neue"/>
                <a:cs typeface="Arial" panose="020B0604020202020204" pitchFamily="34" charset="0"/>
                <a:sym typeface="Helvetica Neue"/>
              </a:rPr>
              <a:t>Применение цифровых образовательных технологий на уроках</a:t>
            </a:r>
          </a:p>
        </p:txBody>
      </p:sp>
      <p:pic>
        <p:nvPicPr>
          <p:cNvPr id="4" name="Рисунок 3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6D88D3-3FD3-C649-B681-3408D811F9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5F86C2-3F15-BA49-A78A-EB3213C07610}"/>
              </a:ext>
            </a:extLst>
          </p:cNvPr>
          <p:cNvSpPr/>
          <p:nvPr/>
        </p:nvSpPr>
        <p:spPr>
          <a:xfrm rot="10800000" flipV="1">
            <a:off x="623292" y="5607371"/>
            <a:ext cx="5335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henomena" pitchFamily="2" charset="0"/>
                <a:ea typeface="Helvetica Neue"/>
                <a:cs typeface="Arial" panose="020B0604020202020204" pitchFamily="34" charset="0"/>
                <a:sym typeface="Helvetica Neue"/>
              </a:rPr>
              <a:t>Шабанова Мария Валерьевна</a:t>
            </a:r>
            <a:r>
              <a:rPr lang="ru-RU" sz="2000" dirty="0">
                <a:solidFill>
                  <a:prstClr val="white"/>
                </a:solidFill>
                <a:latin typeface="Phenomena" pitchFamily="2" charset="0"/>
                <a:ea typeface="Helvetica Neue"/>
                <a:cs typeface="Arial" panose="020B0604020202020204" pitchFamily="34" charset="0"/>
                <a:sym typeface="Helvetica Neue"/>
              </a:rPr>
              <a:t>, доктор педагогических наук, профессор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itchFamily="2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6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EB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Овал 55">
            <a:extLst>
              <a:ext uri="{FF2B5EF4-FFF2-40B4-BE49-F238E27FC236}">
                <a16:creationId xmlns:a16="http://schemas.microsoft.com/office/drawing/2014/main" id="{CCB1D391-9305-0543-908A-E9FE517EF0EF}"/>
              </a:ext>
            </a:extLst>
          </p:cNvPr>
          <p:cNvSpPr/>
          <p:nvPr/>
        </p:nvSpPr>
        <p:spPr>
          <a:xfrm>
            <a:off x="10378408" y="11491389"/>
            <a:ext cx="639678" cy="639678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B6289E-5DFF-0344-84D3-BE543F8968A5}"/>
              </a:ext>
            </a:extLst>
          </p:cNvPr>
          <p:cNvSpPr/>
          <p:nvPr/>
        </p:nvSpPr>
        <p:spPr>
          <a:xfrm>
            <a:off x="1734555" y="5121894"/>
            <a:ext cx="2393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Виртуальные доски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C9676F-407B-F540-9BD6-6F65DCCC4247}"/>
              </a:ext>
            </a:extLst>
          </p:cNvPr>
          <p:cNvSpPr/>
          <p:nvPr/>
        </p:nvSpPr>
        <p:spPr>
          <a:xfrm>
            <a:off x="7252739" y="1647424"/>
            <a:ext cx="465792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atin typeface="Phenomena Bold" pitchFamily="2" charset="0"/>
                <a:cs typeface="Arial" panose="020B0604020202020204" pitchFamily="34" charset="0"/>
              </a:rPr>
              <a:t>Облачные приложения и сервисы с общим доступом для редактирования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AAEF6-AD8D-A442-A54A-A9685513246D}"/>
              </a:ext>
            </a:extLst>
          </p:cNvPr>
          <p:cNvSpPr txBox="1"/>
          <p:nvPr/>
        </p:nvSpPr>
        <p:spPr>
          <a:xfrm>
            <a:off x="7800201" y="5095580"/>
            <a:ext cx="35177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atin typeface="Phenomena Bold" pitchFamily="2" charset="0"/>
                <a:cs typeface="Arial" panose="020B0604020202020204" pitchFamily="34" charset="0"/>
              </a:rPr>
              <a:t>Пространства для проектной работы в сетевом формате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7DD108-E9F0-6B4E-8F4C-CD3D5FB27E46}"/>
              </a:ext>
            </a:extLst>
          </p:cNvPr>
          <p:cNvSpPr txBox="1"/>
          <p:nvPr/>
        </p:nvSpPr>
        <p:spPr>
          <a:xfrm>
            <a:off x="721376" y="1627607"/>
            <a:ext cx="42072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atin typeface="Phenomena Bold" pitchFamily="2" charset="0"/>
                <a:cs typeface="Arial" panose="020B0604020202020204" pitchFamily="34" charset="0"/>
              </a:rPr>
              <a:t>Сессионные залы на платформе для видеоконференцсвязи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240EAB-0FA1-8F4E-8D71-E67EEA8B04EE}"/>
              </a:ext>
            </a:extLst>
          </p:cNvPr>
          <p:cNvSpPr/>
          <p:nvPr/>
        </p:nvSpPr>
        <p:spPr>
          <a:xfrm>
            <a:off x="995094" y="2266593"/>
            <a:ext cx="357403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Phenomena" pitchFamily="2" charset="0"/>
              </a:rPr>
              <a:t>Поддержка функции создания нескольких сессионных залов для разделения учащихся на отдельные дискуссионные группы. 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BE74587-E575-9D45-95AB-9E2489B868E3}"/>
              </a:ext>
            </a:extLst>
          </p:cNvPr>
          <p:cNvSpPr/>
          <p:nvPr/>
        </p:nvSpPr>
        <p:spPr>
          <a:xfrm>
            <a:off x="6237457" y="10026832"/>
            <a:ext cx="1018667" cy="1018667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29CB39C-B7AF-704A-A6FD-DD681B5E3328}"/>
              </a:ext>
            </a:extLst>
          </p:cNvPr>
          <p:cNvSpPr/>
          <p:nvPr/>
        </p:nvSpPr>
        <p:spPr>
          <a:xfrm>
            <a:off x="6237457" y="12491982"/>
            <a:ext cx="1018667" cy="1018667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F26E2B8-239C-334B-A519-1207CC3F0E31}"/>
              </a:ext>
            </a:extLst>
          </p:cNvPr>
          <p:cNvSpPr/>
          <p:nvPr/>
        </p:nvSpPr>
        <p:spPr>
          <a:xfrm>
            <a:off x="695325" y="12475184"/>
            <a:ext cx="1018667" cy="1018667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A6FF6CB-7589-1949-B925-430047569573}"/>
              </a:ext>
            </a:extLst>
          </p:cNvPr>
          <p:cNvSpPr/>
          <p:nvPr/>
        </p:nvSpPr>
        <p:spPr>
          <a:xfrm>
            <a:off x="694791" y="9994500"/>
            <a:ext cx="943019" cy="943019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ABDFF51-8C38-A140-8C36-0F9CF173A9FC}"/>
              </a:ext>
            </a:extLst>
          </p:cNvPr>
          <p:cNvSpPr/>
          <p:nvPr/>
        </p:nvSpPr>
        <p:spPr>
          <a:xfrm>
            <a:off x="10457445" y="-849841"/>
            <a:ext cx="2327412" cy="2327412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590AB74-1DCE-9F47-BC25-A1AC2D9F6AC0}"/>
              </a:ext>
            </a:extLst>
          </p:cNvPr>
          <p:cNvSpPr/>
          <p:nvPr/>
        </p:nvSpPr>
        <p:spPr>
          <a:xfrm>
            <a:off x="1305738" y="5629544"/>
            <a:ext cx="307830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Phenomena" pitchFamily="2" charset="0"/>
              </a:rPr>
              <a:t>Совместная работа учителя и учащихся на доске, возможность размещать на ней готовые учебные материалы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20D1C5-77A4-394B-8035-CC3537B8162D}"/>
              </a:ext>
            </a:extLst>
          </p:cNvPr>
          <p:cNvSpPr/>
          <p:nvPr/>
        </p:nvSpPr>
        <p:spPr>
          <a:xfrm>
            <a:off x="7382128" y="2345424"/>
            <a:ext cx="452853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Phenomena" pitchFamily="2" charset="0"/>
              </a:rPr>
              <a:t>Организация совместной работы учащихся над одним текстовым документом, электронной таблицей, презентацией или интеллект-картой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2E8DDBB-A047-7F45-9550-550BB371FA90}"/>
              </a:ext>
            </a:extLst>
          </p:cNvPr>
          <p:cNvSpPr/>
          <p:nvPr/>
        </p:nvSpPr>
        <p:spPr>
          <a:xfrm>
            <a:off x="7794929" y="5775053"/>
            <a:ext cx="3414441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latin typeface="Phenomena" pitchFamily="2" charset="0"/>
              </a:rPr>
              <a:t>Встроенные инструменты для создания дорожной карты проекта, организации мозгового штурма, проведения </a:t>
            </a:r>
            <a:r>
              <a:rPr lang="en-US" sz="1600" dirty="0">
                <a:latin typeface="Phenomena" pitchFamily="2" charset="0"/>
              </a:rPr>
              <a:t>SWOT</a:t>
            </a:r>
            <a:r>
              <a:rPr lang="ru-RU" sz="1600" dirty="0">
                <a:latin typeface="Phenomena" pitchFamily="2" charset="0"/>
              </a:rPr>
              <a:t>- анализа и многое другое. 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49B92B7-A4ED-C642-80F0-99F58A77A0BB}"/>
              </a:ext>
            </a:extLst>
          </p:cNvPr>
          <p:cNvSpPr/>
          <p:nvPr/>
        </p:nvSpPr>
        <p:spPr>
          <a:xfrm>
            <a:off x="4542540" y="11524962"/>
            <a:ext cx="917227" cy="917227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848C084F-585D-7147-8B83-5F16A1EE1833}"/>
              </a:ext>
            </a:extLst>
          </p:cNvPr>
          <p:cNvSpPr/>
          <p:nvPr/>
        </p:nvSpPr>
        <p:spPr>
          <a:xfrm>
            <a:off x="11018086" y="13966702"/>
            <a:ext cx="619677" cy="619677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91E655BA-D83C-014B-BF90-5FF60A5B69B6}"/>
              </a:ext>
            </a:extLst>
          </p:cNvPr>
          <p:cNvSpPr/>
          <p:nvPr/>
        </p:nvSpPr>
        <p:spPr>
          <a:xfrm>
            <a:off x="4183210" y="14014608"/>
            <a:ext cx="619677" cy="619677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13C13FE-A4DA-1B41-A2FE-4E79C38CC7F2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740C2F2-8B23-2149-99B9-E183FCF2487B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B4956D1-8D51-CF4B-8747-9536048C1DDC}"/>
              </a:ext>
            </a:extLst>
          </p:cNvPr>
          <p:cNvSpPr/>
          <p:nvPr/>
        </p:nvSpPr>
        <p:spPr>
          <a:xfrm rot="18914293">
            <a:off x="4396255" y="1730734"/>
            <a:ext cx="3399490" cy="3399490"/>
          </a:xfrm>
          <a:prstGeom prst="rect">
            <a:avLst/>
          </a:prstGeom>
          <a:solidFill>
            <a:srgbClr val="1B328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AC2E45F-6492-434E-8115-CD4E04B41D7F}"/>
              </a:ext>
            </a:extLst>
          </p:cNvPr>
          <p:cNvSpPr/>
          <p:nvPr/>
        </p:nvSpPr>
        <p:spPr>
          <a:xfrm rot="18914293">
            <a:off x="2308839" y="500999"/>
            <a:ext cx="1000589" cy="1000589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20BB938-97E1-A846-99B3-B061E1353BA5}"/>
              </a:ext>
            </a:extLst>
          </p:cNvPr>
          <p:cNvSpPr/>
          <p:nvPr/>
        </p:nvSpPr>
        <p:spPr>
          <a:xfrm rot="18914293">
            <a:off x="8991298" y="500998"/>
            <a:ext cx="1000589" cy="1000589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F76B001-BD54-0845-B4F1-301BCFF35DAD}"/>
              </a:ext>
            </a:extLst>
          </p:cNvPr>
          <p:cNvSpPr/>
          <p:nvPr/>
        </p:nvSpPr>
        <p:spPr>
          <a:xfrm rot="18914293">
            <a:off x="2308838" y="3931259"/>
            <a:ext cx="1000589" cy="1000589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5F7B7CCD-2E14-6A47-9627-317E593E4F38}"/>
              </a:ext>
            </a:extLst>
          </p:cNvPr>
          <p:cNvSpPr/>
          <p:nvPr/>
        </p:nvSpPr>
        <p:spPr>
          <a:xfrm rot="18914293">
            <a:off x="8991297" y="3931258"/>
            <a:ext cx="1000589" cy="1000589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C1A2F8-597E-144D-A604-B864067FCF5E}"/>
              </a:ext>
            </a:extLst>
          </p:cNvPr>
          <p:cNvSpPr/>
          <p:nvPr/>
        </p:nvSpPr>
        <p:spPr>
          <a:xfrm>
            <a:off x="4117215" y="2816785"/>
            <a:ext cx="40606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Цифровые инструменты для сетевого взаимодействия</a:t>
            </a:r>
          </a:p>
        </p:txBody>
      </p:sp>
      <p:pic>
        <p:nvPicPr>
          <p:cNvPr id="5122" name="Picture 2" descr="Проиграть видео ">
            <a:extLst>
              <a:ext uri="{FF2B5EF4-FFF2-40B4-BE49-F238E27FC236}">
                <a16:creationId xmlns:a16="http://schemas.microsoft.com/office/drawing/2014/main" id="{C9D37886-CF27-7940-A7C5-2718EF7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13" y="671021"/>
            <a:ext cx="692611" cy="6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оска ">
            <a:extLst>
              <a:ext uri="{FF2B5EF4-FFF2-40B4-BE49-F238E27FC236}">
                <a16:creationId xmlns:a16="http://schemas.microsoft.com/office/drawing/2014/main" id="{71B82B10-02EE-2B43-BF3E-898F306D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12" y="4143151"/>
            <a:ext cx="704914" cy="7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онфиденциальность в сети ">
            <a:extLst>
              <a:ext uri="{FF2B5EF4-FFF2-40B4-BE49-F238E27FC236}">
                <a16:creationId xmlns:a16="http://schemas.microsoft.com/office/drawing/2014/main" id="{D212A420-0D00-1544-9914-91D31131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50" y="581468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Цифровая платформа ">
            <a:extLst>
              <a:ext uri="{FF2B5EF4-FFF2-40B4-BE49-F238E27FC236}">
                <a16:creationId xmlns:a16="http://schemas.microsoft.com/office/drawing/2014/main" id="{3E72F43A-CD00-534E-A643-40980C83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83" y="4096044"/>
            <a:ext cx="671016" cy="6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Овал 71">
            <a:extLst>
              <a:ext uri="{FF2B5EF4-FFF2-40B4-BE49-F238E27FC236}">
                <a16:creationId xmlns:a16="http://schemas.microsoft.com/office/drawing/2014/main" id="{C25318C4-D8EA-2649-84E0-F5F1D6984B19}"/>
              </a:ext>
            </a:extLst>
          </p:cNvPr>
          <p:cNvSpPr/>
          <p:nvPr/>
        </p:nvSpPr>
        <p:spPr>
          <a:xfrm>
            <a:off x="-613420" y="-849841"/>
            <a:ext cx="2327412" cy="2327412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B041458C-C9CC-2F4E-A2AB-3D75EE34580E}"/>
              </a:ext>
            </a:extLst>
          </p:cNvPr>
          <p:cNvSpPr/>
          <p:nvPr/>
        </p:nvSpPr>
        <p:spPr>
          <a:xfrm>
            <a:off x="10987131" y="5643872"/>
            <a:ext cx="2327412" cy="2327412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87943DA5-ECF5-6D4A-8B00-50D54AE59746}"/>
              </a:ext>
            </a:extLst>
          </p:cNvPr>
          <p:cNvSpPr/>
          <p:nvPr/>
        </p:nvSpPr>
        <p:spPr>
          <a:xfrm>
            <a:off x="-887643" y="5643872"/>
            <a:ext cx="2327412" cy="2327412"/>
          </a:xfrm>
          <a:prstGeom prst="ellipse">
            <a:avLst/>
          </a:prstGeom>
          <a:solidFill>
            <a:srgbClr val="1B3181"/>
          </a:solidFill>
          <a:ln w="38100" cap="flat">
            <a:noFill/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B6051-0F49-014F-9ED8-451AF776E23C}"/>
              </a:ext>
            </a:extLst>
          </p:cNvPr>
          <p:cNvSpPr txBox="1"/>
          <p:nvPr/>
        </p:nvSpPr>
        <p:spPr>
          <a:xfrm>
            <a:off x="19770" y="-153939"/>
            <a:ext cx="1028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  <a:latin typeface="Montserrat" pitchFamily="2" charset="0"/>
              </a:rPr>
              <a:t>Сферум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89C3C-7699-5448-981C-260ED19D1D8C}"/>
              </a:ext>
            </a:extLst>
          </p:cNvPr>
          <p:cNvSpPr txBox="1"/>
          <p:nvPr/>
        </p:nvSpPr>
        <p:spPr>
          <a:xfrm>
            <a:off x="-302164" y="293775"/>
            <a:ext cx="1939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  <a:latin typeface="Montserrat" pitchFamily="2" charset="0"/>
              </a:rPr>
              <a:t>Видеозвонки</a:t>
            </a:r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" pitchFamily="2" charset="0"/>
              </a:rPr>
              <a:t>mail.ru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87084E94-D6CF-5C4C-ACAA-22CC27B21B1B}"/>
              </a:ext>
            </a:extLst>
          </p:cNvPr>
          <p:cNvSpPr/>
          <p:nvPr/>
        </p:nvSpPr>
        <p:spPr>
          <a:xfrm>
            <a:off x="10347850" y="11554384"/>
            <a:ext cx="7104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Yandex</a:t>
            </a:r>
            <a:endParaRPr lang="ru-RU" sz="105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D87ACB69-EFA3-BF40-B7F1-4A8FC6C27F68}"/>
              </a:ext>
            </a:extLst>
          </p:cNvPr>
          <p:cNvSpPr/>
          <p:nvPr/>
        </p:nvSpPr>
        <p:spPr>
          <a:xfrm>
            <a:off x="10532997" y="11755663"/>
            <a:ext cx="3706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R7</a:t>
            </a:r>
            <a:endParaRPr lang="ru-RU" sz="105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EFEB4-A5FF-5347-8AEF-98BA4BE7EBE7}"/>
              </a:ext>
            </a:extLst>
          </p:cNvPr>
          <p:cNvSpPr txBox="1"/>
          <p:nvPr/>
        </p:nvSpPr>
        <p:spPr>
          <a:xfrm>
            <a:off x="10815682" y="232784"/>
            <a:ext cx="158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Yandex</a:t>
            </a:r>
            <a:endParaRPr lang="ru-RU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8005C-3D1B-0D4D-A12A-BEC75165243B}"/>
              </a:ext>
            </a:extLst>
          </p:cNvPr>
          <p:cNvSpPr txBox="1"/>
          <p:nvPr/>
        </p:nvSpPr>
        <p:spPr>
          <a:xfrm>
            <a:off x="11424109" y="621864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R7</a:t>
            </a:r>
            <a:endParaRPr lang="ru-RU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F474DAC-4F08-5846-9479-65DE8EE5E0A3}"/>
              </a:ext>
            </a:extLst>
          </p:cNvPr>
          <p:cNvSpPr/>
          <p:nvPr/>
        </p:nvSpPr>
        <p:spPr>
          <a:xfrm>
            <a:off x="233767" y="6215173"/>
            <a:ext cx="9220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Sboard</a:t>
            </a:r>
            <a:endParaRPr lang="ru-RU" sz="16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CF445B4-E4CA-D14C-B9EC-8D8A92969333}"/>
              </a:ext>
            </a:extLst>
          </p:cNvPr>
          <p:cNvSpPr/>
          <p:nvPr/>
        </p:nvSpPr>
        <p:spPr>
          <a:xfrm>
            <a:off x="11529864" y="6019359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Miro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22987377-03B0-7D46-AC8A-C4EDEB75A2D3}"/>
              </a:ext>
            </a:extLst>
          </p:cNvPr>
          <p:cNvSpPr/>
          <p:nvPr/>
        </p:nvSpPr>
        <p:spPr>
          <a:xfrm>
            <a:off x="11245096" y="6317439"/>
            <a:ext cx="875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YouGile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Простые и бесплатные. 7 программ для видеоконференций | Сеть | Общество |  Аргументы и Факты">
            <a:extLst>
              <a:ext uri="{FF2B5EF4-FFF2-40B4-BE49-F238E27FC236}">
                <a16:creationId xmlns:a16="http://schemas.microsoft.com/office/drawing/2014/main" id="{C63D201E-D840-0A47-951A-46AE148C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3" y="4135120"/>
            <a:ext cx="4083863" cy="27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Лучшие виртуальные доски – свежая подборка | ManGO! Games | Яндекс Дзен">
            <a:extLst>
              <a:ext uri="{FF2B5EF4-FFF2-40B4-BE49-F238E27FC236}">
                <a16:creationId xmlns:a16="http://schemas.microsoft.com/office/drawing/2014/main" id="{5A9732DB-E634-8748-82A7-3BE06E3D0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" t="-78" r="25953" b="78"/>
          <a:stretch/>
        </p:blipFill>
        <p:spPr bwMode="auto">
          <a:xfrm>
            <a:off x="4071078" y="4135120"/>
            <a:ext cx="4064000" cy="28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ужок">
            <a:extLst>
              <a:ext uri="{FF2B5EF4-FFF2-40B4-BE49-F238E27FC236}">
                <a16:creationId xmlns:a16="http://schemas.microsoft.com/office/drawing/2014/main" id="{62DC80B4-6D9A-674C-AC84-ECACEDEBDCFD}"/>
              </a:ext>
            </a:extLst>
          </p:cNvPr>
          <p:cNvSpPr/>
          <p:nvPr/>
        </p:nvSpPr>
        <p:spPr>
          <a:xfrm>
            <a:off x="900517" y="4264599"/>
            <a:ext cx="2332356" cy="2332356"/>
          </a:xfrm>
          <a:prstGeom prst="ellipse">
            <a:avLst/>
          </a:pr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" name="Кружок">
            <a:extLst>
              <a:ext uri="{FF2B5EF4-FFF2-40B4-BE49-F238E27FC236}">
                <a16:creationId xmlns:a16="http://schemas.microsoft.com/office/drawing/2014/main" id="{5962CE64-1D17-A84E-A049-33EBFC7EF874}"/>
              </a:ext>
            </a:extLst>
          </p:cNvPr>
          <p:cNvSpPr/>
          <p:nvPr/>
        </p:nvSpPr>
        <p:spPr>
          <a:xfrm>
            <a:off x="5411758" y="668157"/>
            <a:ext cx="1368482" cy="1368482"/>
          </a:xfrm>
          <a:prstGeom prst="ellipse">
            <a:avLst/>
          </a:pr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00FE9B9-5CE4-8547-AEBF-A04488F72EFA}"/>
              </a:ext>
            </a:extLst>
          </p:cNvPr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398183-B989-FF45-9E2C-CCBA02763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757" y="4135120"/>
            <a:ext cx="4064000" cy="2824480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BEDA079-24B4-7F44-A435-4AD4256F40ED}"/>
              </a:ext>
            </a:extLst>
          </p:cNvPr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F75DA47-39DF-154D-8466-16064D9909C0}"/>
              </a:ext>
            </a:extLst>
          </p:cNvPr>
          <p:cNvCxnSpPr/>
          <p:nvPr/>
        </p:nvCxnSpPr>
        <p:spPr>
          <a:xfrm>
            <a:off x="8140930" y="4033520"/>
            <a:ext cx="0" cy="282448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Кружок">
            <a:extLst>
              <a:ext uri="{FF2B5EF4-FFF2-40B4-BE49-F238E27FC236}">
                <a16:creationId xmlns:a16="http://schemas.microsoft.com/office/drawing/2014/main" id="{DCB43137-2E8C-3246-A1BC-50B3E57626E9}"/>
              </a:ext>
            </a:extLst>
          </p:cNvPr>
          <p:cNvSpPr/>
          <p:nvPr/>
        </p:nvSpPr>
        <p:spPr>
          <a:xfrm>
            <a:off x="4936899" y="4214830"/>
            <a:ext cx="2332356" cy="2332356"/>
          </a:xfrm>
          <a:prstGeom prst="ellipse">
            <a:avLst/>
          </a:pr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" name="Кружок">
            <a:extLst>
              <a:ext uri="{FF2B5EF4-FFF2-40B4-BE49-F238E27FC236}">
                <a16:creationId xmlns:a16="http://schemas.microsoft.com/office/drawing/2014/main" id="{0F974BF3-E3FE-3149-BCEA-0EAC39C2011F}"/>
              </a:ext>
            </a:extLst>
          </p:cNvPr>
          <p:cNvSpPr/>
          <p:nvPr/>
        </p:nvSpPr>
        <p:spPr>
          <a:xfrm>
            <a:off x="9132000" y="4264599"/>
            <a:ext cx="2332356" cy="2332356"/>
          </a:xfrm>
          <a:prstGeom prst="ellipse">
            <a:avLst/>
          </a:pr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A120AF-FD0F-4944-8701-1777C02310D1}"/>
              </a:ext>
            </a:extLst>
          </p:cNvPr>
          <p:cNvSpPr txBox="1"/>
          <p:nvPr/>
        </p:nvSpPr>
        <p:spPr>
          <a:xfrm>
            <a:off x="3322725" y="1981808"/>
            <a:ext cx="5560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Phenomena Bold" pitchFamily="2" charset="0"/>
              </a:rPr>
              <a:t>Решения для проведения урока в дистанционной форме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D252B-0A33-DD45-9AD7-C7FC8FEC218B}"/>
              </a:ext>
            </a:extLst>
          </p:cNvPr>
          <p:cNvSpPr txBox="1"/>
          <p:nvPr/>
        </p:nvSpPr>
        <p:spPr>
          <a:xfrm>
            <a:off x="5223119" y="3182137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Phenomena" pitchFamily="2" charset="0"/>
              </a:rPr>
              <a:t>режим </a:t>
            </a:r>
            <a:r>
              <a:rPr lang="en-US" sz="3200" dirty="0">
                <a:latin typeface="Phenomena" pitchFamily="2" charset="0"/>
              </a:rPr>
              <a:t>online</a:t>
            </a:r>
            <a:endParaRPr lang="ru-RU" sz="3200" dirty="0">
              <a:latin typeface="Phenomen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6A1CA-0073-224A-B24B-D872BAF0AC77}"/>
              </a:ext>
            </a:extLst>
          </p:cNvPr>
          <p:cNvSpPr txBox="1"/>
          <p:nvPr/>
        </p:nvSpPr>
        <p:spPr>
          <a:xfrm>
            <a:off x="635614" y="4821314"/>
            <a:ext cx="286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Система </a:t>
            </a:r>
            <a:r>
              <a:rPr lang="ru-RU" sz="2400" b="1" dirty="0" err="1">
                <a:solidFill>
                  <a:schemeClr val="bg1"/>
                </a:solidFill>
                <a:latin typeface="Phenomena Bold" pitchFamily="2" charset="0"/>
              </a:rPr>
              <a:t>видеоконференц</a:t>
            </a:r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-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связи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B7F57-3D16-044C-8153-3A71B9FA90EB}"/>
              </a:ext>
            </a:extLst>
          </p:cNvPr>
          <p:cNvSpPr txBox="1"/>
          <p:nvPr/>
        </p:nvSpPr>
        <p:spPr>
          <a:xfrm>
            <a:off x="5240993" y="4965509"/>
            <a:ext cx="1748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Виртуальная доска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FAD516-DE56-1742-B3BA-AD40D239090C}"/>
              </a:ext>
            </a:extLst>
          </p:cNvPr>
          <p:cNvSpPr txBox="1"/>
          <p:nvPr/>
        </p:nvSpPr>
        <p:spPr>
          <a:xfrm>
            <a:off x="9105913" y="4660930"/>
            <a:ext cx="2422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Персональный компьютер с камерой и микрофоном</a:t>
            </a:r>
          </a:p>
        </p:txBody>
      </p:sp>
      <p:pic>
        <p:nvPicPr>
          <p:cNvPr id="7174" name="Picture 6" descr="Компьютер ">
            <a:extLst>
              <a:ext uri="{FF2B5EF4-FFF2-40B4-BE49-F238E27FC236}">
                <a16:creationId xmlns:a16="http://schemas.microsoft.com/office/drawing/2014/main" id="{6E85944C-F2B8-1549-9F5E-8AAB6C95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4" y="896337"/>
            <a:ext cx="857291" cy="85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68B5440E-F62D-B141-822F-7C682108892D}"/>
              </a:ext>
            </a:extLst>
          </p:cNvPr>
          <p:cNvSpPr/>
          <p:nvPr/>
        </p:nvSpPr>
        <p:spPr>
          <a:xfrm>
            <a:off x="10457445" y="-849841"/>
            <a:ext cx="2327412" cy="2327412"/>
          </a:xfrm>
          <a:prstGeom prst="ellipse">
            <a:avLst/>
          </a:prstGeom>
          <a:noFill/>
          <a:ln w="53975" cap="flat">
            <a:solidFill>
              <a:srgbClr val="1B31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BC95CF6-2AA9-1A45-80C5-9C5F05C47000}"/>
              </a:ext>
            </a:extLst>
          </p:cNvPr>
          <p:cNvSpPr/>
          <p:nvPr/>
        </p:nvSpPr>
        <p:spPr>
          <a:xfrm>
            <a:off x="-667755" y="-849841"/>
            <a:ext cx="2327412" cy="2327412"/>
          </a:xfrm>
          <a:prstGeom prst="ellipse">
            <a:avLst/>
          </a:prstGeom>
          <a:noFill/>
          <a:ln w="53975" cap="flat">
            <a:solidFill>
              <a:srgbClr val="1B31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26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EB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Овал 48">
            <a:extLst>
              <a:ext uri="{FF2B5EF4-FFF2-40B4-BE49-F238E27FC236}">
                <a16:creationId xmlns:a16="http://schemas.microsoft.com/office/drawing/2014/main" id="{70CF4CBB-2F98-FC48-8C5D-DE38C562E6D9}"/>
              </a:ext>
            </a:extLst>
          </p:cNvPr>
          <p:cNvSpPr/>
          <p:nvPr/>
        </p:nvSpPr>
        <p:spPr>
          <a:xfrm>
            <a:off x="810825" y="2609994"/>
            <a:ext cx="1808825" cy="1808825"/>
          </a:xfrm>
          <a:prstGeom prst="ellipse">
            <a:avLst/>
          </a:prstGeom>
          <a:solidFill>
            <a:srgbClr val="1B3181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1387AC55-FD5C-A74F-8EDE-E3AEFDB8EA02}"/>
              </a:ext>
            </a:extLst>
          </p:cNvPr>
          <p:cNvSpPr/>
          <p:nvPr/>
        </p:nvSpPr>
        <p:spPr>
          <a:xfrm>
            <a:off x="6107807" y="2609994"/>
            <a:ext cx="1808825" cy="1808825"/>
          </a:xfrm>
          <a:prstGeom prst="ellipse">
            <a:avLst/>
          </a:prstGeom>
          <a:solidFill>
            <a:srgbClr val="1B3181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FEFD8-366E-7E4D-8D1C-FFAC471A1B35}"/>
              </a:ext>
            </a:extLst>
          </p:cNvPr>
          <p:cNvSpPr txBox="1"/>
          <p:nvPr/>
        </p:nvSpPr>
        <p:spPr>
          <a:xfrm>
            <a:off x="810825" y="4479627"/>
            <a:ext cx="695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Phenomena Bold" pitchFamily="2" charset="0"/>
                <a:cs typeface="Arial" panose="020B0604020202020204" pitchFamily="34" charset="0"/>
              </a:rPr>
              <a:t>Интерактивная доска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8232B-9332-2A4B-ADDE-CA7B61E12F3F}"/>
              </a:ext>
            </a:extLst>
          </p:cNvPr>
          <p:cNvSpPr txBox="1"/>
          <p:nvPr/>
        </p:nvSpPr>
        <p:spPr>
          <a:xfrm>
            <a:off x="6107807" y="4556534"/>
            <a:ext cx="6084193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latin typeface="Phenomena Bold" pitchFamily="2" charset="0"/>
                <a:cs typeface="Arial" panose="020B0604020202020204" pitchFamily="34" charset="0"/>
              </a:rPr>
              <a:t>Камеры для трансляции урока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09978C-C6C4-F44D-85A9-07C14F02A495}"/>
              </a:ext>
            </a:extLst>
          </p:cNvPr>
          <p:cNvSpPr/>
          <p:nvPr/>
        </p:nvSpPr>
        <p:spPr>
          <a:xfrm>
            <a:off x="6184490" y="5465749"/>
            <a:ext cx="3992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henomena" pitchFamily="2" charset="0"/>
              </a:rPr>
              <a:t>Возможность сделать видимой работу учителя у доски и класса в целом. Камера может быть встроенная или отдельная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68FF7B-2246-214D-92A6-530B3B33017A}"/>
              </a:ext>
            </a:extLst>
          </p:cNvPr>
          <p:cNvSpPr/>
          <p:nvPr/>
        </p:nvSpPr>
        <p:spPr>
          <a:xfrm>
            <a:off x="810825" y="4986709"/>
            <a:ext cx="5186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Phenomena" pitchFamily="2" charset="0"/>
                <a:cs typeface="Arial" panose="020B0604020202020204" pitchFamily="34" charset="0"/>
              </a:rPr>
              <a:t>Возможность не только отображать информацию ученикам, занимающимся удаленно, но и вызывать их к доске</a:t>
            </a:r>
            <a:endParaRPr lang="ru-RU" dirty="0">
              <a:latin typeface="Phenomena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7DE618A-ECD0-8A44-9BBC-77796A6D8848}"/>
              </a:ext>
            </a:extLst>
          </p:cNvPr>
          <p:cNvSpPr/>
          <p:nvPr/>
        </p:nvSpPr>
        <p:spPr>
          <a:xfrm>
            <a:off x="0" y="522514"/>
            <a:ext cx="8368937" cy="133717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15BE5B3-C3C5-7C40-A073-91684C2A73EB}"/>
              </a:ext>
            </a:extLst>
          </p:cNvPr>
          <p:cNvCxnSpPr/>
          <p:nvPr/>
        </p:nvCxnSpPr>
        <p:spPr>
          <a:xfrm>
            <a:off x="30135" y="6045199"/>
            <a:ext cx="1808825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0079EE5-BEF2-3949-B486-AB2C18DBBC11}"/>
              </a:ext>
            </a:extLst>
          </p:cNvPr>
          <p:cNvCxnSpPr/>
          <p:nvPr/>
        </p:nvCxnSpPr>
        <p:spPr>
          <a:xfrm>
            <a:off x="30135" y="6217919"/>
            <a:ext cx="2733385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2A5AE63-4CF5-064F-918F-A608C89E3E73}"/>
              </a:ext>
            </a:extLst>
          </p:cNvPr>
          <p:cNvCxnSpPr/>
          <p:nvPr/>
        </p:nvCxnSpPr>
        <p:spPr>
          <a:xfrm>
            <a:off x="30135" y="6431279"/>
            <a:ext cx="1808825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BC917568-C4E1-EC43-81A9-1BCD3223BA88}"/>
              </a:ext>
            </a:extLst>
          </p:cNvPr>
          <p:cNvSpPr/>
          <p:nvPr/>
        </p:nvSpPr>
        <p:spPr>
          <a:xfrm>
            <a:off x="9249673" y="-1584582"/>
            <a:ext cx="4214191" cy="4214191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F87D0-F5AA-FC42-B1A2-FFE6F9F13905}"/>
              </a:ext>
            </a:extLst>
          </p:cNvPr>
          <p:cNvSpPr txBox="1">
            <a:spLocks/>
          </p:cNvSpPr>
          <p:nvPr/>
        </p:nvSpPr>
        <p:spPr>
          <a:xfrm>
            <a:off x="765151" y="661811"/>
            <a:ext cx="8003119" cy="1058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Дополнительные ресурсы для проведения урока при гибридной форме</a:t>
            </a:r>
          </a:p>
        </p:txBody>
      </p:sp>
      <p:pic>
        <p:nvPicPr>
          <p:cNvPr id="50" name="Picture 4" descr="Доска ">
            <a:extLst>
              <a:ext uri="{FF2B5EF4-FFF2-40B4-BE49-F238E27FC236}">
                <a16:creationId xmlns:a16="http://schemas.microsoft.com/office/drawing/2014/main" id="{95CD5929-6FC8-9746-970C-744D4903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95" y="3034784"/>
            <a:ext cx="1032684" cy="10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амера ">
            <a:extLst>
              <a:ext uri="{FF2B5EF4-FFF2-40B4-BE49-F238E27FC236}">
                <a16:creationId xmlns:a16="http://schemas.microsoft.com/office/drawing/2014/main" id="{8B60B715-36E6-E745-9A96-129AC91A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88" y="2901706"/>
            <a:ext cx="1134099" cy="113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6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Выгоранию на работе подвержены 75 процентов учителей — Российская газета">
            <a:extLst>
              <a:ext uri="{FF2B5EF4-FFF2-40B4-BE49-F238E27FC236}">
                <a16:creationId xmlns:a16="http://schemas.microsoft.com/office/drawing/2014/main" id="{632841B5-672F-4648-8FCC-A24329FA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71254"/>
            <a:ext cx="12192000" cy="81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68FCF3A-C392-084D-A336-E8B7FF73A159}"/>
              </a:ext>
            </a:extLst>
          </p:cNvPr>
          <p:cNvSpPr/>
          <p:nvPr/>
        </p:nvSpPr>
        <p:spPr>
          <a:xfrm rot="5400000">
            <a:off x="5714998" y="381001"/>
            <a:ext cx="6858000" cy="6096001"/>
          </a:xfrm>
          <a:prstGeom prst="rect">
            <a:avLst/>
          </a:prstGeom>
          <a:gradFill>
            <a:gsLst>
              <a:gs pos="67000">
                <a:schemeClr val="bg1">
                  <a:lumMod val="100000"/>
                  <a:alpha val="98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30B5FC2-3173-DB43-8AEE-8F3E3C6C815F}"/>
              </a:ext>
            </a:extLst>
          </p:cNvPr>
          <p:cNvSpPr/>
          <p:nvPr/>
        </p:nvSpPr>
        <p:spPr>
          <a:xfrm rot="16200000">
            <a:off x="-381000" y="381000"/>
            <a:ext cx="6858000" cy="6096000"/>
          </a:xfrm>
          <a:prstGeom prst="rect">
            <a:avLst/>
          </a:prstGeom>
          <a:gradFill>
            <a:gsLst>
              <a:gs pos="40000">
                <a:srgbClr val="BBB8B8"/>
              </a:gs>
              <a:gs pos="3000">
                <a:schemeClr val="bg2">
                  <a:lumMod val="5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BC34F51-33F6-8149-A867-358F64C8F258}"/>
              </a:ext>
            </a:extLst>
          </p:cNvPr>
          <p:cNvSpPr/>
          <p:nvPr/>
        </p:nvSpPr>
        <p:spPr>
          <a:xfrm>
            <a:off x="2917876" y="-8601266"/>
            <a:ext cx="3097771" cy="3097771"/>
          </a:xfrm>
          <a:prstGeom prst="ellipse">
            <a:avLst/>
          </a:prstGeom>
          <a:solidFill>
            <a:srgbClr val="1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11974A6-AFC5-AF40-9595-CEADF7673187}"/>
              </a:ext>
            </a:extLst>
          </p:cNvPr>
          <p:cNvSpPr txBox="1">
            <a:spLocks/>
          </p:cNvSpPr>
          <p:nvPr/>
        </p:nvSpPr>
        <p:spPr>
          <a:xfrm>
            <a:off x="1651107" y="849953"/>
            <a:ext cx="9292211" cy="1058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>
                <a:latin typeface="Phenomena Bold" pitchFamily="2" charset="0"/>
                <a:cs typeface="Arial" panose="020B0604020202020204" pitchFamily="34" charset="0"/>
              </a:rPr>
              <a:t>Изменение роли учителя при цифровой трансформации образования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51EC57-803F-7945-BF78-5A378517BDEF}"/>
              </a:ext>
            </a:extLst>
          </p:cNvPr>
          <p:cNvSpPr/>
          <p:nvPr/>
        </p:nvSpPr>
        <p:spPr>
          <a:xfrm>
            <a:off x="8461249" y="2817560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Phenomena Bold" pitchFamily="2" charset="0"/>
                <a:cs typeface="Arial" panose="020B0604020202020204" pitchFamily="34" charset="0"/>
              </a:rPr>
              <a:t>В скором будущем</a:t>
            </a:r>
            <a:endParaRPr lang="ru-RU" sz="2800" dirty="0">
              <a:latin typeface="Phenomena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DB0F9F-A695-F54D-901F-5EB4464FED33}"/>
              </a:ext>
            </a:extLst>
          </p:cNvPr>
          <p:cNvSpPr/>
          <p:nvPr/>
        </p:nvSpPr>
        <p:spPr>
          <a:xfrm>
            <a:off x="1228034" y="2779719"/>
            <a:ext cx="3012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В недавнем прошлом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D2342A-134C-A044-9EE0-B492776BDB9A}"/>
              </a:ext>
            </a:extLst>
          </p:cNvPr>
          <p:cNvSpPr/>
          <p:nvPr/>
        </p:nvSpPr>
        <p:spPr>
          <a:xfrm>
            <a:off x="4897308" y="3829269"/>
            <a:ext cx="26570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Phenomena Bold" pitchFamily="2" charset="0"/>
                <a:cs typeface="Arial" panose="020B0604020202020204" pitchFamily="34" charset="0"/>
              </a:rPr>
              <a:t>Учитель</a:t>
            </a:r>
            <a:r>
              <a:rPr lang="ru-RU" sz="6600" b="1" dirty="0">
                <a:latin typeface="Phenomena Bold" pitchFamily="2" charset="0"/>
                <a:cs typeface="Arial" panose="020B0604020202020204" pitchFamily="34" charset="0"/>
              </a:rPr>
              <a:t> </a:t>
            </a:r>
            <a:endParaRPr lang="ru-RU" sz="6600" b="1" dirty="0">
              <a:latin typeface="Phenomena 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FEE76F-07C7-2644-8B0C-F03211DE26C0}"/>
              </a:ext>
            </a:extLst>
          </p:cNvPr>
          <p:cNvSpPr txBox="1"/>
          <p:nvPr/>
        </p:nvSpPr>
        <p:spPr>
          <a:xfrm>
            <a:off x="1233644" y="3650903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" pitchFamily="2" charset="0"/>
              </a:rPr>
              <a:t>Просветитель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DC80E6-8F7C-7047-8BEF-E87B7681F2A3}"/>
              </a:ext>
            </a:extLst>
          </p:cNvPr>
          <p:cNvSpPr txBox="1"/>
          <p:nvPr/>
        </p:nvSpPr>
        <p:spPr>
          <a:xfrm>
            <a:off x="1233644" y="4193377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" pitchFamily="2" charset="0"/>
              </a:rPr>
              <a:t>Руководитель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92870-5A58-8746-BACC-9A4ADD541306}"/>
              </a:ext>
            </a:extLst>
          </p:cNvPr>
          <p:cNvSpPr txBox="1"/>
          <p:nvPr/>
        </p:nvSpPr>
        <p:spPr>
          <a:xfrm>
            <a:off x="1233644" y="4726922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" pitchFamily="2" charset="0"/>
              </a:rPr>
              <a:t>Организатор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964FE-647C-8C4C-9C64-6243B4822A38}"/>
              </a:ext>
            </a:extLst>
          </p:cNvPr>
          <p:cNvSpPr txBox="1"/>
          <p:nvPr/>
        </p:nvSpPr>
        <p:spPr>
          <a:xfrm>
            <a:off x="1253584" y="5260467"/>
            <a:ext cx="104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" pitchFamily="2" charset="0"/>
              </a:rPr>
              <a:t>Критик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9DF3E-5412-CC47-8049-4DC0C3C7645A}"/>
              </a:ext>
            </a:extLst>
          </p:cNvPr>
          <p:cNvSpPr txBox="1"/>
          <p:nvPr/>
        </p:nvSpPr>
        <p:spPr>
          <a:xfrm>
            <a:off x="1253584" y="5772110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Phenomena" pitchFamily="2" charset="0"/>
              </a:rPr>
              <a:t>Оценщик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35F23-26D9-F644-B90C-E90D7CCEE5E3}"/>
              </a:ext>
            </a:extLst>
          </p:cNvPr>
          <p:cNvSpPr txBox="1"/>
          <p:nvPr/>
        </p:nvSpPr>
        <p:spPr>
          <a:xfrm>
            <a:off x="8495683" y="3650903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Phenomena" pitchFamily="2" charset="0"/>
              </a:rPr>
              <a:t>Эксперт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36924-3268-7D45-9D55-E3FF41FD1AC9}"/>
              </a:ext>
            </a:extLst>
          </p:cNvPr>
          <p:cNvSpPr txBox="1"/>
          <p:nvPr/>
        </p:nvSpPr>
        <p:spPr>
          <a:xfrm>
            <a:off x="8516328" y="4187036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Phenomena" pitchFamily="2" charset="0"/>
              </a:rPr>
              <a:t>Аналитик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D311C-E733-4647-A02F-E6F5779C3D30}"/>
              </a:ext>
            </a:extLst>
          </p:cNvPr>
          <p:cNvSpPr txBox="1"/>
          <p:nvPr/>
        </p:nvSpPr>
        <p:spPr>
          <a:xfrm>
            <a:off x="8461249" y="5765769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Phenomena" pitchFamily="2" charset="0"/>
              </a:rPr>
              <a:t>Модератор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93EF1-9904-0A47-88F3-B41BBCDAF752}"/>
              </a:ext>
            </a:extLst>
          </p:cNvPr>
          <p:cNvSpPr txBox="1"/>
          <p:nvPr/>
        </p:nvSpPr>
        <p:spPr>
          <a:xfrm>
            <a:off x="8495683" y="5254126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Phenomena" pitchFamily="2" charset="0"/>
              </a:rPr>
              <a:t>Партнёр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E5783D-45E8-0D42-8357-A891B27E1E79}"/>
              </a:ext>
            </a:extLst>
          </p:cNvPr>
          <p:cNvSpPr txBox="1"/>
          <p:nvPr/>
        </p:nvSpPr>
        <p:spPr>
          <a:xfrm>
            <a:off x="8501648" y="4715934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Phenomena" pitchFamily="2" charset="0"/>
              </a:rPr>
              <a:t>Советник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5F0D5A8B-0A74-584B-B02B-1716F064F2B3}"/>
              </a:ext>
            </a:extLst>
          </p:cNvPr>
          <p:cNvSpPr/>
          <p:nvPr/>
        </p:nvSpPr>
        <p:spPr>
          <a:xfrm>
            <a:off x="4773038" y="3140979"/>
            <a:ext cx="2829422" cy="2829420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1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7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B7923-E682-EA48-A237-FD0481D451D3}"/>
              </a:ext>
            </a:extLst>
          </p:cNvPr>
          <p:cNvSpPr txBox="1"/>
          <p:nvPr/>
        </p:nvSpPr>
        <p:spPr>
          <a:xfrm>
            <a:off x="477924" y="4629367"/>
            <a:ext cx="2325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Включение МКШ-2 в типовой перечень учебно-наглядных пособий и учебного оборудования общеобразовательных школ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07FED-5D73-3A44-A1EF-38DEBDBC7961}"/>
              </a:ext>
            </a:extLst>
          </p:cNvPr>
          <p:cNvSpPr txBox="1"/>
          <p:nvPr/>
        </p:nvSpPr>
        <p:spPr>
          <a:xfrm>
            <a:off x="3979258" y="4629367"/>
            <a:ext cx="268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Введение нового предмета в учебные планы общеобразовательных школ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A23081-673F-E148-8084-704A838E0FA0}"/>
              </a:ext>
            </a:extLst>
          </p:cNvPr>
          <p:cNvSpPr/>
          <p:nvPr/>
        </p:nvSpPr>
        <p:spPr>
          <a:xfrm>
            <a:off x="7545360" y="4941528"/>
            <a:ext cx="28503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Монахов В.М. представил первую Концепцию информатизации школьного образования: информационная модель учебного процесса, программированные учебные тексты, метод программированного обучения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EFF123-CFDF-8F4B-A4FA-AF4F7AD36593}"/>
              </a:ext>
            </a:extLst>
          </p:cNvPr>
          <p:cNvSpPr/>
          <p:nvPr/>
        </p:nvSpPr>
        <p:spPr>
          <a:xfrm>
            <a:off x="491208" y="3224803"/>
            <a:ext cx="1075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1982</a:t>
            </a:r>
            <a:endParaRPr lang="ru-RU" sz="3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387B0B-6DE2-B947-B2B7-80A46A059891}"/>
              </a:ext>
            </a:extLst>
          </p:cNvPr>
          <p:cNvSpPr/>
          <p:nvPr/>
        </p:nvSpPr>
        <p:spPr>
          <a:xfrm>
            <a:off x="4664700" y="2384687"/>
            <a:ext cx="1075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1985</a:t>
            </a:r>
            <a:endParaRPr lang="ru-RU" sz="3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48F694-912E-F34C-9534-FDD96FA70287}"/>
              </a:ext>
            </a:extLst>
          </p:cNvPr>
          <p:cNvSpPr/>
          <p:nvPr/>
        </p:nvSpPr>
        <p:spPr>
          <a:xfrm>
            <a:off x="9042676" y="3224804"/>
            <a:ext cx="1093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1986</a:t>
            </a:r>
            <a:endParaRPr lang="ru-RU" sz="3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06D2CD14-06F2-D341-A51A-6968653A8AB8}"/>
              </a:ext>
            </a:extLst>
          </p:cNvPr>
          <p:cNvSpPr/>
          <p:nvPr/>
        </p:nvSpPr>
        <p:spPr>
          <a:xfrm>
            <a:off x="-7201593" y="-2524398"/>
            <a:ext cx="6681459" cy="6871891"/>
          </a:xfrm>
          <a:custGeom>
            <a:avLst/>
            <a:gdLst>
              <a:gd name="connsiteX0" fmla="*/ 0 w 13362918"/>
              <a:gd name="connsiteY0" fmla="*/ 0 h 13743782"/>
              <a:gd name="connsiteX1" fmla="*/ 10083540 w 13362918"/>
              <a:gd name="connsiteY1" fmla="*/ 0 h 13743782"/>
              <a:gd name="connsiteX2" fmla="*/ 10904289 w 13362918"/>
              <a:gd name="connsiteY2" fmla="*/ 728548 h 13743782"/>
              <a:gd name="connsiteX3" fmla="*/ 10904289 w 13362918"/>
              <a:gd name="connsiteY3" fmla="*/ 12774718 h 13743782"/>
              <a:gd name="connsiteX4" fmla="*/ 9757973 w 13362918"/>
              <a:gd name="connsiteY4" fmla="*/ 13743782 h 13743782"/>
              <a:gd name="connsiteX5" fmla="*/ 0 w 13362918"/>
              <a:gd name="connsiteY5" fmla="*/ 13743782 h 137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62918" h="13743782">
                <a:moveTo>
                  <a:pt x="0" y="0"/>
                </a:moveTo>
                <a:lnTo>
                  <a:pt x="10083540" y="0"/>
                </a:lnTo>
                <a:cubicBezTo>
                  <a:pt x="10368109" y="222700"/>
                  <a:pt x="10643836" y="463853"/>
                  <a:pt x="10904289" y="728548"/>
                </a:cubicBezTo>
                <a:cubicBezTo>
                  <a:pt x="14182462" y="4055052"/>
                  <a:pt x="14182462" y="9448850"/>
                  <a:pt x="10904289" y="12774718"/>
                </a:cubicBezTo>
                <a:cubicBezTo>
                  <a:pt x="10545764" y="13139310"/>
                  <a:pt x="10160711" y="13459998"/>
                  <a:pt x="9757973" y="13743782"/>
                </a:cubicBezTo>
                <a:lnTo>
                  <a:pt x="0" y="13743782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wrap="square" lIns="25400" tIns="25400" rIns="25400" bIns="25400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3C0AF-B6D6-EA43-B1AD-BEA73A093505}"/>
              </a:ext>
            </a:extLst>
          </p:cNvPr>
          <p:cNvSpPr txBox="1"/>
          <p:nvPr/>
        </p:nvSpPr>
        <p:spPr>
          <a:xfrm>
            <a:off x="1363352" y="7363852"/>
            <a:ext cx="16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1994-1995 гг.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797C42-A902-8547-90A9-2CCD7A00116A}"/>
              </a:ext>
            </a:extLst>
          </p:cNvPr>
          <p:cNvSpPr txBox="1"/>
          <p:nvPr/>
        </p:nvSpPr>
        <p:spPr>
          <a:xfrm>
            <a:off x="4387322" y="7343833"/>
            <a:ext cx="16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2001-2005 гг.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5D1A45-76AB-AA4D-A8BC-76386042E4D9}"/>
              </a:ext>
            </a:extLst>
          </p:cNvPr>
          <p:cNvSpPr txBox="1"/>
          <p:nvPr/>
        </p:nvSpPr>
        <p:spPr>
          <a:xfrm>
            <a:off x="8226589" y="7333778"/>
            <a:ext cx="16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2017 - … гг.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3E1F47A-3954-3E42-8961-0832BCE0CAD9}"/>
              </a:ext>
            </a:extLst>
          </p:cNvPr>
          <p:cNvSpPr/>
          <p:nvPr/>
        </p:nvSpPr>
        <p:spPr>
          <a:xfrm>
            <a:off x="1240753" y="6963099"/>
            <a:ext cx="209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компьютеризация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25CC671-91B2-7944-80C4-89EB57A4E20B}"/>
              </a:ext>
            </a:extLst>
          </p:cNvPr>
          <p:cNvSpPr/>
          <p:nvPr/>
        </p:nvSpPr>
        <p:spPr>
          <a:xfrm>
            <a:off x="4284099" y="6963099"/>
            <a:ext cx="202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информатизация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D5B2F29-29E5-384F-B16C-C3CF6A83E14D}"/>
              </a:ext>
            </a:extLst>
          </p:cNvPr>
          <p:cNvSpPr/>
          <p:nvPr/>
        </p:nvSpPr>
        <p:spPr>
          <a:xfrm>
            <a:off x="7759942" y="6963099"/>
            <a:ext cx="305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цифровая трансформация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32C165A-9427-BE48-B3A3-CC8B881E3076}"/>
              </a:ext>
            </a:extLst>
          </p:cNvPr>
          <p:cNvSpPr/>
          <p:nvPr/>
        </p:nvSpPr>
        <p:spPr>
          <a:xfrm>
            <a:off x="0" y="522513"/>
            <a:ext cx="10136245" cy="1292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78F2024-4964-2849-8157-F67C5A23332D}"/>
              </a:ext>
            </a:extLst>
          </p:cNvPr>
          <p:cNvSpPr/>
          <p:nvPr/>
        </p:nvSpPr>
        <p:spPr>
          <a:xfrm>
            <a:off x="487686" y="576637"/>
            <a:ext cx="929639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3600" b="1" dirty="0">
                <a:latin typeface="Phenomena Bold" pitchFamily="2" charset="0"/>
                <a:cs typeface="Arial" panose="020B0604020202020204" pitchFamily="34" charset="0"/>
              </a:rPr>
              <a:t>Становление цифровых образовательных технологий </a:t>
            </a:r>
            <a:r>
              <a:rPr lang="ru-RU" sz="3600" b="1" dirty="0" smtClean="0">
                <a:latin typeface="Phenomena Bold" pitchFamily="2" charset="0"/>
                <a:cs typeface="Arial" panose="020B0604020202020204" pitchFamily="34" charset="0"/>
              </a:rPr>
              <a:t>в России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henomena Bold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BB31D89-1590-C849-828F-691C143CEAC5}"/>
              </a:ext>
            </a:extLst>
          </p:cNvPr>
          <p:cNvSpPr/>
          <p:nvPr/>
        </p:nvSpPr>
        <p:spPr>
          <a:xfrm>
            <a:off x="487686" y="1955353"/>
            <a:ext cx="5273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Страницы истории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henomena" pitchFamily="2" charset="0"/>
            </a:endParaRPr>
          </a:p>
        </p:txBody>
      </p:sp>
      <p:sp>
        <p:nvSpPr>
          <p:cNvPr id="40" name="Шестиугольник 39">
            <a:extLst>
              <a:ext uri="{FF2B5EF4-FFF2-40B4-BE49-F238E27FC236}">
                <a16:creationId xmlns:a16="http://schemas.microsoft.com/office/drawing/2014/main" id="{3C5FCF66-D974-BD43-8600-C5B539A835CE}"/>
              </a:ext>
            </a:extLst>
          </p:cNvPr>
          <p:cNvSpPr/>
          <p:nvPr/>
        </p:nvSpPr>
        <p:spPr>
          <a:xfrm>
            <a:off x="11060307" y="5602017"/>
            <a:ext cx="1574797" cy="1357583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id="{1D292F42-20D3-1F41-98A1-FD6C0406F63B}"/>
              </a:ext>
            </a:extLst>
          </p:cNvPr>
          <p:cNvSpPr/>
          <p:nvPr/>
        </p:nvSpPr>
        <p:spPr>
          <a:xfrm>
            <a:off x="10349107" y="-156278"/>
            <a:ext cx="2503047" cy="2157798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Шестиугольник 41">
            <a:extLst>
              <a:ext uri="{FF2B5EF4-FFF2-40B4-BE49-F238E27FC236}">
                <a16:creationId xmlns:a16="http://schemas.microsoft.com/office/drawing/2014/main" id="{B3E536FC-2562-E14F-8B5D-6AEEBB335555}"/>
              </a:ext>
            </a:extLst>
          </p:cNvPr>
          <p:cNvSpPr/>
          <p:nvPr/>
        </p:nvSpPr>
        <p:spPr>
          <a:xfrm>
            <a:off x="-482129" y="5739628"/>
            <a:ext cx="1574797" cy="1357583"/>
          </a:xfrm>
          <a:prstGeom prst="hexagon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Соединительная линия уступом 42">
            <a:extLst>
              <a:ext uri="{FF2B5EF4-FFF2-40B4-BE49-F238E27FC236}">
                <a16:creationId xmlns:a16="http://schemas.microsoft.com/office/drawing/2014/main" id="{1765579D-C037-854F-8D95-23EABCBDB8B0}"/>
              </a:ext>
            </a:extLst>
          </p:cNvPr>
          <p:cNvCxnSpPr>
            <a:cxnSpLocks/>
          </p:cNvCxnSpPr>
          <p:nvPr/>
        </p:nvCxnSpPr>
        <p:spPr>
          <a:xfrm>
            <a:off x="7401838" y="3504646"/>
            <a:ext cx="2947269" cy="307047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>
            <a:extLst>
              <a:ext uri="{FF2B5EF4-FFF2-40B4-BE49-F238E27FC236}">
                <a16:creationId xmlns:a16="http://schemas.microsoft.com/office/drawing/2014/main" id="{F0675354-D91C-514B-8A0C-1F4AC44E4110}"/>
              </a:ext>
            </a:extLst>
          </p:cNvPr>
          <p:cNvCxnSpPr/>
          <p:nvPr/>
        </p:nvCxnSpPr>
        <p:spPr>
          <a:xfrm flipV="1">
            <a:off x="8857956" y="2011844"/>
            <a:ext cx="1745104" cy="353903"/>
          </a:xfrm>
          <a:prstGeom prst="bentConnector3">
            <a:avLst>
              <a:gd name="adj1" fmla="val 53316"/>
            </a:avLst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>
            <a:extLst>
              <a:ext uri="{FF2B5EF4-FFF2-40B4-BE49-F238E27FC236}">
                <a16:creationId xmlns:a16="http://schemas.microsoft.com/office/drawing/2014/main" id="{39D17278-F958-2441-8AFF-5AD86F973F11}"/>
              </a:ext>
            </a:extLst>
          </p:cNvPr>
          <p:cNvCxnSpPr/>
          <p:nvPr/>
        </p:nvCxnSpPr>
        <p:spPr>
          <a:xfrm flipV="1">
            <a:off x="395265" y="3517192"/>
            <a:ext cx="2739936" cy="314849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9FC22085-F96B-F646-A479-0E7D365F146A}"/>
              </a:ext>
            </a:extLst>
          </p:cNvPr>
          <p:cNvCxnSpPr>
            <a:cxnSpLocks/>
          </p:cNvCxnSpPr>
          <p:nvPr/>
        </p:nvCxnSpPr>
        <p:spPr>
          <a:xfrm>
            <a:off x="4050600" y="3530025"/>
            <a:ext cx="2254950" cy="0"/>
          </a:xfrm>
          <a:prstGeom prst="line">
            <a:avLst/>
          </a:prstGeom>
          <a:ln w="22225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Шестиугольник 55">
            <a:extLst>
              <a:ext uri="{FF2B5EF4-FFF2-40B4-BE49-F238E27FC236}">
                <a16:creationId xmlns:a16="http://schemas.microsoft.com/office/drawing/2014/main" id="{BDFB60E9-EB93-5D46-9EA0-D9A47D826816}"/>
              </a:ext>
            </a:extLst>
          </p:cNvPr>
          <p:cNvSpPr/>
          <p:nvPr/>
        </p:nvSpPr>
        <p:spPr>
          <a:xfrm>
            <a:off x="1744677" y="2931944"/>
            <a:ext cx="1340555" cy="1155651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Kalkulaator Электроника МКШ-2 :: P-30 - e-pood">
            <a:extLst>
              <a:ext uri="{FF2B5EF4-FFF2-40B4-BE49-F238E27FC236}">
                <a16:creationId xmlns:a16="http://schemas.microsoft.com/office/drawing/2014/main" id="{F91763A4-0D09-EA4F-8999-C0F5E82B0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1" b="99348" l="4943" r="9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4734" y="3213330"/>
            <a:ext cx="1231374" cy="6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id="{F37431A0-72BD-AF47-8520-2460F8222D66}"/>
              </a:ext>
            </a:extLst>
          </p:cNvPr>
          <p:cNvSpPr/>
          <p:nvPr/>
        </p:nvSpPr>
        <p:spPr>
          <a:xfrm>
            <a:off x="4516235" y="2972931"/>
            <a:ext cx="1340555" cy="1155651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Шестиугольник 57">
            <a:extLst>
              <a:ext uri="{FF2B5EF4-FFF2-40B4-BE49-F238E27FC236}">
                <a16:creationId xmlns:a16="http://schemas.microsoft.com/office/drawing/2014/main" id="{2472315B-A46C-9340-922F-89F25C1F6D5D}"/>
              </a:ext>
            </a:extLst>
          </p:cNvPr>
          <p:cNvSpPr/>
          <p:nvPr/>
        </p:nvSpPr>
        <p:spPr>
          <a:xfrm>
            <a:off x="7436258" y="2926820"/>
            <a:ext cx="1340555" cy="1155651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Информатика в СССР. СССР, Информатика, Компьютер, Школа, Образование, Длиннопост">
            <a:extLst>
              <a:ext uri="{FF2B5EF4-FFF2-40B4-BE49-F238E27FC236}">
                <a16:creationId xmlns:a16="http://schemas.microsoft.com/office/drawing/2014/main" id="{CE1F1EAB-4404-664F-8A63-2153DC96C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4677" y="3133447"/>
            <a:ext cx="523213" cy="8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Ершов А.П., Монахов В.М., Бешенков С.А. и др. Основы информатики и вычислительной техники">
            <a:extLst>
              <a:ext uri="{FF2B5EF4-FFF2-40B4-BE49-F238E27FC236}">
                <a16:creationId xmlns:a16="http://schemas.microsoft.com/office/drawing/2014/main" id="{1F031C37-BCE9-EA48-A984-428BF8C2F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49" l="0" r="96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3128" y="3031018"/>
            <a:ext cx="541464" cy="8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Вадим Макариевич Монахов и его педагогические технологии - Творческая  личность - Мастерская учителя - Каталог статей - Учителя Алматы">
            <a:extLst>
              <a:ext uri="{FF2B5EF4-FFF2-40B4-BE49-F238E27FC236}">
                <a16:creationId xmlns:a16="http://schemas.microsoft.com/office/drawing/2014/main" id="{6C997BB9-F8FE-3448-814C-7D2023275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03" t="3305" r="14772" b="5301"/>
          <a:stretch/>
        </p:blipFill>
        <p:spPr bwMode="auto">
          <a:xfrm>
            <a:off x="7478443" y="2935976"/>
            <a:ext cx="1266839" cy="114649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5ACC0A7-43D6-8242-98E8-F815C779A7AD}"/>
              </a:ext>
            </a:extLst>
          </p:cNvPr>
          <p:cNvSpPr txBox="1"/>
          <p:nvPr/>
        </p:nvSpPr>
        <p:spPr>
          <a:xfrm>
            <a:off x="4003969" y="4244135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Информатика в школе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0F6C6A-DABD-8045-B2F8-43C5A1A93F6B}"/>
              </a:ext>
            </a:extLst>
          </p:cNvPr>
          <p:cNvSpPr txBox="1"/>
          <p:nvPr/>
        </p:nvSpPr>
        <p:spPr>
          <a:xfrm>
            <a:off x="7478443" y="4224526"/>
            <a:ext cx="358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Начало информатизации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43C8DE-8B30-9D4B-A40B-7755C69EA72D}"/>
              </a:ext>
            </a:extLst>
          </p:cNvPr>
          <p:cNvSpPr txBox="1"/>
          <p:nvPr/>
        </p:nvSpPr>
        <p:spPr>
          <a:xfrm>
            <a:off x="477924" y="4216243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Калькулятор в школе</a:t>
            </a:r>
          </a:p>
        </p:txBody>
      </p:sp>
    </p:spTree>
    <p:extLst>
      <p:ext uri="{BB962C8B-B14F-4D97-AF65-F5344CB8AC3E}">
        <p14:creationId xmlns:p14="http://schemas.microsoft.com/office/powerpoint/2010/main" val="16068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B3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047EB89E-75D3-AE49-AE52-5D126DE4A361}"/>
              </a:ext>
            </a:extLst>
          </p:cNvPr>
          <p:cNvSpPr/>
          <p:nvPr/>
        </p:nvSpPr>
        <p:spPr>
          <a:xfrm>
            <a:off x="3932862" y="1986050"/>
            <a:ext cx="4345326" cy="3745968"/>
          </a:xfrm>
          <a:prstGeom prst="hexagon">
            <a:avLst/>
          </a:prstGeom>
          <a:noFill/>
          <a:ln w="381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+mn-cs"/>
              <a:sym typeface="Arial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844C8E-85A7-1146-819D-DA52387E878B}"/>
              </a:ext>
            </a:extLst>
          </p:cNvPr>
          <p:cNvGrpSpPr/>
          <p:nvPr/>
        </p:nvGrpSpPr>
        <p:grpSpPr>
          <a:xfrm>
            <a:off x="7379305" y="1618576"/>
            <a:ext cx="720000" cy="360000"/>
            <a:chOff x="6899023" y="-89345"/>
            <a:chExt cx="5989293" cy="1858445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DFA8F104-E901-B246-8E20-E1091F591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25625D2-D2C8-DA43-B196-77854E330DC6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993CD8B-9990-E643-8F1E-D35B4039A1C0}"/>
              </a:ext>
            </a:extLst>
          </p:cNvPr>
          <p:cNvCxnSpPr>
            <a:cxnSpLocks/>
          </p:cNvCxnSpPr>
          <p:nvPr/>
        </p:nvCxnSpPr>
        <p:spPr>
          <a:xfrm>
            <a:off x="3123951" y="3859034"/>
            <a:ext cx="72000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D79EE1-192F-3C45-B8CB-83DA3F512973}"/>
              </a:ext>
            </a:extLst>
          </p:cNvPr>
          <p:cNvGrpSpPr/>
          <p:nvPr/>
        </p:nvGrpSpPr>
        <p:grpSpPr>
          <a:xfrm flipH="1">
            <a:off x="4160500" y="1611101"/>
            <a:ext cx="720000" cy="360000"/>
            <a:chOff x="6899023" y="-89345"/>
            <a:chExt cx="5989293" cy="185844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7A9C3C7F-7BD3-154E-8300-38B11986F3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90CD248E-A1D6-6744-B564-15963B076AF5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37C591-336E-FD4D-9564-5F2B159F2F9F}"/>
              </a:ext>
            </a:extLst>
          </p:cNvPr>
          <p:cNvGrpSpPr/>
          <p:nvPr/>
        </p:nvGrpSpPr>
        <p:grpSpPr>
          <a:xfrm flipH="1" flipV="1">
            <a:off x="4174092" y="5801747"/>
            <a:ext cx="720000" cy="360000"/>
            <a:chOff x="6899023" y="-89345"/>
            <a:chExt cx="5989293" cy="1858445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9109E40-D269-414B-AEE3-757CF9979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6E58827A-DEA4-6448-A99B-CAA823AF18C2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F62272-29B3-B840-8035-E28D94CEFAFA}"/>
              </a:ext>
            </a:extLst>
          </p:cNvPr>
          <p:cNvGrpSpPr/>
          <p:nvPr/>
        </p:nvGrpSpPr>
        <p:grpSpPr>
          <a:xfrm flipV="1">
            <a:off x="7330550" y="5801618"/>
            <a:ext cx="720000" cy="360000"/>
            <a:chOff x="6899023" y="-89345"/>
            <a:chExt cx="5989293" cy="1858445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453DC38-E46D-2C44-A9D7-CCD3DB584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9023" y="-50113"/>
              <a:ext cx="0" cy="1819213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8219595D-FE15-B244-9F03-24CE00B9A6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9024" y="-89345"/>
              <a:ext cx="5989292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7DA4954-1702-FD43-85B4-92C3E38F2D1C}"/>
              </a:ext>
            </a:extLst>
          </p:cNvPr>
          <p:cNvCxnSpPr>
            <a:cxnSpLocks/>
          </p:cNvCxnSpPr>
          <p:nvPr/>
        </p:nvCxnSpPr>
        <p:spPr>
          <a:xfrm>
            <a:off x="8307239" y="3859034"/>
            <a:ext cx="72000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D7564B31-B16A-6748-A916-E32A2C9F4722}"/>
              </a:ext>
            </a:extLst>
          </p:cNvPr>
          <p:cNvSpPr/>
          <p:nvPr/>
        </p:nvSpPr>
        <p:spPr>
          <a:xfrm>
            <a:off x="4153108" y="2172962"/>
            <a:ext cx="3890050" cy="3353488"/>
          </a:xfrm>
          <a:prstGeom prst="hexagon">
            <a:avLst/>
          </a:pr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-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+mn-cs"/>
              <a:sym typeface="Arial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76F60C36-64EC-F344-A8C1-B8B76B38B569}"/>
              </a:ext>
            </a:extLst>
          </p:cNvPr>
          <p:cNvSpPr txBox="1">
            <a:spLocks/>
          </p:cNvSpPr>
          <p:nvPr/>
        </p:nvSpPr>
        <p:spPr>
          <a:xfrm>
            <a:off x="2750427" y="257004"/>
            <a:ext cx="6930286" cy="9422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Цифровая трансформация образования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57DCA8-5EA2-7B4A-BF5B-C8D5FAB862DD}"/>
              </a:ext>
            </a:extLst>
          </p:cNvPr>
          <p:cNvSpPr txBox="1"/>
          <p:nvPr/>
        </p:nvSpPr>
        <p:spPr>
          <a:xfrm>
            <a:off x="245827" y="1937969"/>
            <a:ext cx="391467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</a:rPr>
              <a:t>Чат-боты с поддержкой искусственного интеллекта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889786-2411-E94E-8DAA-BEB7BA52C514}"/>
              </a:ext>
            </a:extLst>
          </p:cNvPr>
          <p:cNvSpPr txBox="1"/>
          <p:nvPr/>
        </p:nvSpPr>
        <p:spPr>
          <a:xfrm>
            <a:off x="915945" y="5943096"/>
            <a:ext cx="319866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</a:rPr>
              <a:t>Адаптивное обучение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91CDA6-1F90-9641-AE24-7EAFF83AD016}"/>
              </a:ext>
            </a:extLst>
          </p:cNvPr>
          <p:cNvSpPr txBox="1"/>
          <p:nvPr/>
        </p:nvSpPr>
        <p:spPr>
          <a:xfrm>
            <a:off x="1001556" y="3925337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</a:rPr>
              <a:t>Умные классы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354B3B-6419-3B45-887D-25A4162944F8}"/>
              </a:ext>
            </a:extLst>
          </p:cNvPr>
          <p:cNvSpPr txBox="1"/>
          <p:nvPr/>
        </p:nvSpPr>
        <p:spPr>
          <a:xfrm>
            <a:off x="9035476" y="3896610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Phenomena Bold" pitchFamily="2" charset="0"/>
              </a:rPr>
              <a:t>Прокторинг</a:t>
            </a:r>
            <a:endParaRPr lang="ru-RU" sz="2800" b="1" dirty="0">
              <a:solidFill>
                <a:schemeClr val="bg1"/>
              </a:solidFill>
              <a:latin typeface="Phenomena Bold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4AA679-8355-0D47-9170-50828FC4C144}"/>
              </a:ext>
            </a:extLst>
          </p:cNvPr>
          <p:cNvSpPr txBox="1"/>
          <p:nvPr/>
        </p:nvSpPr>
        <p:spPr>
          <a:xfrm>
            <a:off x="8166574" y="1917326"/>
            <a:ext cx="3095389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</a:rPr>
              <a:t>Видеоконференции для обучения онлайн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D2276D-4931-DE4F-89E0-848549FB117A}"/>
              </a:ext>
            </a:extLst>
          </p:cNvPr>
          <p:cNvSpPr txBox="1"/>
          <p:nvPr/>
        </p:nvSpPr>
        <p:spPr>
          <a:xfrm>
            <a:off x="8127317" y="5750996"/>
            <a:ext cx="4345326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  <a:latin typeface="Phenomena Bold" pitchFamily="2" charset="0"/>
              </a:rPr>
              <a:t>AR/VR</a:t>
            </a:r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</a:rPr>
              <a:t> для улучшения практических навыков</a:t>
            </a:r>
          </a:p>
        </p:txBody>
      </p:sp>
      <p:pic>
        <p:nvPicPr>
          <p:cNvPr id="1026" name="Picture 2" descr="Глаз ">
            <a:extLst>
              <a:ext uri="{FF2B5EF4-FFF2-40B4-BE49-F238E27FC236}">
                <a16:creationId xmlns:a16="http://schemas.microsoft.com/office/drawing/2014/main" id="{5793A34E-414E-4C47-99E4-111A7412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51" y="3229798"/>
            <a:ext cx="733868" cy="7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нлайн конференция ">
            <a:extLst>
              <a:ext uri="{FF2B5EF4-FFF2-40B4-BE49-F238E27FC236}">
                <a16:creationId xmlns:a16="http://schemas.microsoft.com/office/drawing/2014/main" id="{23D1BE38-173A-DD4A-B7CA-F2161A0B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188" y="1199283"/>
            <a:ext cx="655874" cy="6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чки ar ">
            <a:extLst>
              <a:ext uri="{FF2B5EF4-FFF2-40B4-BE49-F238E27FC236}">
                <a16:creationId xmlns:a16="http://schemas.microsoft.com/office/drawing/2014/main" id="{BE5AE494-14C4-B442-9822-F921613E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01" y="4980625"/>
            <a:ext cx="806875" cy="8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Чат ">
            <a:extLst>
              <a:ext uri="{FF2B5EF4-FFF2-40B4-BE49-F238E27FC236}">
                <a16:creationId xmlns:a16="http://schemas.microsoft.com/office/drawing/2014/main" id="{544F6B18-1F1F-4A40-B065-F44E7E1D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23" y="122065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бучение ">
            <a:extLst>
              <a:ext uri="{FF2B5EF4-FFF2-40B4-BE49-F238E27FC236}">
                <a16:creationId xmlns:a16="http://schemas.microsoft.com/office/drawing/2014/main" id="{BCC013C0-D034-184C-81CB-8AC2F03E4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50" y="5088436"/>
            <a:ext cx="774475" cy="77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Доска ">
            <a:extLst>
              <a:ext uri="{FF2B5EF4-FFF2-40B4-BE49-F238E27FC236}">
                <a16:creationId xmlns:a16="http://schemas.microsoft.com/office/drawing/2014/main" id="{E72FE061-26E5-E94A-AE45-BF68AB448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74" y="3359600"/>
            <a:ext cx="604066" cy="6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DB7755-F392-6D46-BC40-BA222A32A476}"/>
              </a:ext>
            </a:extLst>
          </p:cNvPr>
          <p:cNvSpPr txBox="1"/>
          <p:nvPr/>
        </p:nvSpPr>
        <p:spPr>
          <a:xfrm>
            <a:off x="1089175" y="9782390"/>
            <a:ext cx="899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6704C3-8CF7-F04A-94BA-2BD78E2E2BF1}"/>
              </a:ext>
            </a:extLst>
          </p:cNvPr>
          <p:cNvSpPr txBox="1"/>
          <p:nvPr/>
        </p:nvSpPr>
        <p:spPr>
          <a:xfrm>
            <a:off x="352949" y="1638830"/>
            <a:ext cx="758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Phenomena" pitchFamily="2" charset="0"/>
                <a:cs typeface="Arial" panose="020B0604020202020204" pitchFamily="34" charset="0"/>
              </a:rPr>
              <a:t>Стратегические инициативы на 2021-2030 гг.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3737D1-A8FA-614D-971F-68C5919C4C80}"/>
              </a:ext>
            </a:extLst>
          </p:cNvPr>
          <p:cNvSpPr/>
          <p:nvPr/>
        </p:nvSpPr>
        <p:spPr>
          <a:xfrm>
            <a:off x="-1" y="339033"/>
            <a:ext cx="9294570" cy="1185544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95148D9-CD9A-CF4E-A139-C7D2138C5011}"/>
              </a:ext>
            </a:extLst>
          </p:cNvPr>
          <p:cNvSpPr/>
          <p:nvPr/>
        </p:nvSpPr>
        <p:spPr>
          <a:xfrm>
            <a:off x="352949" y="458893"/>
            <a:ext cx="929457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«Цифровая трансформация образования».</a:t>
            </a:r>
          </a:p>
          <a:p>
            <a:pPr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Министерства просвещения</a:t>
            </a:r>
            <a:r>
              <a:rPr lang="en-US" sz="36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РФ</a:t>
            </a: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id="{10D057F3-762D-7F43-AF6C-7EE69E46F24B}"/>
              </a:ext>
            </a:extLst>
          </p:cNvPr>
          <p:cNvSpPr/>
          <p:nvPr/>
        </p:nvSpPr>
        <p:spPr>
          <a:xfrm rot="16200000">
            <a:off x="10050162" y="8533051"/>
            <a:ext cx="4863029" cy="4192266"/>
          </a:xfrm>
          <a:prstGeom prst="hexagon">
            <a:avLst>
              <a:gd name="adj" fmla="val 35345"/>
              <a:gd name="vf" fmla="val 115470"/>
            </a:avLst>
          </a:prstGeom>
          <a:noFill/>
          <a:ln w="50800"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1344C7DC-4B3F-DE41-8652-2B1A26FC3F76}"/>
              </a:ext>
            </a:extLst>
          </p:cNvPr>
          <p:cNvSpPr/>
          <p:nvPr/>
        </p:nvSpPr>
        <p:spPr>
          <a:xfrm rot="16200000">
            <a:off x="12491123" y="-598156"/>
            <a:ext cx="3587675" cy="3092824"/>
          </a:xfrm>
          <a:prstGeom prst="hexagon">
            <a:avLst>
              <a:gd name="adj" fmla="val 35345"/>
              <a:gd name="vf" fmla="val 115470"/>
            </a:avLst>
          </a:prstGeom>
          <a:solidFill>
            <a:srgbClr val="0072BC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1E9B19-E53B-584F-88FE-803FDC4852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56" y="5253118"/>
            <a:ext cx="585592" cy="58559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1C4894-7B51-6943-B7AA-C68227A061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46" y="4012182"/>
            <a:ext cx="759832" cy="74036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2A76C4-D0DD-C447-AD4C-42781259EC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745" y="4044918"/>
            <a:ext cx="585909" cy="58590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A35B4EC-2B4B-694C-8084-A10C393064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46" y="2854337"/>
            <a:ext cx="625090" cy="6250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E9475C-86E1-E342-83E1-99EC1258D8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612" y="5207324"/>
            <a:ext cx="623335" cy="62333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F11BBBF-8DD9-E945-A367-C9A1243A8B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050" y="2912280"/>
            <a:ext cx="511142" cy="511142"/>
          </a:xfrm>
          <a:prstGeom prst="rect">
            <a:avLst/>
          </a:prstGeom>
        </p:spPr>
      </p:pic>
      <p:sp>
        <p:nvSpPr>
          <p:cNvPr id="31" name="Шестиугольник 30">
            <a:extLst>
              <a:ext uri="{FF2B5EF4-FFF2-40B4-BE49-F238E27FC236}">
                <a16:creationId xmlns:a16="http://schemas.microsoft.com/office/drawing/2014/main" id="{940BB670-50A8-654D-92CB-258A2FC3035F}"/>
              </a:ext>
            </a:extLst>
          </p:cNvPr>
          <p:cNvSpPr/>
          <p:nvPr/>
        </p:nvSpPr>
        <p:spPr>
          <a:xfrm rot="16200000">
            <a:off x="5697269" y="2735735"/>
            <a:ext cx="1029340" cy="887362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7DB19C10-FED9-C548-AC59-D980A546BCBD}"/>
              </a:ext>
            </a:extLst>
          </p:cNvPr>
          <p:cNvSpPr/>
          <p:nvPr/>
        </p:nvSpPr>
        <p:spPr>
          <a:xfrm rot="16200000">
            <a:off x="5697269" y="3924237"/>
            <a:ext cx="1029340" cy="887362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5564D23B-4F62-3F47-8B02-2E703A1EF06C}"/>
              </a:ext>
            </a:extLst>
          </p:cNvPr>
          <p:cNvSpPr/>
          <p:nvPr/>
        </p:nvSpPr>
        <p:spPr>
          <a:xfrm rot="16200000">
            <a:off x="5697269" y="5119678"/>
            <a:ext cx="1029340" cy="887362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31488649-C3FA-BC41-BAC6-7CCB71F15A49}"/>
              </a:ext>
            </a:extLst>
          </p:cNvPr>
          <p:cNvSpPr/>
          <p:nvPr/>
        </p:nvSpPr>
        <p:spPr>
          <a:xfrm rot="16200000">
            <a:off x="281961" y="2724118"/>
            <a:ext cx="1029340" cy="887362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6DA86671-0DDE-7947-9841-ABB2D5A317B0}"/>
              </a:ext>
            </a:extLst>
          </p:cNvPr>
          <p:cNvSpPr/>
          <p:nvPr/>
        </p:nvSpPr>
        <p:spPr>
          <a:xfrm rot="16200000">
            <a:off x="281961" y="3901922"/>
            <a:ext cx="1029340" cy="887362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473DA09F-E663-5441-BF99-CD579DB2B148}"/>
              </a:ext>
            </a:extLst>
          </p:cNvPr>
          <p:cNvSpPr/>
          <p:nvPr/>
        </p:nvSpPr>
        <p:spPr>
          <a:xfrm rot="16200000">
            <a:off x="281961" y="5109932"/>
            <a:ext cx="1029340" cy="887362"/>
          </a:xfrm>
          <a:prstGeom prst="hexagon">
            <a:avLst>
              <a:gd name="adj" fmla="val 35345"/>
              <a:gd name="vf" fmla="val 115470"/>
            </a:avLst>
          </a:prstGeom>
          <a:noFill/>
          <a:ln w="38100">
            <a:solidFill>
              <a:srgbClr val="007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BA618A1-CEAD-E84C-97AC-D281F2FB361F}"/>
              </a:ext>
            </a:extLst>
          </p:cNvPr>
          <p:cNvSpPr/>
          <p:nvPr/>
        </p:nvSpPr>
        <p:spPr>
          <a:xfrm>
            <a:off x="1398431" y="2860564"/>
            <a:ext cx="414583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Библиотека цифрового образовательного контента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C819D96-8EB5-E94F-A6F5-DAF7FE1A864E}"/>
              </a:ext>
            </a:extLst>
          </p:cNvPr>
          <p:cNvSpPr/>
          <p:nvPr/>
        </p:nvSpPr>
        <p:spPr>
          <a:xfrm>
            <a:off x="1386134" y="4084426"/>
            <a:ext cx="3958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Цифровой помощник ученика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8184C57-5263-E147-BA62-403EB567BB05}"/>
              </a:ext>
            </a:extLst>
          </p:cNvPr>
          <p:cNvSpPr/>
          <p:nvPr/>
        </p:nvSpPr>
        <p:spPr>
          <a:xfrm>
            <a:off x="1367319" y="5207324"/>
            <a:ext cx="3377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Цифровое портфолио ученика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30F235C-00E2-0B40-BE63-D7328D0663A4}"/>
              </a:ext>
            </a:extLst>
          </p:cNvPr>
          <p:cNvSpPr/>
          <p:nvPr/>
        </p:nvSpPr>
        <p:spPr>
          <a:xfrm>
            <a:off x="6742610" y="2812683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Цифровой помощник родителей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A92C71F-0661-B941-8735-2ECDE0CEB75E}"/>
              </a:ext>
            </a:extLst>
          </p:cNvPr>
          <p:cNvSpPr/>
          <p:nvPr/>
        </p:nvSpPr>
        <p:spPr>
          <a:xfrm>
            <a:off x="6742610" y="4107039"/>
            <a:ext cx="3525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Цифровой помощник учителя</a:t>
            </a:r>
          </a:p>
        </p:txBody>
      </p:sp>
      <p:pic>
        <p:nvPicPr>
          <p:cNvPr id="54" name="Picture 2" descr="http://qrcoder.ru/code/?https%3A%2F%2Fdocs.edu.gov.ru%2Fdocument%2F267a55edc9394c4fd7db31026f68f2dd%2Fdownload%2F4030%2F&amp;4&amp;0">
            <a:extLst>
              <a:ext uri="{FF2B5EF4-FFF2-40B4-BE49-F238E27FC236}">
                <a16:creationId xmlns:a16="http://schemas.microsoft.com/office/drawing/2014/main" id="{C34E6108-8CEF-B743-BFC5-D3DCB2080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4" t="7550" r="6482" b="5939"/>
          <a:stretch/>
        </p:blipFill>
        <p:spPr bwMode="auto">
          <a:xfrm>
            <a:off x="10448491" y="36588"/>
            <a:ext cx="1741714" cy="17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18E838F-F262-934E-B896-2F09347AD7D4}"/>
              </a:ext>
            </a:extLst>
          </p:cNvPr>
          <p:cNvSpPr/>
          <p:nvPr/>
        </p:nvSpPr>
        <p:spPr>
          <a:xfrm>
            <a:off x="9536457" y="1787120"/>
            <a:ext cx="23025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73478"/>
                </a:solidFill>
                <a:latin typeface="Phenomena" pitchFamily="2" charset="0"/>
                <a:cs typeface="Arial" panose="020B0604020202020204" pitchFamily="34" charset="0"/>
                <a:hlinkClick r:id="rId9"/>
              </a:rPr>
              <a:t>https://docs.edu.gov.ru/document/267a55edc9394c4fd7db31026f68f2dd/download/4030/</a:t>
            </a:r>
            <a:r>
              <a:rPr lang="ru-RU" sz="1400" dirty="0">
                <a:solidFill>
                  <a:srgbClr val="273478"/>
                </a:solidFill>
                <a:latin typeface="Phenomena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32F56D5-BFBD-524D-B423-7D359508524F}"/>
              </a:ext>
            </a:extLst>
          </p:cNvPr>
          <p:cNvSpPr/>
          <p:nvPr/>
        </p:nvSpPr>
        <p:spPr>
          <a:xfrm>
            <a:off x="6742610" y="5295901"/>
            <a:ext cx="518343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Информационная система управления в образовательной организации на основе больших данных</a:t>
            </a:r>
          </a:p>
        </p:txBody>
      </p:sp>
      <p:sp>
        <p:nvSpPr>
          <p:cNvPr id="56" name="Дуга 55">
            <a:extLst>
              <a:ext uri="{FF2B5EF4-FFF2-40B4-BE49-F238E27FC236}">
                <a16:creationId xmlns:a16="http://schemas.microsoft.com/office/drawing/2014/main" id="{F762EF75-5A40-E84E-A919-3873507441E2}"/>
              </a:ext>
            </a:extLst>
          </p:cNvPr>
          <p:cNvSpPr/>
          <p:nvPr/>
        </p:nvSpPr>
        <p:spPr>
          <a:xfrm rot="16200000">
            <a:off x="9709109" y="1195369"/>
            <a:ext cx="1185544" cy="1185544"/>
          </a:xfrm>
          <a:prstGeom prst="arc">
            <a:avLst/>
          </a:prstGeom>
          <a:ln w="254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0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В Москве появилась бесплатная электронная библиотека | gagadget.com">
            <a:extLst>
              <a:ext uri="{FF2B5EF4-FFF2-40B4-BE49-F238E27FC236}">
                <a16:creationId xmlns:a16="http://schemas.microsoft.com/office/drawing/2014/main" id="{A025268E-548A-434E-8950-07643A79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00" y="-6946"/>
            <a:ext cx="9898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18B11E2-9E30-D54C-99C0-77961582C61D}"/>
              </a:ext>
            </a:extLst>
          </p:cNvPr>
          <p:cNvSpPr/>
          <p:nvPr/>
        </p:nvSpPr>
        <p:spPr>
          <a:xfrm>
            <a:off x="4745355" y="-46270"/>
            <a:ext cx="9997440" cy="70540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5" name="Picture 6" descr="http://qrcoder.ru/code/?https%3A%2F%2Fuchebnik.mos.ru%2Fcatalogue&amp;4&amp;0">
            <a:extLst>
              <a:ext uri="{FF2B5EF4-FFF2-40B4-BE49-F238E27FC236}">
                <a16:creationId xmlns:a16="http://schemas.microsoft.com/office/drawing/2014/main" id="{534ED958-4CDF-E044-BBB0-F4037EFA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846" y="5135667"/>
            <a:ext cx="1110886" cy="11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A18D33-48CE-C643-A988-1B5531EF14B7}"/>
              </a:ext>
            </a:extLst>
          </p:cNvPr>
          <p:cNvSpPr/>
          <p:nvPr/>
        </p:nvSpPr>
        <p:spPr>
          <a:xfrm>
            <a:off x="8615373" y="6185929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henomena" pitchFamily="2" charset="0"/>
                <a:cs typeface="Arial" panose="020B0604020202020204" pitchFamily="34" charset="0"/>
                <a:hlinkClick r:id="rId4"/>
              </a:rPr>
              <a:t>https://uchebnik.mos.ru/catalogue</a:t>
            </a:r>
            <a:r>
              <a:rPr lang="ru-RU" dirty="0">
                <a:latin typeface="Phenomena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8" descr="http://qrcoder.ru/code/?https%3A%2F%2Fresh.edu.ru%2F&amp;4&amp;0">
            <a:extLst>
              <a:ext uri="{FF2B5EF4-FFF2-40B4-BE49-F238E27FC236}">
                <a16:creationId xmlns:a16="http://schemas.microsoft.com/office/drawing/2014/main" id="{7D2B295A-6BC9-8B43-B454-38E70B27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845" y="1915064"/>
            <a:ext cx="1180521" cy="11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F8559B-A2CE-FC45-AF5D-20B51DF4B99D}"/>
              </a:ext>
            </a:extLst>
          </p:cNvPr>
          <p:cNvSpPr/>
          <p:nvPr/>
        </p:nvSpPr>
        <p:spPr>
          <a:xfrm>
            <a:off x="9223201" y="3017600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Phenomena" pitchFamily="2" charset="0"/>
                <a:cs typeface="Arial" panose="020B0604020202020204" pitchFamily="34" charset="0"/>
                <a:hlinkClick r:id="rId6"/>
              </a:rPr>
              <a:t>https://resh.edu.ru/</a:t>
            </a:r>
            <a:r>
              <a:rPr lang="ru-RU" dirty="0">
                <a:latin typeface="Phenomena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15F3D-CE52-774A-8EFC-CF6B157B146D}"/>
              </a:ext>
            </a:extLst>
          </p:cNvPr>
          <p:cNvSpPr txBox="1"/>
          <p:nvPr/>
        </p:nvSpPr>
        <p:spPr>
          <a:xfrm>
            <a:off x="9259117" y="4622810"/>
            <a:ext cx="2039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Phenomena" pitchFamily="2" charset="0"/>
                <a:hlinkClick r:id="rId7"/>
              </a:rPr>
              <a:t>https://educont.ru/</a:t>
            </a:r>
            <a:r>
              <a:rPr lang="en-GB" dirty="0">
                <a:latin typeface="Phenomena" pitchFamily="2" charset="0"/>
              </a:rPr>
              <a:t> </a:t>
            </a:r>
            <a:endParaRPr lang="ru-RU" dirty="0">
              <a:latin typeface="Phenomena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FF95D87-E471-F24C-8829-AA70F58F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845" y="3560124"/>
            <a:ext cx="1126386" cy="11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CEDBDBB6-624A-D049-BEA4-99FCADA7E5DE}"/>
              </a:ext>
            </a:extLst>
          </p:cNvPr>
          <p:cNvSpPr/>
          <p:nvPr/>
        </p:nvSpPr>
        <p:spPr>
          <a:xfrm>
            <a:off x="0" y="-6946"/>
            <a:ext cx="8058150" cy="6871891"/>
          </a:xfrm>
          <a:custGeom>
            <a:avLst/>
            <a:gdLst>
              <a:gd name="connsiteX0" fmla="*/ 0 w 13362918"/>
              <a:gd name="connsiteY0" fmla="*/ 0 h 13743782"/>
              <a:gd name="connsiteX1" fmla="*/ 10083540 w 13362918"/>
              <a:gd name="connsiteY1" fmla="*/ 0 h 13743782"/>
              <a:gd name="connsiteX2" fmla="*/ 10904289 w 13362918"/>
              <a:gd name="connsiteY2" fmla="*/ 728548 h 13743782"/>
              <a:gd name="connsiteX3" fmla="*/ 10904289 w 13362918"/>
              <a:gd name="connsiteY3" fmla="*/ 12774718 h 13743782"/>
              <a:gd name="connsiteX4" fmla="*/ 9757973 w 13362918"/>
              <a:gd name="connsiteY4" fmla="*/ 13743782 h 13743782"/>
              <a:gd name="connsiteX5" fmla="*/ 0 w 13362918"/>
              <a:gd name="connsiteY5" fmla="*/ 13743782 h 137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62918" h="13743782">
                <a:moveTo>
                  <a:pt x="0" y="0"/>
                </a:moveTo>
                <a:lnTo>
                  <a:pt x="10083540" y="0"/>
                </a:lnTo>
                <a:cubicBezTo>
                  <a:pt x="10368109" y="222700"/>
                  <a:pt x="10643836" y="463853"/>
                  <a:pt x="10904289" y="728548"/>
                </a:cubicBezTo>
                <a:cubicBezTo>
                  <a:pt x="14182462" y="4055052"/>
                  <a:pt x="14182462" y="9448850"/>
                  <a:pt x="10904289" y="12774718"/>
                </a:cubicBezTo>
                <a:cubicBezTo>
                  <a:pt x="10545764" y="13139310"/>
                  <a:pt x="10160711" y="13459998"/>
                  <a:pt x="9757973" y="13743782"/>
                </a:cubicBezTo>
                <a:lnTo>
                  <a:pt x="0" y="13743782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wrap="square" lIns="25400" tIns="25400" rIns="25400" bIns="25400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A0460-6732-2F47-8CC3-639389333863}"/>
              </a:ext>
            </a:extLst>
          </p:cNvPr>
          <p:cNvSpPr txBox="1">
            <a:spLocks/>
          </p:cNvSpPr>
          <p:nvPr/>
        </p:nvSpPr>
        <p:spPr>
          <a:xfrm>
            <a:off x="652273" y="685669"/>
            <a:ext cx="6209972" cy="10585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40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Доступные библиотеки образовательного контента</a:t>
            </a:r>
          </a:p>
        </p:txBody>
      </p:sp>
      <p:pic>
        <p:nvPicPr>
          <p:cNvPr id="3" name="Picture 2" descr="РЭШ - Российская электронная школа | Личный кабинет, регистрация на сайте">
            <a:extLst>
              <a:ext uri="{FF2B5EF4-FFF2-40B4-BE49-F238E27FC236}">
                <a16:creationId xmlns:a16="http://schemas.microsoft.com/office/drawing/2014/main" id="{513A734B-1C47-E248-95D7-C99ED61B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1548" y="6932007"/>
            <a:ext cx="2357628" cy="11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CE1668-CEF6-EA45-A682-E8D6FD7113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9774" y="8986418"/>
            <a:ext cx="2268843" cy="11677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B5B552-1D50-614B-BEE8-5D65CB7843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129"/>
          <a:stretch/>
        </p:blipFill>
        <p:spPr>
          <a:xfrm>
            <a:off x="700054" y="5190146"/>
            <a:ext cx="786543" cy="7961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6C0AC1-40CB-BE46-A34A-FE9F55A9D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858" y="2185207"/>
            <a:ext cx="832144" cy="910379"/>
          </a:xfrm>
          <a:prstGeom prst="rect">
            <a:avLst/>
          </a:prstGeom>
        </p:spPr>
      </p:pic>
      <p:pic>
        <p:nvPicPr>
          <p:cNvPr id="2052" name="Picture 4" descr="educont.ru личный кабинет ЦОК для родителя, учителя и ученика">
            <a:extLst>
              <a:ext uri="{FF2B5EF4-FFF2-40B4-BE49-F238E27FC236}">
                <a16:creationId xmlns:a16="http://schemas.microsoft.com/office/drawing/2014/main" id="{232F3EF1-7057-5747-8CD3-BBBBA2C0D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34489" r="70782" b="31478"/>
          <a:stretch/>
        </p:blipFill>
        <p:spPr bwMode="auto">
          <a:xfrm>
            <a:off x="602412" y="3587586"/>
            <a:ext cx="922075" cy="10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DE3202-9686-D641-BC61-8AF61AD9B6D9}"/>
              </a:ext>
            </a:extLst>
          </p:cNvPr>
          <p:cNvSpPr txBox="1"/>
          <p:nvPr/>
        </p:nvSpPr>
        <p:spPr>
          <a:xfrm>
            <a:off x="1685925" y="2145363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Российская электронная школа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35FEF1-6979-0143-B6F8-E97D1C80F1EB}"/>
              </a:ext>
            </a:extLst>
          </p:cNvPr>
          <p:cNvSpPr txBox="1"/>
          <p:nvPr/>
        </p:nvSpPr>
        <p:spPr>
          <a:xfrm>
            <a:off x="1657349" y="3665385"/>
            <a:ext cx="428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Цифровой образовательный контент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F2E02B-FFBD-1941-82B0-D90264680B52}"/>
              </a:ext>
            </a:extLst>
          </p:cNvPr>
          <p:cNvSpPr txBox="1"/>
          <p:nvPr/>
        </p:nvSpPr>
        <p:spPr>
          <a:xfrm>
            <a:off x="1706080" y="5043247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henomena Bold" pitchFamily="2" charset="0"/>
              </a:rPr>
              <a:t>Библиотека МЭШ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0EFB5-B092-0D4C-BEF9-A527B37FD978}"/>
              </a:ext>
            </a:extLst>
          </p:cNvPr>
          <p:cNvSpPr txBox="1"/>
          <p:nvPr/>
        </p:nvSpPr>
        <p:spPr>
          <a:xfrm>
            <a:off x="1688585" y="2546244"/>
            <a:ext cx="4655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Разработки лучших учителей страны к урокам по всем предметам школьного курса: конспекты, образовательные видео, упражнения и задачи, проверочные задания.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F5E7F-63D8-044B-9F16-EA2CE85D7A7B}"/>
              </a:ext>
            </a:extLst>
          </p:cNvPr>
          <p:cNvSpPr txBox="1"/>
          <p:nvPr/>
        </p:nvSpPr>
        <p:spPr>
          <a:xfrm>
            <a:off x="1706080" y="5430322"/>
            <a:ext cx="5033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Платформа, интегрированная с электронным дневником/журналом, учебным оборудованием. Содержит: электронные учебники, учебные пособия, сценарии уроков, </a:t>
            </a:r>
            <a:r>
              <a:rPr lang="ru-RU" sz="1600" dirty="0" err="1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атомики</a:t>
            </a:r>
            <a:r>
              <a:rPr lang="ru-RU" sz="16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66DF-F625-C94E-9162-966BAD1BC518}"/>
              </a:ext>
            </a:extLst>
          </p:cNvPr>
          <p:cNvSpPr txBox="1"/>
          <p:nvPr/>
        </p:nvSpPr>
        <p:spPr>
          <a:xfrm>
            <a:off x="1681328" y="4036189"/>
            <a:ext cx="634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Единый бесплатный доступ к материалам</a:t>
            </a:r>
          </a:p>
          <a:p>
            <a:r>
              <a:rPr lang="ru-RU" sz="1600" dirty="0">
                <a:solidFill>
                  <a:schemeClr val="bg1"/>
                </a:solidFill>
                <a:latin typeface="Phenomena" pitchFamily="2" charset="0"/>
                <a:cs typeface="Arial" panose="020B0604020202020204" pitchFamily="34" charset="0"/>
              </a:rPr>
              <a:t>ведущих образовательных онлайн-сервисов России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C69AB53-264C-364A-8654-8E0E72D49EB8}"/>
              </a:ext>
            </a:extLst>
          </p:cNvPr>
          <p:cNvCxnSpPr>
            <a:cxnSpLocks/>
          </p:cNvCxnSpPr>
          <p:nvPr/>
        </p:nvCxnSpPr>
        <p:spPr>
          <a:xfrm>
            <a:off x="6739876" y="2454279"/>
            <a:ext cx="1173635" cy="0"/>
          </a:xfrm>
          <a:prstGeom prst="straightConnector1">
            <a:avLst/>
          </a:prstGeom>
          <a:ln w="3175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BEFE38C-4D61-C145-8D0A-EAAF51F8F6E5}"/>
              </a:ext>
            </a:extLst>
          </p:cNvPr>
          <p:cNvCxnSpPr>
            <a:cxnSpLocks/>
          </p:cNvCxnSpPr>
          <p:nvPr/>
        </p:nvCxnSpPr>
        <p:spPr>
          <a:xfrm>
            <a:off x="7924800" y="2454279"/>
            <a:ext cx="1197578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332B003F-B3D5-3E40-9A10-C8138867F0B3}"/>
              </a:ext>
            </a:extLst>
          </p:cNvPr>
          <p:cNvCxnSpPr>
            <a:cxnSpLocks/>
          </p:cNvCxnSpPr>
          <p:nvPr/>
        </p:nvCxnSpPr>
        <p:spPr>
          <a:xfrm>
            <a:off x="6739876" y="3908875"/>
            <a:ext cx="1289698" cy="0"/>
          </a:xfrm>
          <a:prstGeom prst="straightConnector1">
            <a:avLst/>
          </a:prstGeom>
          <a:ln w="3175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6C675F84-C53D-C546-AEA4-F06FE4A305F5}"/>
              </a:ext>
            </a:extLst>
          </p:cNvPr>
          <p:cNvCxnSpPr>
            <a:cxnSpLocks/>
          </p:cNvCxnSpPr>
          <p:nvPr/>
        </p:nvCxnSpPr>
        <p:spPr>
          <a:xfrm>
            <a:off x="7980465" y="3908875"/>
            <a:ext cx="1064228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1AEDA222-FE8F-8442-8082-9A31C9BC8D41}"/>
              </a:ext>
            </a:extLst>
          </p:cNvPr>
          <p:cNvCxnSpPr>
            <a:cxnSpLocks/>
          </p:cNvCxnSpPr>
          <p:nvPr/>
        </p:nvCxnSpPr>
        <p:spPr>
          <a:xfrm>
            <a:off x="6739876" y="5295565"/>
            <a:ext cx="789813" cy="0"/>
          </a:xfrm>
          <a:prstGeom prst="straightConnector1">
            <a:avLst/>
          </a:prstGeom>
          <a:ln w="3175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93BC045-4133-4844-A6EA-A9550356A7DC}"/>
              </a:ext>
            </a:extLst>
          </p:cNvPr>
          <p:cNvCxnSpPr>
            <a:cxnSpLocks/>
          </p:cNvCxnSpPr>
          <p:nvPr/>
        </p:nvCxnSpPr>
        <p:spPr>
          <a:xfrm>
            <a:off x="7529689" y="5295565"/>
            <a:ext cx="1708752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3111E1B-F7D5-E843-A4D2-AE322CD0E942}"/>
              </a:ext>
            </a:extLst>
          </p:cNvPr>
          <p:cNvSpPr txBox="1"/>
          <p:nvPr/>
        </p:nvSpPr>
        <p:spPr>
          <a:xfrm>
            <a:off x="8280400" y="218603"/>
            <a:ext cx="3385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Phenomena Bold" pitchFamily="2" charset="0"/>
              </a:rPr>
              <a:t>Ссылки на сайты библиотек</a:t>
            </a:r>
          </a:p>
        </p:txBody>
      </p:sp>
    </p:spTree>
    <p:extLst>
      <p:ext uri="{BB962C8B-B14F-4D97-AF65-F5344CB8AC3E}">
        <p14:creationId xmlns:p14="http://schemas.microsoft.com/office/powerpoint/2010/main" val="2316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0E7E6C-37F8-7D4A-9E0C-2B3B0BE1F29D}"/>
              </a:ext>
            </a:extLst>
          </p:cNvPr>
          <p:cNvSpPr/>
          <p:nvPr/>
        </p:nvSpPr>
        <p:spPr>
          <a:xfrm>
            <a:off x="6096001" y="1769165"/>
            <a:ext cx="6096000" cy="5088835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5DD47D-2E28-D644-A09F-DE35569E7D6C}"/>
              </a:ext>
            </a:extLst>
          </p:cNvPr>
          <p:cNvSpPr/>
          <p:nvPr/>
        </p:nvSpPr>
        <p:spPr>
          <a:xfrm>
            <a:off x="0" y="1769165"/>
            <a:ext cx="6096000" cy="5088835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C17234-C19B-F247-A407-83F0EAD3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49" y="3347638"/>
            <a:ext cx="2813444" cy="2877430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19B9DD-2149-7343-B8B7-3CD32CDC2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4" r="5994"/>
          <a:stretch/>
        </p:blipFill>
        <p:spPr>
          <a:xfrm>
            <a:off x="7953432" y="3291526"/>
            <a:ext cx="2813442" cy="2934856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60156E70-653E-4D4C-8280-4A54F76384DC}"/>
              </a:ext>
            </a:extLst>
          </p:cNvPr>
          <p:cNvSpPr/>
          <p:nvPr/>
        </p:nvSpPr>
        <p:spPr>
          <a:xfrm>
            <a:off x="1226649" y="3335438"/>
            <a:ext cx="2813444" cy="2877430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DDB924C-61B8-0B44-807D-2E29D3A0900A}"/>
              </a:ext>
            </a:extLst>
          </p:cNvPr>
          <p:cNvSpPr/>
          <p:nvPr/>
        </p:nvSpPr>
        <p:spPr>
          <a:xfrm>
            <a:off x="7951338" y="3290210"/>
            <a:ext cx="2813442" cy="2934858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87A009B-6795-234F-85D4-7AA1E740F9AF}"/>
              </a:ext>
            </a:extLst>
          </p:cNvPr>
          <p:cNvSpPr/>
          <p:nvPr/>
        </p:nvSpPr>
        <p:spPr>
          <a:xfrm>
            <a:off x="1391611" y="4422310"/>
            <a:ext cx="2648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Phenomena Bold" pitchFamily="2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https://joyteka.com/ru</a:t>
            </a:r>
            <a:r>
              <a:rPr lang="ru-RU" sz="2400" b="1" dirty="0">
                <a:latin typeface="Phenomena Bold" pitchFamily="2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Phenomena Bold" pitchFamily="2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613909D-6BB8-484C-A3BC-CD776AF3DD38}"/>
              </a:ext>
            </a:extLst>
          </p:cNvPr>
          <p:cNvSpPr/>
          <p:nvPr/>
        </p:nvSpPr>
        <p:spPr>
          <a:xfrm>
            <a:off x="3915264" y="-134632"/>
            <a:ext cx="4361471" cy="4361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6DD755-2A0B-6544-9C5C-3DA8C31207AA}"/>
              </a:ext>
            </a:extLst>
          </p:cNvPr>
          <p:cNvSpPr txBox="1"/>
          <p:nvPr/>
        </p:nvSpPr>
        <p:spPr>
          <a:xfrm>
            <a:off x="764803" y="263140"/>
            <a:ext cx="10906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latin typeface="Phenomena Bold" pitchFamily="2" charset="0"/>
                <a:cs typeface="Arial" panose="020B0604020202020204" pitchFamily="34" charset="0"/>
              </a:rPr>
              <a:t>Цифровые инструменты для организации дидактических игр на уроке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928F636-B14B-E945-A8E7-02541AFB414F}"/>
              </a:ext>
            </a:extLst>
          </p:cNvPr>
          <p:cNvSpPr/>
          <p:nvPr/>
        </p:nvSpPr>
        <p:spPr>
          <a:xfrm>
            <a:off x="4403708" y="2607890"/>
            <a:ext cx="3384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solidFill>
                  <a:sysClr val="windowText" lastClr="000000"/>
                </a:solidFill>
                <a:latin typeface="Phenomena" pitchFamily="2" charset="0"/>
                <a:cs typeface="Arial" panose="020B0604020202020204" pitchFamily="34" charset="0"/>
              </a:rPr>
              <a:t>Коллекции готовых интерактивных приложений и простые конструкторы для их создания</a:t>
            </a:r>
          </a:p>
        </p:txBody>
      </p:sp>
      <p:pic>
        <p:nvPicPr>
          <p:cNvPr id="30" name="Picture 8" descr="Веб-домен ">
            <a:extLst>
              <a:ext uri="{FF2B5EF4-FFF2-40B4-BE49-F238E27FC236}">
                <a16:creationId xmlns:a16="http://schemas.microsoft.com/office/drawing/2014/main" id="{1D5534C2-D0E2-4B4F-B7EE-A59D954CD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65" y="2029821"/>
            <a:ext cx="578069" cy="57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306E8F-A4FF-4F6B-B274-21D71F773B3F}"/>
              </a:ext>
            </a:extLst>
          </p:cNvPr>
          <p:cNvSpPr/>
          <p:nvPr/>
        </p:nvSpPr>
        <p:spPr>
          <a:xfrm>
            <a:off x="8206141" y="4450543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Phenomena Bold" pitchFamily="2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https://udoba.org</a:t>
            </a:r>
            <a:endParaRPr lang="ru-RU" sz="2800" b="1" dirty="0">
              <a:latin typeface="Phenomen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читайте: Как выбрать микроскоп — мнение читателя в Журнале Маркета">
            <a:extLst>
              <a:ext uri="{FF2B5EF4-FFF2-40B4-BE49-F238E27FC236}">
                <a16:creationId xmlns:a16="http://schemas.microsoft.com/office/drawing/2014/main" id="{842BE687-6769-5047-AAFA-48BABF5A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60" y="-28814"/>
            <a:ext cx="12192000" cy="69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AC3F78-5634-1F49-91CA-FB93D8B32CCE}"/>
              </a:ext>
            </a:extLst>
          </p:cNvPr>
          <p:cNvSpPr/>
          <p:nvPr/>
        </p:nvSpPr>
        <p:spPr>
          <a:xfrm>
            <a:off x="5164667" y="-28814"/>
            <a:ext cx="7027333" cy="690038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GeoGebra Augmented Reality Construction Challenge 1">
            <a:hlinkClick r:id="" action="ppaction://media"/>
            <a:extLst>
              <a:ext uri="{FF2B5EF4-FFF2-40B4-BE49-F238E27FC236}">
                <a16:creationId xmlns:a16="http://schemas.microsoft.com/office/drawing/2014/main" id="{C4C2014B-4F78-CD46-AF0A-024648ED8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3297" y="6115"/>
            <a:ext cx="3262213" cy="3850481"/>
          </a:xfrm>
          <a:prstGeom prst="rect">
            <a:avLst/>
          </a:prstGeom>
          <a:ln w="34925">
            <a:solidFill>
              <a:srgbClr val="1B3181"/>
            </a:solidFill>
            <a:prstDash val="sysDot"/>
          </a:ln>
        </p:spPr>
      </p:pic>
      <p:pic>
        <p:nvPicPr>
          <p:cNvPr id="7" name="Виртуальные лаборатории. Электродинамика. Обучающий ролик">
            <a:hlinkClick r:id="" action="ppaction://media"/>
            <a:extLst>
              <a:ext uri="{FF2B5EF4-FFF2-40B4-BE49-F238E27FC236}">
                <a16:creationId xmlns:a16="http://schemas.microsoft.com/office/drawing/2014/main" id="{C32E5A42-4FF3-024F-8B81-E9D5079172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6708" y="4468406"/>
            <a:ext cx="4603613" cy="2309299"/>
          </a:xfrm>
          <a:prstGeom prst="rect">
            <a:avLst/>
          </a:prstGeom>
          <a:ln w="34925">
            <a:solidFill>
              <a:srgbClr val="1B3181"/>
            </a:solidFill>
            <a:prstDash val="sysDot"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A71985-2AF6-BC40-96EA-DD2253DD8DF3}"/>
              </a:ext>
            </a:extLst>
          </p:cNvPr>
          <p:cNvSpPr/>
          <p:nvPr/>
        </p:nvSpPr>
        <p:spPr>
          <a:xfrm>
            <a:off x="451026" y="70739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273478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Библиотека интерактивных материалов 1С</a:t>
            </a:r>
            <a:r>
              <a:rPr lang="ru-RU" dirty="0">
                <a:solidFill>
                  <a:srgbClr val="2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273478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VR-Labs</a:t>
            </a:r>
            <a:r>
              <a:rPr lang="en-US" dirty="0">
                <a:solidFill>
                  <a:srgbClr val="2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734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  <a:endParaRPr lang="ru-RU" dirty="0"/>
          </a:p>
        </p:txBody>
      </p:sp>
      <p:sp>
        <p:nvSpPr>
          <p:cNvPr id="10" name="Фигура">
            <a:extLst>
              <a:ext uri="{FF2B5EF4-FFF2-40B4-BE49-F238E27FC236}">
                <a16:creationId xmlns:a16="http://schemas.microsoft.com/office/drawing/2014/main" id="{C7FC9137-DE99-FA41-9801-CCC57233B8B9}"/>
              </a:ext>
            </a:extLst>
          </p:cNvPr>
          <p:cNvSpPr/>
          <p:nvPr/>
        </p:nvSpPr>
        <p:spPr>
          <a:xfrm>
            <a:off x="-7938" y="-18654"/>
            <a:ext cx="8138518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Фигура">
            <a:extLst>
              <a:ext uri="{FF2B5EF4-FFF2-40B4-BE49-F238E27FC236}">
                <a16:creationId xmlns:a16="http://schemas.microsoft.com/office/drawing/2014/main" id="{92FE0CF3-2542-FE4E-9E36-E19AD6611534}"/>
              </a:ext>
            </a:extLst>
          </p:cNvPr>
          <p:cNvSpPr/>
          <p:nvPr/>
        </p:nvSpPr>
        <p:spPr>
          <a:xfrm>
            <a:off x="-913638" y="-23734"/>
            <a:ext cx="8138518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6EB1D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DD9CAA4C-93BE-7B42-8F06-A4A58B4DE3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EB76305-C5C4-B349-A93E-C7EEFDB41785}"/>
              </a:ext>
            </a:extLst>
          </p:cNvPr>
          <p:cNvSpPr/>
          <p:nvPr/>
        </p:nvSpPr>
        <p:spPr>
          <a:xfrm>
            <a:off x="0" y="702603"/>
            <a:ext cx="5609230" cy="1775901"/>
          </a:xfrm>
          <a:prstGeom prst="rect">
            <a:avLst/>
          </a:prstGeom>
          <a:solidFill>
            <a:srgbClr val="1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5708B-AC35-3D4F-A4F5-A7D55FE0DBE3}"/>
              </a:ext>
            </a:extLst>
          </p:cNvPr>
          <p:cNvSpPr txBox="1"/>
          <p:nvPr/>
        </p:nvSpPr>
        <p:spPr>
          <a:xfrm>
            <a:off x="248536" y="848985"/>
            <a:ext cx="5440860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Цифровые инструменты для включения учащихся в новые виды деятельности на уроке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D1C73-142C-1B45-A429-6942CF51A705}"/>
              </a:ext>
            </a:extLst>
          </p:cNvPr>
          <p:cNvSpPr txBox="1"/>
          <p:nvPr/>
        </p:nvSpPr>
        <p:spPr>
          <a:xfrm>
            <a:off x="1007458" y="4725340"/>
            <a:ext cx="566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henomena" pitchFamily="2" charset="0"/>
                <a:cs typeface="Arial" panose="020B0604020202020204" pitchFamily="34" charset="0"/>
              </a:rPr>
              <a:t>Возможность создания лабораторных установок, полигонов и испытаний в дополненной или виртуальной реальности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281DA1-1C56-344C-A9D1-88C53A415AA4}"/>
              </a:ext>
            </a:extLst>
          </p:cNvPr>
          <p:cNvSpPr/>
          <p:nvPr/>
        </p:nvSpPr>
        <p:spPr>
          <a:xfrm>
            <a:off x="979518" y="2963483"/>
            <a:ext cx="3727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Phenomena Bold" pitchFamily="2" charset="0"/>
                <a:cs typeface="Arial" panose="020B0604020202020204" pitchFamily="34" charset="0"/>
              </a:rPr>
              <a:t>Виртуальные лаборатории </a:t>
            </a:r>
            <a:endParaRPr lang="ru-RU" sz="2800" b="1" dirty="0">
              <a:latin typeface="Phenomena Bold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232FB4-F5E7-504A-87A0-8F50A47069F2}"/>
              </a:ext>
            </a:extLst>
          </p:cNvPr>
          <p:cNvSpPr/>
          <p:nvPr/>
        </p:nvSpPr>
        <p:spPr>
          <a:xfrm>
            <a:off x="979518" y="33920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Phenomena" pitchFamily="2" charset="0"/>
              </a:rPr>
              <a:t>В</a:t>
            </a:r>
            <a:r>
              <a:rPr lang="ru-RU" baseline="0" dirty="0">
                <a:latin typeface="Phenomena" pitchFamily="2" charset="0"/>
              </a:rPr>
              <a:t>озможность сделать абстрактное реальным, невидимое видимым, ускорить или замедлить протекание процессов</a:t>
            </a:r>
            <a:endParaRPr lang="ru-RU" dirty="0">
              <a:latin typeface="Phenomena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238202-2290-5347-9326-779AF813167C}"/>
              </a:ext>
            </a:extLst>
          </p:cNvPr>
          <p:cNvSpPr/>
          <p:nvPr/>
        </p:nvSpPr>
        <p:spPr>
          <a:xfrm>
            <a:off x="1018413" y="5911837"/>
            <a:ext cx="276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Phenomena" pitchFamily="2" charset="0"/>
              </a:rPr>
              <a:t>https</a:t>
            </a:r>
            <a:r>
              <a:rPr lang="ru-RU" sz="2400" dirty="0">
                <a:latin typeface="Phenomena" pitchFamily="2" charset="0"/>
              </a:rPr>
              <a:t>://urok.1c.ru/</a:t>
            </a:r>
            <a:r>
              <a:rPr lang="ru-RU" sz="2400" dirty="0" err="1">
                <a:latin typeface="Phenomena" pitchFamily="2" charset="0"/>
              </a:rPr>
              <a:t>library</a:t>
            </a:r>
            <a:r>
              <a:rPr lang="ru-RU" sz="2400" dirty="0">
                <a:latin typeface="Phenomena" pitchFamily="2" charset="0"/>
              </a:rPr>
              <a:t>/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63D290E-1CB6-D44A-B6A5-88C3C997A667}"/>
              </a:ext>
            </a:extLst>
          </p:cNvPr>
          <p:cNvSpPr/>
          <p:nvPr/>
        </p:nvSpPr>
        <p:spPr>
          <a:xfrm>
            <a:off x="1018413" y="5534852"/>
            <a:ext cx="202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Phenomena" pitchFamily="2" charset="0"/>
              </a:rPr>
              <a:t>https</a:t>
            </a:r>
            <a:r>
              <a:rPr lang="ru-RU" sz="2400" dirty="0">
                <a:latin typeface="Phenomena" pitchFamily="2" charset="0"/>
              </a:rPr>
              <a:t>://</a:t>
            </a:r>
            <a:r>
              <a:rPr lang="ru-RU" sz="2400" dirty="0" err="1">
                <a:latin typeface="Phenomena" pitchFamily="2" charset="0"/>
              </a:rPr>
              <a:t>vr-labs.ru</a:t>
            </a:r>
            <a:r>
              <a:rPr lang="ru-RU" sz="2400" dirty="0">
                <a:latin typeface="Phenomena" pitchFamily="2" charset="0"/>
              </a:rPr>
              <a:t>/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13AC696-3720-1A4A-8BCF-A0222A530963}"/>
              </a:ext>
            </a:extLst>
          </p:cNvPr>
          <p:cNvSpPr/>
          <p:nvPr/>
        </p:nvSpPr>
        <p:spPr>
          <a:xfrm>
            <a:off x="979518" y="4324687"/>
            <a:ext cx="5577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Phenomena Bold" pitchFamily="2" charset="0"/>
                <a:cs typeface="Arial" panose="020B0604020202020204" pitchFamily="34" charset="0"/>
              </a:rPr>
              <a:t>Ресурсы для проведения экспериментов</a:t>
            </a:r>
            <a:endParaRPr lang="ru-RU" sz="2800" b="1" dirty="0"/>
          </a:p>
        </p:txBody>
      </p:sp>
      <p:pic>
        <p:nvPicPr>
          <p:cNvPr id="3074" name="Picture 2" descr="Микроскоп ">
            <a:extLst>
              <a:ext uri="{FF2B5EF4-FFF2-40B4-BE49-F238E27FC236}">
                <a16:creationId xmlns:a16="http://schemas.microsoft.com/office/drawing/2014/main" id="{424E6003-A9F8-7341-B830-2DBD22391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3" y="2822516"/>
            <a:ext cx="579940" cy="5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а сайта ">
            <a:extLst>
              <a:ext uri="{FF2B5EF4-FFF2-40B4-BE49-F238E27FC236}">
                <a16:creationId xmlns:a16="http://schemas.microsoft.com/office/drawing/2014/main" id="{340DB561-D318-8D4E-A525-D222B0340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1" y="4220924"/>
            <a:ext cx="494965" cy="4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кольные оценки в Швейцарии выставляются нынче судом 🦉🇨🇭 Швейцария  Деловая">
            <a:extLst>
              <a:ext uri="{FF2B5EF4-FFF2-40B4-BE49-F238E27FC236}">
                <a16:creationId xmlns:a16="http://schemas.microsoft.com/office/drawing/2014/main" id="{0F8926C2-D9CD-9D43-A646-661A4A19A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38" y="-18656"/>
            <a:ext cx="11404644" cy="68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5F303C-93E4-4D49-82D2-4A3354EBC015}"/>
              </a:ext>
            </a:extLst>
          </p:cNvPr>
          <p:cNvSpPr/>
          <p:nvPr/>
        </p:nvSpPr>
        <p:spPr>
          <a:xfrm>
            <a:off x="1411178" y="-18657"/>
            <a:ext cx="11526682" cy="689530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Фигура">
            <a:extLst>
              <a:ext uri="{FF2B5EF4-FFF2-40B4-BE49-F238E27FC236}">
                <a16:creationId xmlns:a16="http://schemas.microsoft.com/office/drawing/2014/main" id="{86ABC6DC-73B0-2B4C-8DDB-797975A2DEBA}"/>
              </a:ext>
            </a:extLst>
          </p:cNvPr>
          <p:cNvSpPr/>
          <p:nvPr/>
        </p:nvSpPr>
        <p:spPr>
          <a:xfrm>
            <a:off x="-7938" y="-18654"/>
            <a:ext cx="8138518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" name="Фигура">
            <a:extLst>
              <a:ext uri="{FF2B5EF4-FFF2-40B4-BE49-F238E27FC236}">
                <a16:creationId xmlns:a16="http://schemas.microsoft.com/office/drawing/2014/main" id="{CD312381-E878-554C-995D-3B0FD886B12C}"/>
              </a:ext>
            </a:extLst>
          </p:cNvPr>
          <p:cNvSpPr/>
          <p:nvPr/>
        </p:nvSpPr>
        <p:spPr>
          <a:xfrm>
            <a:off x="-913639" y="-18655"/>
            <a:ext cx="8349569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6EB1DE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694AF4-59CB-4E46-AA94-EB1FF75A1A47}"/>
              </a:ext>
            </a:extLst>
          </p:cNvPr>
          <p:cNvSpPr/>
          <p:nvPr/>
        </p:nvSpPr>
        <p:spPr>
          <a:xfrm>
            <a:off x="0" y="702603"/>
            <a:ext cx="5609230" cy="1514789"/>
          </a:xfrm>
          <a:prstGeom prst="rect">
            <a:avLst/>
          </a:prstGeom>
          <a:solidFill>
            <a:srgbClr val="1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7CF21A-9389-7E43-9CF4-5CB45D5F0067}"/>
              </a:ext>
            </a:extLst>
          </p:cNvPr>
          <p:cNvSpPr/>
          <p:nvPr/>
        </p:nvSpPr>
        <p:spPr>
          <a:xfrm>
            <a:off x="380200" y="796489"/>
            <a:ext cx="5387041" cy="147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Phenomena Bold" pitchFamily="2" charset="0"/>
                <a:cs typeface="Arial" panose="020B0604020202020204" pitchFamily="34" charset="0"/>
              </a:rPr>
              <a:t>Цифровые инструменты для экспресс-диагностики и опроса учащихся прямо на уроке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B90A373-4D53-EB44-B11C-20EB65605864}"/>
              </a:ext>
            </a:extLst>
          </p:cNvPr>
          <p:cNvSpPr/>
          <p:nvPr/>
        </p:nvSpPr>
        <p:spPr>
          <a:xfrm>
            <a:off x="1465518" y="4861630"/>
            <a:ext cx="5163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Phenomena Bold" pitchFamily="2" charset="0"/>
              </a:rPr>
              <a:t>Выбор направления</a:t>
            </a:r>
            <a:r>
              <a:rPr lang="ru-RU" sz="2000" dirty="0">
                <a:latin typeface="Phenomena" pitchFamily="2" charset="0"/>
              </a:rPr>
              <a:t>, формы и характера дальнейшей учебной деятельности с учетом мнения учеников.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6656E3-DA09-7C48-AED0-D5DED526CAEF}"/>
              </a:ext>
            </a:extLst>
          </p:cNvPr>
          <p:cNvSpPr/>
          <p:nvPr/>
        </p:nvSpPr>
        <p:spPr>
          <a:xfrm>
            <a:off x="416440" y="2691041"/>
            <a:ext cx="5609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Phenomena Bold" pitchFamily="2" charset="0"/>
                <a:cs typeface="Arial" panose="020B0604020202020204" pitchFamily="34" charset="0"/>
              </a:rPr>
              <a:t>Ресурсы для экспресс-диагностики учебных достижений</a:t>
            </a:r>
            <a:endParaRPr lang="ru-RU" sz="2800" b="1" dirty="0">
              <a:latin typeface="Phenomena Bold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3F2C148-D9A4-104F-A42F-02115DCED3E8}"/>
              </a:ext>
            </a:extLst>
          </p:cNvPr>
          <p:cNvSpPr/>
          <p:nvPr/>
        </p:nvSpPr>
        <p:spPr>
          <a:xfrm>
            <a:off x="1465518" y="3922729"/>
            <a:ext cx="4857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Phenomena Bold" pitchFamily="2" charset="0"/>
              </a:rPr>
              <a:t>Получение данных </a:t>
            </a:r>
            <a:r>
              <a:rPr lang="ru-RU" sz="2000" dirty="0">
                <a:latin typeface="Phenomena" pitchFamily="2" charset="0"/>
              </a:rPr>
              <a:t>о каждом ученике, наглядное представление результатов класса в целом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ACAD18E-70CE-B047-AE67-40B4DE323CAF}"/>
              </a:ext>
            </a:extLst>
          </p:cNvPr>
          <p:cNvGrpSpPr/>
          <p:nvPr/>
        </p:nvGrpSpPr>
        <p:grpSpPr>
          <a:xfrm>
            <a:off x="9584622" y="2571730"/>
            <a:ext cx="2621667" cy="4254721"/>
            <a:chOff x="6810374" y="86089"/>
            <a:chExt cx="4746252" cy="584257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9FD7C49-BDA0-814F-A30F-F95228D26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0374" y="86089"/>
              <a:ext cx="4746252" cy="3409035"/>
            </a:xfrm>
            <a:prstGeom prst="rect">
              <a:avLst/>
            </a:prstGeom>
            <a:ln w="31750">
              <a:solidFill>
                <a:srgbClr val="1B3181"/>
              </a:solidFill>
              <a:prstDash val="sysDot"/>
            </a:ln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F2FB85D-7DC9-3849-9C22-C0E8A20003F9}"/>
                </a:ext>
              </a:extLst>
            </p:cNvPr>
            <p:cNvGrpSpPr/>
            <p:nvPr/>
          </p:nvGrpSpPr>
          <p:grpSpPr>
            <a:xfrm>
              <a:off x="6810374" y="1840061"/>
              <a:ext cx="4714810" cy="4088606"/>
              <a:chOff x="6080631" y="1668282"/>
              <a:chExt cx="5380684" cy="5091660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76C8E365-519A-E74A-8160-C6A47EE9BA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0633" y="4476722"/>
                <a:ext cx="5380682" cy="2283220"/>
              </a:xfrm>
              <a:prstGeom prst="rect">
                <a:avLst/>
              </a:prstGeom>
              <a:ln w="31750">
                <a:solidFill>
                  <a:srgbClr val="1B3181"/>
                </a:solidFill>
                <a:prstDash val="sysDot"/>
              </a:ln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379C00A0-BF09-7543-BF93-980152085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0631" y="1668282"/>
                <a:ext cx="5380682" cy="2762251"/>
              </a:xfrm>
              <a:prstGeom prst="rect">
                <a:avLst/>
              </a:prstGeom>
              <a:ln w="31750">
                <a:solidFill>
                  <a:srgbClr val="1B3181"/>
                </a:solidFill>
                <a:prstDash val="sysDot"/>
              </a:ln>
            </p:spPr>
          </p:pic>
        </p:grp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5C0118-CFB4-EC47-9B5E-2C63883C83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53" y="2973"/>
            <a:ext cx="4444054" cy="2497159"/>
          </a:xfrm>
          <a:prstGeom prst="rect">
            <a:avLst/>
          </a:prstGeom>
          <a:ln w="31750">
            <a:solidFill>
              <a:srgbClr val="1B3181"/>
            </a:solidFill>
            <a:prstDash val="sysDot"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F21440-EFC8-344A-9657-D999FDACD512}"/>
              </a:ext>
            </a:extLst>
          </p:cNvPr>
          <p:cNvSpPr/>
          <p:nvPr/>
        </p:nvSpPr>
        <p:spPr>
          <a:xfrm>
            <a:off x="1481765" y="5907156"/>
            <a:ext cx="2645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Phenomena Bold" pitchFamily="2" charset="0"/>
              </a:rPr>
              <a:t>Мониторинг</a:t>
            </a:r>
            <a:r>
              <a:rPr lang="ru-RU" sz="2000" dirty="0">
                <a:latin typeface="Phenomena" pitchFamily="2" charset="0"/>
              </a:rPr>
              <a:t> хода усвоения учебного материала</a:t>
            </a:r>
          </a:p>
        </p:txBody>
      </p:sp>
      <p:pic>
        <p:nvPicPr>
          <p:cNvPr id="4098" name="Picture 2" descr="Анализ ">
            <a:extLst>
              <a:ext uri="{FF2B5EF4-FFF2-40B4-BE49-F238E27FC236}">
                <a16:creationId xmlns:a16="http://schemas.microsoft.com/office/drawing/2014/main" id="{8B8EDE2A-C601-0C47-8935-3DBB347A1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8" y="3964303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зучение ">
            <a:extLst>
              <a:ext uri="{FF2B5EF4-FFF2-40B4-BE49-F238E27FC236}">
                <a16:creationId xmlns:a16="http://schemas.microsoft.com/office/drawing/2014/main" id="{D02B1ABE-4D5E-3340-A9FC-16D2BAB0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0" y="4865033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лаз ">
            <a:extLst>
              <a:ext uri="{FF2B5EF4-FFF2-40B4-BE49-F238E27FC236}">
                <a16:creationId xmlns:a16="http://schemas.microsoft.com/office/drawing/2014/main" id="{EF09D037-674E-2D4F-A887-B37B718F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3" y="5985014"/>
            <a:ext cx="477957" cy="4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D87D09-E2EF-544B-8B09-586620493566}"/>
              </a:ext>
            </a:extLst>
          </p:cNvPr>
          <p:cNvSpPr/>
          <p:nvPr/>
        </p:nvSpPr>
        <p:spPr>
          <a:xfrm>
            <a:off x="7595564" y="9305864"/>
            <a:ext cx="3906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Phenomena Bold" pitchFamily="2" charset="0"/>
                <a:cs typeface="Arial" panose="020B0604020202020204" pitchFamily="34" charset="0"/>
              </a:rPr>
              <a:t>Виртуальные экскурсии </a:t>
            </a:r>
            <a:endParaRPr lang="ru-RU" sz="3200" b="1" dirty="0">
              <a:latin typeface="Phenomena Bold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20FC39-0034-C94F-A3D8-C1F05102BB93}"/>
              </a:ext>
            </a:extLst>
          </p:cNvPr>
          <p:cNvSpPr/>
          <p:nvPr/>
        </p:nvSpPr>
        <p:spPr>
          <a:xfrm>
            <a:off x="-7114486" y="755946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Phenomena" pitchFamily="2" charset="0"/>
                <a:cs typeface="Arial" panose="020B0604020202020204" pitchFamily="34" charset="0"/>
              </a:rPr>
              <a:t>инструменты для создания эффекта присутствия учащихся в музейной экспозиции, на производстве, в природных заповедниках, на исторических событиях или рядом с культурными объектами </a:t>
            </a:r>
            <a:endParaRPr lang="ru-RU" sz="2400" dirty="0">
              <a:latin typeface="Phenomena" pitchFamily="2" charset="0"/>
            </a:endParaRPr>
          </a:p>
        </p:txBody>
      </p:sp>
      <p:pic>
        <p:nvPicPr>
          <p:cNvPr id="7" name="Picture 2" descr="Разработка виртуальных тренажеров и образовательных систем">
            <a:extLst>
              <a:ext uri="{FF2B5EF4-FFF2-40B4-BE49-F238E27FC236}">
                <a16:creationId xmlns:a16="http://schemas.microsoft.com/office/drawing/2014/main" id="{C4A2800C-E2F4-7E40-ACE2-4D97E67C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477" y="11134947"/>
            <a:ext cx="4464551" cy="265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114FAF-360E-C747-B73D-1506621F1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13682"/>
            <a:ext cx="4683211" cy="2703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9FC751-F07B-104D-8041-49AB2C7E9F85}"/>
              </a:ext>
            </a:extLst>
          </p:cNvPr>
          <p:cNvSpPr txBox="1"/>
          <p:nvPr/>
        </p:nvSpPr>
        <p:spPr>
          <a:xfrm>
            <a:off x="854803" y="9290353"/>
            <a:ext cx="329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Phenomena Bold" pitchFamily="2" charset="0"/>
              </a:rPr>
              <a:t>Реальные экскурсии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0F31AB0-D297-B74C-AD3D-CD360C2BECE7}"/>
              </a:ext>
            </a:extLst>
          </p:cNvPr>
          <p:cNvSpPr/>
          <p:nvPr/>
        </p:nvSpPr>
        <p:spPr>
          <a:xfrm>
            <a:off x="5753100" y="-25400"/>
            <a:ext cx="6610350" cy="6918325"/>
          </a:xfrm>
          <a:custGeom>
            <a:avLst/>
            <a:gdLst>
              <a:gd name="connsiteX0" fmla="*/ 12172950 w 12306300"/>
              <a:gd name="connsiteY0" fmla="*/ 0 h 13677900"/>
              <a:gd name="connsiteX1" fmla="*/ 0 w 12306300"/>
              <a:gd name="connsiteY1" fmla="*/ 0 h 13677900"/>
              <a:gd name="connsiteX2" fmla="*/ 1600200 w 12306300"/>
              <a:gd name="connsiteY2" fmla="*/ 2133600 h 13677900"/>
              <a:gd name="connsiteX3" fmla="*/ 152400 w 12306300"/>
              <a:gd name="connsiteY3" fmla="*/ 3314700 h 13677900"/>
              <a:gd name="connsiteX4" fmla="*/ 2190750 w 12306300"/>
              <a:gd name="connsiteY4" fmla="*/ 4572000 h 13677900"/>
              <a:gd name="connsiteX5" fmla="*/ 438150 w 12306300"/>
              <a:gd name="connsiteY5" fmla="*/ 6362700 h 13677900"/>
              <a:gd name="connsiteX6" fmla="*/ 57150 w 12306300"/>
              <a:gd name="connsiteY6" fmla="*/ 6762750 h 13677900"/>
              <a:gd name="connsiteX7" fmla="*/ 2305050 w 12306300"/>
              <a:gd name="connsiteY7" fmla="*/ 8820150 h 13677900"/>
              <a:gd name="connsiteX8" fmla="*/ 114300 w 12306300"/>
              <a:gd name="connsiteY8" fmla="*/ 10039350 h 13677900"/>
              <a:gd name="connsiteX9" fmla="*/ 2095500 w 12306300"/>
              <a:gd name="connsiteY9" fmla="*/ 11582400 h 13677900"/>
              <a:gd name="connsiteX10" fmla="*/ 38100 w 12306300"/>
              <a:gd name="connsiteY10" fmla="*/ 12477750 h 13677900"/>
              <a:gd name="connsiteX11" fmla="*/ 1962150 w 12306300"/>
              <a:gd name="connsiteY11" fmla="*/ 13677900 h 13677900"/>
              <a:gd name="connsiteX12" fmla="*/ 12306300 w 12306300"/>
              <a:gd name="connsiteY12" fmla="*/ 13639800 h 136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06300" h="13677900">
                <a:moveTo>
                  <a:pt x="12172950" y="0"/>
                </a:moveTo>
                <a:lnTo>
                  <a:pt x="0" y="0"/>
                </a:lnTo>
                <a:lnTo>
                  <a:pt x="1600200" y="2133600"/>
                </a:lnTo>
                <a:lnTo>
                  <a:pt x="152400" y="3314700"/>
                </a:lnTo>
                <a:lnTo>
                  <a:pt x="2190750" y="4572000"/>
                </a:lnTo>
                <a:lnTo>
                  <a:pt x="438150" y="6362700"/>
                </a:lnTo>
                <a:lnTo>
                  <a:pt x="57150" y="6762750"/>
                </a:lnTo>
                <a:lnTo>
                  <a:pt x="2305050" y="8820150"/>
                </a:lnTo>
                <a:lnTo>
                  <a:pt x="114300" y="10039350"/>
                </a:lnTo>
                <a:lnTo>
                  <a:pt x="2095500" y="11582400"/>
                </a:lnTo>
                <a:lnTo>
                  <a:pt x="38100" y="12477750"/>
                </a:lnTo>
                <a:lnTo>
                  <a:pt x="1962150" y="13677900"/>
                </a:lnTo>
                <a:lnTo>
                  <a:pt x="12306300" y="13639800"/>
                </a:lnTo>
              </a:path>
            </a:pathLst>
          </a:cu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ru-RU" sz="9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7937AFBB-D900-4449-BB8F-76F1BDACF898}"/>
              </a:ext>
            </a:extLst>
          </p:cNvPr>
          <p:cNvSpPr/>
          <p:nvPr/>
        </p:nvSpPr>
        <p:spPr>
          <a:xfrm>
            <a:off x="-124348" y="-152399"/>
            <a:ext cx="6456015" cy="7045324"/>
          </a:xfrm>
          <a:custGeom>
            <a:avLst/>
            <a:gdLst>
              <a:gd name="connsiteX0" fmla="*/ 19050 w 12230100"/>
              <a:gd name="connsiteY0" fmla="*/ 0 h 13716000"/>
              <a:gd name="connsiteX1" fmla="*/ 10344150 w 12230100"/>
              <a:gd name="connsiteY1" fmla="*/ 38100 h 13716000"/>
              <a:gd name="connsiteX2" fmla="*/ 12211050 w 12230100"/>
              <a:gd name="connsiteY2" fmla="*/ 2362200 h 13716000"/>
              <a:gd name="connsiteX3" fmla="*/ 10363200 w 12230100"/>
              <a:gd name="connsiteY3" fmla="*/ 3771900 h 13716000"/>
              <a:gd name="connsiteX4" fmla="*/ 12172950 w 12230100"/>
              <a:gd name="connsiteY4" fmla="*/ 5391150 h 13716000"/>
              <a:gd name="connsiteX5" fmla="*/ 9848850 w 12230100"/>
              <a:gd name="connsiteY5" fmla="*/ 6819900 h 13716000"/>
              <a:gd name="connsiteX6" fmla="*/ 12153900 w 12230100"/>
              <a:gd name="connsiteY6" fmla="*/ 8667750 h 13716000"/>
              <a:gd name="connsiteX7" fmla="*/ 10058400 w 12230100"/>
              <a:gd name="connsiteY7" fmla="*/ 9829800 h 13716000"/>
              <a:gd name="connsiteX8" fmla="*/ 12230100 w 12230100"/>
              <a:gd name="connsiteY8" fmla="*/ 11258550 h 13716000"/>
              <a:gd name="connsiteX9" fmla="*/ 10039350 w 12230100"/>
              <a:gd name="connsiteY9" fmla="*/ 12363450 h 13716000"/>
              <a:gd name="connsiteX10" fmla="*/ 12230100 w 12230100"/>
              <a:gd name="connsiteY10" fmla="*/ 13716000 h 13716000"/>
              <a:gd name="connsiteX11" fmla="*/ 0 w 12230100"/>
              <a:gd name="connsiteY11" fmla="*/ 13658850 h 13716000"/>
              <a:gd name="connsiteX12" fmla="*/ 19050 w 12230100"/>
              <a:gd name="connsiteY12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30100" h="13716000">
                <a:moveTo>
                  <a:pt x="19050" y="0"/>
                </a:moveTo>
                <a:lnTo>
                  <a:pt x="10344150" y="38100"/>
                </a:lnTo>
                <a:lnTo>
                  <a:pt x="12211050" y="2362200"/>
                </a:lnTo>
                <a:lnTo>
                  <a:pt x="10363200" y="3771900"/>
                </a:lnTo>
                <a:lnTo>
                  <a:pt x="12172950" y="5391150"/>
                </a:lnTo>
                <a:lnTo>
                  <a:pt x="9848850" y="6819900"/>
                </a:lnTo>
                <a:lnTo>
                  <a:pt x="12153900" y="8667750"/>
                </a:lnTo>
                <a:lnTo>
                  <a:pt x="10058400" y="9829800"/>
                </a:lnTo>
                <a:lnTo>
                  <a:pt x="12230100" y="11258550"/>
                </a:lnTo>
                <a:lnTo>
                  <a:pt x="10039350" y="12363450"/>
                </a:lnTo>
                <a:lnTo>
                  <a:pt x="12230100" y="13716000"/>
                </a:lnTo>
                <a:lnTo>
                  <a:pt x="0" y="13658850"/>
                </a:lnTo>
                <a:lnTo>
                  <a:pt x="1905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ru-RU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Потребности перевозчика">
            <a:extLst>
              <a:ext uri="{FF2B5EF4-FFF2-40B4-BE49-F238E27FC236}">
                <a16:creationId xmlns:a16="http://schemas.microsoft.com/office/drawing/2014/main" id="{071913E8-4B91-4549-9419-5C90BA920954}"/>
              </a:ext>
            </a:extLst>
          </p:cNvPr>
          <p:cNvSpPr txBox="1"/>
          <p:nvPr/>
        </p:nvSpPr>
        <p:spPr>
          <a:xfrm>
            <a:off x="630435" y="1196193"/>
            <a:ext cx="4451927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l" defTabSz="914400">
              <a:lnSpc>
                <a:spcPct val="90000"/>
              </a:lnSpc>
              <a:defRPr sz="8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lang="ru-RU" sz="4400" b="1" i="0" kern="0" dirty="0" err="1">
                <a:solidFill>
                  <a:srgbClr val="FFFFFF"/>
                </a:solidFill>
                <a:latin typeface="Phenomena Bold" pitchFamily="2" charset="0"/>
              </a:rPr>
              <a:t>Оффлайн</a:t>
            </a:r>
            <a:r>
              <a:rPr lang="ru-RU" sz="4400" b="1" i="0" kern="0" dirty="0">
                <a:solidFill>
                  <a:srgbClr val="FFFFFF"/>
                </a:solidFill>
                <a:latin typeface="Phenomena Bold" pitchFamily="2" charset="0"/>
              </a:rPr>
              <a:t> экскурсии</a:t>
            </a:r>
            <a:endParaRPr sz="4400" b="1" i="0" kern="0" dirty="0">
              <a:solidFill>
                <a:srgbClr val="FFFFFF"/>
              </a:solidFill>
              <a:latin typeface="Phenomena Bold" pitchFamily="2" charset="0"/>
            </a:endParaRPr>
          </a:p>
        </p:txBody>
      </p:sp>
      <p:sp>
        <p:nvSpPr>
          <p:cNvPr id="20" name="Потребности пассажира">
            <a:extLst>
              <a:ext uri="{FF2B5EF4-FFF2-40B4-BE49-F238E27FC236}">
                <a16:creationId xmlns:a16="http://schemas.microsoft.com/office/drawing/2014/main" id="{A1F8441F-852E-E143-AE4B-FD557A90CE78}"/>
              </a:ext>
            </a:extLst>
          </p:cNvPr>
          <p:cNvSpPr txBox="1"/>
          <p:nvPr/>
        </p:nvSpPr>
        <p:spPr>
          <a:xfrm>
            <a:off x="7002405" y="611313"/>
            <a:ext cx="5530245" cy="1311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l" defTabSz="914400">
              <a:lnSpc>
                <a:spcPct val="90000"/>
              </a:lnSpc>
              <a:defRPr sz="8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457200" hangingPunct="0"/>
            <a:r>
              <a:rPr lang="ru-RU" sz="4400" b="1" i="0" kern="0" dirty="0">
                <a:solidFill>
                  <a:srgbClr val="FFFFFF"/>
                </a:solidFill>
                <a:latin typeface="Phenomena Bold" pitchFamily="2" charset="0"/>
              </a:rPr>
              <a:t>Виртуальные экскурсии</a:t>
            </a:r>
            <a:endParaRPr sz="4400" b="1" i="0" kern="0" dirty="0">
              <a:solidFill>
                <a:srgbClr val="FFFFFF"/>
              </a:solidFill>
              <a:latin typeface="Phenomena Bold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3EF2F9A-C008-5742-9417-56AB532634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414" y="3507797"/>
            <a:ext cx="488644" cy="4886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D3F0947-0F6B-AD47-8D46-E96131DA7A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47" y="4543304"/>
            <a:ext cx="647777" cy="647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EC527F-FEB6-9B47-AE3B-4A7BF0F5B5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705" y="4607976"/>
            <a:ext cx="500244" cy="5002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AC032FF-D1CF-3B4E-80A2-B2E9CB7B4E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414" y="2251136"/>
            <a:ext cx="500244" cy="5002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671780-64AD-8144-9806-15B7E297C4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6" y="3458014"/>
            <a:ext cx="556615" cy="5566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D472013-69AE-634F-B459-8FAC2C3761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71" y="2224161"/>
            <a:ext cx="560297" cy="56029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8DE1D5-0EDA-A140-B596-2026EC727271}"/>
              </a:ext>
            </a:extLst>
          </p:cNvPr>
          <p:cNvSpPr/>
          <p:nvPr/>
        </p:nvSpPr>
        <p:spPr>
          <a:xfrm>
            <a:off x="1316319" y="2301976"/>
            <a:ext cx="292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henomena" pitchFamily="2" charset="0"/>
              </a:rPr>
              <a:t>Занимают много времени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300E9C-BFE5-9A40-A2C2-91D8EB034206}"/>
              </a:ext>
            </a:extLst>
          </p:cNvPr>
          <p:cNvSpPr/>
          <p:nvPr/>
        </p:nvSpPr>
        <p:spPr>
          <a:xfrm>
            <a:off x="1312524" y="3513113"/>
            <a:ext cx="2584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Phenomena" pitchFamily="2" charset="0"/>
              </a:rPr>
              <a:t>Трудны в организации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81DA93-1E94-6A42-AA3F-D1CA20E31FCE}"/>
              </a:ext>
            </a:extLst>
          </p:cNvPr>
          <p:cNvSpPr/>
          <p:nvPr/>
        </p:nvSpPr>
        <p:spPr>
          <a:xfrm>
            <a:off x="1321388" y="4714456"/>
            <a:ext cx="367692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Phenomena" pitchFamily="2" charset="0"/>
              </a:rPr>
              <a:t>В некоторых случаях невозможны по технике безопасности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2F71EF-0AA2-2E4F-8FCE-0299F3C98FAF}"/>
              </a:ext>
            </a:extLst>
          </p:cNvPr>
          <p:cNvSpPr/>
          <p:nvPr/>
        </p:nvSpPr>
        <p:spPr>
          <a:xfrm>
            <a:off x="8339561" y="2251136"/>
            <a:ext cx="341953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Phenomena" pitchFamily="2" charset="0"/>
              </a:rPr>
              <a:t>Создают эффект присутствия в том или ином месте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348615-765D-D146-B909-9842B4975FE0}"/>
              </a:ext>
            </a:extLst>
          </p:cNvPr>
          <p:cNvSpPr/>
          <p:nvPr/>
        </p:nvSpPr>
        <p:spPr>
          <a:xfrm>
            <a:off x="8339561" y="3438875"/>
            <a:ext cx="401997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Phenomena" pitchFamily="2" charset="0"/>
              </a:rPr>
              <a:t>Используются панорамные фотографии, сферические видео или спутниковые съемки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07C4537-D0A0-764F-A18F-24310FDAA184}"/>
              </a:ext>
            </a:extLst>
          </p:cNvPr>
          <p:cNvSpPr/>
          <p:nvPr/>
        </p:nvSpPr>
        <p:spPr>
          <a:xfrm>
            <a:off x="8339561" y="4713779"/>
            <a:ext cx="336099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Phenomena" pitchFamily="2" charset="0"/>
              </a:rPr>
              <a:t>Применяются специальные очки для виртуальной реальности.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84DCE8-B744-2F43-8FBB-AA662230294A}"/>
              </a:ext>
            </a:extLst>
          </p:cNvPr>
          <p:cNvSpPr/>
          <p:nvPr/>
        </p:nvSpPr>
        <p:spPr>
          <a:xfrm>
            <a:off x="1971040" y="-1026159"/>
            <a:ext cx="815182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Phenomena Bold" pitchFamily="2" charset="0"/>
                <a:cs typeface="Arial" panose="020B0604020202020204" pitchFamily="34" charset="0"/>
              </a:rPr>
              <a:t>Цифровые инструменты </a:t>
            </a:r>
            <a:r>
              <a:rPr lang="ru-RU" b="1" dirty="0">
                <a:latin typeface="Phenomena Bold" pitchFamily="2" charset="0"/>
                <a:cs typeface="Arial" panose="020B0604020202020204" pitchFamily="34" charset="0"/>
              </a:rPr>
              <a:t>для организации виртуальных </a:t>
            </a:r>
            <a:r>
              <a:rPr lang="ru-RU" b="1" dirty="0" smtClean="0">
                <a:latin typeface="Phenomena Bold" pitchFamily="2" charset="0"/>
                <a:cs typeface="Arial" panose="020B0604020202020204" pitchFamily="34" charset="0"/>
              </a:rPr>
              <a:t>экскурсий </a:t>
            </a:r>
            <a:r>
              <a:rPr lang="ru-RU" b="1" dirty="0">
                <a:latin typeface="Phenomena Bold" pitchFamily="2" charset="0"/>
                <a:cs typeface="Arial" panose="020B0604020202020204" pitchFamily="34" charset="0"/>
              </a:rPr>
              <a:t>на уроке</a:t>
            </a:r>
          </a:p>
        </p:txBody>
      </p:sp>
    </p:spTree>
    <p:extLst>
      <p:ext uri="{BB962C8B-B14F-4D97-AF65-F5344CB8AC3E}">
        <p14:creationId xmlns:p14="http://schemas.microsoft.com/office/powerpoint/2010/main" val="15465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8699</TotalTime>
  <Words>639</Words>
  <Application>Microsoft Office PowerPoint</Application>
  <PresentationFormat>Широкоэкранный</PresentationFormat>
  <Paragraphs>123</Paragraphs>
  <Slides>13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Helvetica Light</vt:lpstr>
      <vt:lpstr>Helvetica Neue</vt:lpstr>
      <vt:lpstr>Helvetica Neue Medium</vt:lpstr>
      <vt:lpstr>Montserrat</vt:lpstr>
      <vt:lpstr>Phenomena</vt:lpstr>
      <vt:lpstr>Phenomena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Татьяна Александровна Силантьева</cp:lastModifiedBy>
  <cp:revision>258</cp:revision>
  <dcterms:created xsi:type="dcterms:W3CDTF">2020-06-08T21:27:38Z</dcterms:created>
  <dcterms:modified xsi:type="dcterms:W3CDTF">2022-04-21T07:52:06Z</dcterms:modified>
</cp:coreProperties>
</file>