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94" r:id="rId3"/>
    <p:sldId id="295" r:id="rId4"/>
    <p:sldId id="296" r:id="rId5"/>
    <p:sldId id="299" r:id="rId6"/>
    <p:sldId id="297" r:id="rId7"/>
    <p:sldId id="298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2" autoAdjust="0"/>
    <p:restoredTop sz="94660"/>
  </p:normalViewPr>
  <p:slideViewPr>
    <p:cSldViewPr snapToGrid="0">
      <p:cViewPr varScale="1">
        <p:scale>
          <a:sx n="62" d="100"/>
          <a:sy n="62" d="100"/>
        </p:scale>
        <p:origin x="-72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E444E-0674-4229-894F-198ACBA3BEF7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A91FF-03AF-4652-AC9D-F312EA8AB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126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E3B42-A35B-470A-BAB9-35B181FDB014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266499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3697-D227-45E0-A304-F8BCFBB5E52D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B686-1BEA-4CD7-B5C4-1571CC133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34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3697-D227-45E0-A304-F8BCFBB5E52D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B686-1BEA-4CD7-B5C4-1571CC133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796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3697-D227-45E0-A304-F8BCFBB5E52D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B686-1BEA-4CD7-B5C4-1571CC133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03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3697-D227-45E0-A304-F8BCFBB5E52D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B686-1BEA-4CD7-B5C4-1571CC133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028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3697-D227-45E0-A304-F8BCFBB5E52D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B686-1BEA-4CD7-B5C4-1571CC133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10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3697-D227-45E0-A304-F8BCFBB5E52D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B686-1BEA-4CD7-B5C4-1571CC133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595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3697-D227-45E0-A304-F8BCFBB5E52D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B686-1BEA-4CD7-B5C4-1571CC133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711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3697-D227-45E0-A304-F8BCFBB5E52D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B686-1BEA-4CD7-B5C4-1571CC133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063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3697-D227-45E0-A304-F8BCFBB5E52D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B686-1BEA-4CD7-B5C4-1571CC133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793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3697-D227-45E0-A304-F8BCFBB5E52D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B686-1BEA-4CD7-B5C4-1571CC133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1124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3697-D227-45E0-A304-F8BCFBB5E52D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BB686-1BEA-4CD7-B5C4-1571CC133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696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697-D227-45E0-A304-F8BCFBB5E52D}" type="datetimeFigureOut">
              <a:rPr lang="ru-RU" smtClean="0"/>
              <a:pPr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BB686-1BEA-4CD7-B5C4-1571CC133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336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урок в режиме системно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 к обучению</a:t>
            </a:r>
            <a:endParaRPr lang="ru-RU" alt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08438" y="5229225"/>
            <a:ext cx="6400800" cy="935038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ru-RU" altLang="ru-RU"/>
              <a:t>Ведущий сотрудник отдела сопровождения ФГОС ИРО ПК  В.Н.Павелкин</a:t>
            </a:r>
          </a:p>
          <a:p>
            <a:pPr>
              <a:lnSpc>
                <a:spcPct val="90000"/>
              </a:lnSpc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9907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279651" y="981076"/>
            <a:ext cx="7777163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4000">
                <a:solidFill>
                  <a:srgbClr val="003300"/>
                </a:solidFill>
              </a:rPr>
              <a:t>Понятие </a:t>
            </a:r>
            <a:r>
              <a:rPr lang="ru-RU" altLang="ru-RU" sz="4000">
                <a:solidFill>
                  <a:schemeClr val="accent2"/>
                </a:solidFill>
              </a:rPr>
              <a:t>общего образования</a:t>
            </a:r>
            <a:r>
              <a:rPr lang="ru-RU" altLang="ru-RU" sz="4000">
                <a:solidFill>
                  <a:srgbClr val="003300"/>
                </a:solidFill>
              </a:rPr>
              <a:t>:</a:t>
            </a:r>
          </a:p>
          <a:p>
            <a:pPr>
              <a:buFontTx/>
              <a:buChar char="•"/>
            </a:pPr>
            <a:r>
              <a:rPr lang="ru-RU" altLang="ru-RU" sz="4000">
                <a:solidFill>
                  <a:srgbClr val="003300"/>
                </a:solidFill>
              </a:rPr>
              <a:t> </a:t>
            </a:r>
            <a:r>
              <a:rPr lang="ru-RU" altLang="ru-RU" sz="4000">
                <a:solidFill>
                  <a:schemeClr val="accent2"/>
                </a:solidFill>
              </a:rPr>
              <a:t>для чего оно необходимо</a:t>
            </a:r>
            <a:r>
              <a:rPr lang="ru-RU" altLang="ru-RU" sz="4000">
                <a:solidFill>
                  <a:srgbClr val="003300"/>
                </a:solidFill>
              </a:rPr>
              <a:t> и</a:t>
            </a:r>
          </a:p>
          <a:p>
            <a:pPr>
              <a:buFontTx/>
              <a:buChar char="•"/>
            </a:pPr>
            <a:r>
              <a:rPr lang="ru-RU" altLang="ru-RU" sz="4000">
                <a:solidFill>
                  <a:srgbClr val="003300"/>
                </a:solidFill>
              </a:rPr>
              <a:t> </a:t>
            </a:r>
            <a:r>
              <a:rPr lang="ru-RU" altLang="ru-RU" sz="4000">
                <a:solidFill>
                  <a:schemeClr val="accent2"/>
                </a:solidFill>
              </a:rPr>
              <a:t>каким образом</a:t>
            </a:r>
            <a:r>
              <a:rPr lang="ru-RU" altLang="ru-RU" sz="4000">
                <a:solidFill>
                  <a:srgbClr val="003300"/>
                </a:solidFill>
              </a:rPr>
              <a:t> оно должно быть </a:t>
            </a:r>
            <a:r>
              <a:rPr lang="ru-RU" altLang="ru-RU" sz="4000">
                <a:solidFill>
                  <a:schemeClr val="accent2"/>
                </a:solidFill>
              </a:rPr>
              <a:t>построено</a:t>
            </a:r>
          </a:p>
        </p:txBody>
      </p:sp>
    </p:spTree>
    <p:extLst>
      <p:ext uri="{BB962C8B-B14F-4D97-AF65-F5344CB8AC3E}">
        <p14:creationId xmlns:p14="http://schemas.microsoft.com/office/powerpoint/2010/main" xmlns="" val="222305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Из истории общего образования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84314"/>
            <a:ext cx="8229600" cy="5113337"/>
          </a:xfrm>
          <a:noFill/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>
                <a:solidFill>
                  <a:schemeClr val="accent2"/>
                </a:solidFill>
              </a:rPr>
              <a:t>Образование в истории возникает тогда, когда определенная часть накопившегося опыта уже не может быть передана подрастающим поколениям в процессе повседневной жизни и непосредственного труда. </a:t>
            </a:r>
          </a:p>
          <a:p>
            <a:pPr>
              <a:lnSpc>
                <a:spcPct val="90000"/>
              </a:lnSpc>
            </a:pPr>
            <a:r>
              <a:rPr lang="ru-RU" altLang="ru-RU">
                <a:solidFill>
                  <a:schemeClr val="accent2"/>
                </a:solidFill>
              </a:rPr>
              <a:t>Эта часть опыта представляет собой </a:t>
            </a:r>
            <a:r>
              <a:rPr lang="ru-RU" altLang="ru-RU">
                <a:solidFill>
                  <a:srgbClr val="CC00CC"/>
                </a:solidFill>
              </a:rPr>
              <a:t>теоретические знания</a:t>
            </a:r>
            <a:r>
              <a:rPr lang="ru-RU" altLang="ru-RU">
                <a:solidFill>
                  <a:schemeClr val="accent2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altLang="ru-RU">
                <a:solidFill>
                  <a:schemeClr val="accent2"/>
                </a:solidFill>
              </a:rPr>
              <a:t>Знания этого типа подрастающие поколения могут усваивать лишь в специальных образовательных учреждениях, выполняя в них специфическую </a:t>
            </a:r>
            <a:r>
              <a:rPr lang="ru-RU" altLang="ru-RU">
                <a:solidFill>
                  <a:srgbClr val="CC00CC"/>
                </a:solidFill>
              </a:rPr>
              <a:t>учебную деятельность.</a:t>
            </a:r>
          </a:p>
          <a:p>
            <a:pPr>
              <a:lnSpc>
                <a:spcPct val="90000"/>
              </a:lnSpc>
            </a:pPr>
            <a:endParaRPr lang="ru-RU" altLang="ru-RU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46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99160" y="1"/>
            <a:ext cx="10515600" cy="883920"/>
          </a:xfrm>
        </p:spPr>
        <p:txBody>
          <a:bodyPr/>
          <a:lstStyle/>
          <a:p>
            <a:r>
              <a:rPr lang="ru-RU" altLang="ru-RU" dirty="0"/>
              <a:t>Теоретические знания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44234"/>
            <a:ext cx="10302240" cy="485298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altLang="ru-RU" sz="2400" dirty="0"/>
              <a:t>Теоретические знания – это знания о </a:t>
            </a:r>
            <a:r>
              <a:rPr lang="ru-RU" altLang="ru-RU" sz="2400" dirty="0">
                <a:solidFill>
                  <a:schemeClr val="accent2"/>
                </a:solidFill>
              </a:rPr>
              <a:t>сущности </a:t>
            </a:r>
            <a:r>
              <a:rPr lang="ru-RU" altLang="ru-RU" sz="2400" dirty="0"/>
              <a:t>рассматриваемых явлений.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Эмпирические знания отвечают на вопросы: что происходит, с чем (с кем), где и т.д.?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Теоретические знания отвечают на вопрос: почему так происходит или почему все так устроено?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Теоретическое знание – </a:t>
            </a:r>
            <a:r>
              <a:rPr lang="ru-RU" altLang="ru-RU" sz="2400" dirty="0">
                <a:solidFill>
                  <a:schemeClr val="accent2"/>
                </a:solidFill>
              </a:rPr>
              <a:t>обобщенный</a:t>
            </a:r>
            <a:r>
              <a:rPr lang="ru-RU" altLang="ru-RU" sz="2400" dirty="0"/>
              <a:t> в сознании опыт людей, совокупность знаний об объективном мире, относительно самостоятельная система знаний, </a:t>
            </a:r>
            <a:r>
              <a:rPr lang="ru-RU" altLang="ru-RU" sz="2400" dirty="0">
                <a:solidFill>
                  <a:schemeClr val="accent2"/>
                </a:solidFill>
              </a:rPr>
              <a:t>воспроизводящая в логике понятий объективную логику вещей</a:t>
            </a:r>
            <a:r>
              <a:rPr lang="ru-RU" altLang="ru-RU" sz="2400" dirty="0"/>
              <a:t>. 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solidFill>
                  <a:schemeClr val="accent2"/>
                </a:solidFill>
              </a:rPr>
              <a:t>Научное знание обязано быть теоретическим, но не всякое теоретическое знание может быть научным</a:t>
            </a:r>
            <a:r>
              <a:rPr lang="ru-RU" altLang="ru-RU" sz="2400" dirty="0"/>
              <a:t>. (Математика - язык науки или единственная область науки, основанная на теории). </a:t>
            </a:r>
          </a:p>
          <a:p>
            <a:pPr>
              <a:lnSpc>
                <a:spcPct val="80000"/>
              </a:lnSpc>
            </a:pPr>
            <a:r>
              <a:rPr lang="ru-RU" altLang="ru-RU" sz="2400" dirty="0">
                <a:solidFill>
                  <a:schemeClr val="accent2"/>
                </a:solidFill>
              </a:rPr>
              <a:t>Теоретический уровень</a:t>
            </a:r>
            <a:r>
              <a:rPr lang="ru-RU" altLang="ru-RU" sz="2400" dirty="0"/>
              <a:t> – это исследование объекта при помощи </a:t>
            </a:r>
            <a:r>
              <a:rPr lang="ru-RU" altLang="ru-RU" sz="2400" dirty="0">
                <a:solidFill>
                  <a:schemeClr val="accent2"/>
                </a:solidFill>
              </a:rPr>
              <a:t>рационально-логических действий</a:t>
            </a:r>
            <a:r>
              <a:rPr lang="ru-RU" altLang="ru-RU" sz="2400" dirty="0"/>
              <a:t>. </a:t>
            </a:r>
          </a:p>
          <a:p>
            <a:pPr>
              <a:lnSpc>
                <a:spcPct val="80000"/>
              </a:lnSpc>
            </a:pPr>
            <a:endParaRPr lang="en-US" altLang="ru-RU" sz="2400" dirty="0"/>
          </a:p>
          <a:p>
            <a:pPr lvl="1">
              <a:lnSpc>
                <a:spcPct val="80000"/>
              </a:lnSpc>
              <a:buFontTx/>
              <a:buNone/>
            </a:pPr>
            <a:endParaRPr lang="ru-RU" altLang="ru-RU" dirty="0"/>
          </a:p>
          <a:p>
            <a:pPr>
              <a:lnSpc>
                <a:spcPct val="80000"/>
              </a:lnSpc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26229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Теоретические знания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>
                <a:solidFill>
                  <a:srgbClr val="CC00CC"/>
                </a:solidFill>
              </a:rPr>
              <a:t>Структура теоретических знаний:</a:t>
            </a:r>
          </a:p>
          <a:p>
            <a:pPr lvl="1"/>
            <a:r>
              <a:rPr lang="ru-RU" altLang="ru-RU">
                <a:solidFill>
                  <a:srgbClr val="CC00CC"/>
                </a:solidFill>
              </a:rPr>
              <a:t>Теоретические понятия</a:t>
            </a:r>
          </a:p>
          <a:p>
            <a:pPr lvl="1"/>
            <a:r>
              <a:rPr lang="ru-RU" altLang="ru-RU">
                <a:solidFill>
                  <a:srgbClr val="CC00CC"/>
                </a:solidFill>
              </a:rPr>
              <a:t>Система связей между теоретическими понятиями (родовидовые, часть-целое, логические)</a:t>
            </a:r>
          </a:p>
          <a:p>
            <a:endParaRPr lang="ru-RU" altLang="ru-RU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132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Теоретические знания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>
                <a:solidFill>
                  <a:srgbClr val="0000CC"/>
                </a:solidFill>
              </a:rPr>
              <a:t>Элементы теоретических знаний (этапы теоретического исследования явлений)</a:t>
            </a:r>
          </a:p>
          <a:p>
            <a:pPr lvl="1"/>
            <a:r>
              <a:rPr lang="ru-RU" altLang="ru-RU">
                <a:solidFill>
                  <a:srgbClr val="0000CC"/>
                </a:solidFill>
              </a:rPr>
              <a:t>Проблема</a:t>
            </a:r>
          </a:p>
          <a:p>
            <a:pPr lvl="1"/>
            <a:r>
              <a:rPr lang="ru-RU" altLang="ru-RU">
                <a:solidFill>
                  <a:srgbClr val="0000CC"/>
                </a:solidFill>
              </a:rPr>
              <a:t>Гипотеза</a:t>
            </a:r>
          </a:p>
          <a:p>
            <a:pPr lvl="1"/>
            <a:r>
              <a:rPr lang="ru-RU" altLang="ru-RU">
                <a:solidFill>
                  <a:srgbClr val="0000CC"/>
                </a:solidFill>
              </a:rPr>
              <a:t>Теория</a:t>
            </a:r>
          </a:p>
          <a:p>
            <a:pPr lvl="1"/>
            <a:r>
              <a:rPr lang="ru-RU" altLang="ru-RU">
                <a:solidFill>
                  <a:srgbClr val="0000CC"/>
                </a:solidFill>
              </a:rPr>
              <a:t>Эмпирические следствия из теории</a:t>
            </a:r>
          </a:p>
        </p:txBody>
      </p:sp>
    </p:spTree>
    <p:extLst>
      <p:ext uri="{BB962C8B-B14F-4D97-AF65-F5344CB8AC3E}">
        <p14:creationId xmlns:p14="http://schemas.microsoft.com/office/powerpoint/2010/main" xmlns="" val="157402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Теоретические знания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663300"/>
                </a:solidFill>
              </a:rPr>
              <a:t>«Знания человека находятся в единстве с его мыслительными операциями (абстрагированием, обобщением и т.д.)»</a:t>
            </a:r>
            <a:r>
              <a:rPr lang="ru-RU" altLang="ru-RU" sz="2400">
                <a:solidFill>
                  <a:srgbClr val="336600"/>
                </a:solidFill>
              </a:rPr>
              <a:t> </a:t>
            </a:r>
            <a:r>
              <a:rPr lang="ru-RU" altLang="ru-RU" sz="2400">
                <a:solidFill>
                  <a:srgbClr val="663300"/>
                </a:solidFill>
              </a:rPr>
              <a:t>В.В.Давыдов.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336600"/>
                </a:solidFill>
              </a:rPr>
              <a:t>«Знания не возникают помимо познавательной деятельности субъекта и не существуют безотносительно к ней» С.Л.Рубинштейн.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663300"/>
                </a:solidFill>
              </a:rPr>
              <a:t>«…вполне допустимо термином «знания» одновременно обозначать и результат мышления (отражение действительности), и процесс его получения (мыслительные операции)» В.В.Давыдов.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336600"/>
                </a:solidFill>
              </a:rPr>
              <a:t>«Всякое научное понятие – это и конструкция мысли и отражение бытия» С.Л.Рубинштейн.</a:t>
            </a:r>
          </a:p>
        </p:txBody>
      </p:sp>
    </p:spTree>
    <p:extLst>
      <p:ext uri="{BB962C8B-B14F-4D97-AF65-F5344CB8AC3E}">
        <p14:creationId xmlns:p14="http://schemas.microsoft.com/office/powerpoint/2010/main" xmlns="" val="73135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188914"/>
            <a:ext cx="8675687" cy="706437"/>
          </a:xfrm>
        </p:spPr>
        <p:txBody>
          <a:bodyPr>
            <a:normAutofit fontScale="90000"/>
          </a:bodyPr>
          <a:lstStyle/>
          <a:p>
            <a:r>
              <a:rPr lang="ru-RU" altLang="ru-RU" sz="3200" b="1"/>
              <a:t>Нужны ли теоретические знания по математике?</a:t>
            </a:r>
            <a:r>
              <a:rPr lang="ru-RU" altLang="ru-RU" sz="4000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9"/>
            <a:ext cx="8229600" cy="56165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/>
              <a:t>Провозглашенный несколько лет назад компетентностный подход усилил уже существующий в школьном математическом образовании уклон в сторону освоения методик решения разных, в том числе и компетентностных, заданий в ущерб освоению теоретических знаний.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Более того, сегодня можно услышать мнение о том, что теорию математики не нужно изучать, для большинства учащихся теория школьной математики очень сложна и непонятна, они ее ни при каких условиях не осилят.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Главное – подготовить их к ОГЭ или ЕГЭ, затем они математику благополучно забудут (часто добавляют «как страшный сон»).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Это мнение можно услышать от многих родителей, конечно от учеников и даже от многих учителей. Без особого знания теории ОГЭ и ЕГЭ по математике можно, оказывается, сдать на 4, не то, что на 3! </a:t>
            </a:r>
          </a:p>
        </p:txBody>
      </p:sp>
    </p:spTree>
    <p:extLst>
      <p:ext uri="{BB962C8B-B14F-4D97-AF65-F5344CB8AC3E}">
        <p14:creationId xmlns:p14="http://schemas.microsoft.com/office/powerpoint/2010/main" xmlns="" val="359791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341438"/>
            <a:ext cx="8229600" cy="5256212"/>
          </a:xfrm>
        </p:spPr>
        <p:txBody>
          <a:bodyPr/>
          <a:lstStyle/>
          <a:p>
            <a:r>
              <a:rPr lang="ru-RU" altLang="ru-RU"/>
              <a:t>По этой причине учителя утверждают, что на сегодняшний день </a:t>
            </a:r>
            <a:r>
              <a:rPr lang="ru-RU" altLang="ru-RU" b="1" i="1"/>
              <a:t>математику как науку никто не преподает!!? </a:t>
            </a:r>
          </a:p>
          <a:p>
            <a:r>
              <a:rPr lang="ru-RU" altLang="ru-RU"/>
              <a:t>Стесняюсь спросить: а как что ее преподают? Является ли то, что сейчас преподают под названием «математика» математикой? </a:t>
            </a:r>
          </a:p>
          <a:p>
            <a:r>
              <a:rPr lang="ru-RU" altLang="ru-RU"/>
              <a:t>Можно ли освоить математику без теоретических знаний?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  <a:noFill/>
          <a:ln/>
        </p:spPr>
        <p:txBody>
          <a:bodyPr>
            <a:normAutofit fontScale="90000"/>
          </a:bodyPr>
          <a:lstStyle/>
          <a:p>
            <a:r>
              <a:rPr lang="ru-RU" altLang="ru-RU" sz="4000" b="1"/>
              <a:t>Нужны ли теоретические знания по математике?</a:t>
            </a:r>
            <a:r>
              <a:rPr lang="ru-RU" altLang="ru-RU" sz="4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96526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Нужны ли теоретические знания по математике?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То есть </a:t>
            </a:r>
            <a:r>
              <a:rPr lang="ru-RU" altLang="ru-RU" b="1"/>
              <a:t>главная цель общего образования – это  освоение учащимися теоретических знаний. </a:t>
            </a:r>
            <a:endParaRPr lang="ru-RU" altLang="ru-RU"/>
          </a:p>
          <a:p>
            <a:r>
              <a:rPr lang="ru-RU" altLang="ru-RU"/>
              <a:t>Таким образом, эта изначальная цель общего образования при обучении математике в современной основной школе не достигается. </a:t>
            </a:r>
          </a:p>
          <a:p>
            <a:r>
              <a:rPr lang="ru-RU" altLang="ru-RU"/>
              <a:t>Попытаемся разобраться в причинах такого положения в школьном образовании.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372618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Первая причина – система контроля над деятельностью учителя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27226"/>
            <a:ext cx="8229600" cy="4525963"/>
          </a:xfrm>
        </p:spPr>
        <p:txBody>
          <a:bodyPr/>
          <a:lstStyle/>
          <a:p>
            <a:r>
              <a:rPr lang="ru-RU" altLang="ru-RU"/>
              <a:t>Постоянный мониторинг выполнения им учебного плана, который очень сильно раздут, имеет постоянную тенденцию к увеличению, часы же на его изучение периодически уменьшаются. </a:t>
            </a:r>
          </a:p>
          <a:p>
            <a:r>
              <a:rPr lang="ru-RU" altLang="ru-RU"/>
              <a:t>В результате учителю нет времени на глубокое погружение в теорию, а еще необходимо дополнительное время для объяснения методики решения заданий ГИА и ЕГЭ прошлых лет.</a:t>
            </a:r>
          </a:p>
        </p:txBody>
      </p:sp>
    </p:spTree>
    <p:extLst>
      <p:ext uri="{BB962C8B-B14F-4D97-AF65-F5344CB8AC3E}">
        <p14:creationId xmlns:p14="http://schemas.microsoft.com/office/powerpoint/2010/main" xmlns="" val="155186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eaLnBrk="1" hangingPunct="1"/>
            <a:r>
              <a:rPr lang="ru-RU" altLang="ru-RU" sz="3200" b="1"/>
              <a:t>ФГОС – ПС «Педагог»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9"/>
            <a:ext cx="8229600" cy="5000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400" b="1" i="1">
                <a:solidFill>
                  <a:srgbClr val="003300"/>
                </a:solidFill>
              </a:rPr>
              <a:t>                                  ФГОС:</a:t>
            </a:r>
          </a:p>
          <a:p>
            <a:pPr eaLnBrk="1" hangingPunct="1">
              <a:buFontTx/>
              <a:buNone/>
            </a:pPr>
            <a:r>
              <a:rPr lang="ru-RU" altLang="ru-RU" sz="2400" b="1"/>
              <a:t>Цель</a:t>
            </a:r>
            <a:r>
              <a:rPr lang="ru-RU" altLang="ru-RU" sz="2400"/>
              <a:t> общего образования – </a:t>
            </a:r>
            <a:r>
              <a:rPr lang="ru-RU" altLang="ru-RU" sz="2400">
                <a:solidFill>
                  <a:schemeClr val="accent2"/>
                </a:solidFill>
              </a:rPr>
              <a:t>научить учиться</a:t>
            </a:r>
            <a:r>
              <a:rPr lang="ru-RU" altLang="ru-RU" sz="2400"/>
              <a:t> – научить </a:t>
            </a:r>
            <a:r>
              <a:rPr lang="ru-RU" altLang="ru-RU" sz="2400">
                <a:solidFill>
                  <a:schemeClr val="hlink"/>
                </a:solidFill>
              </a:rPr>
              <a:t>строить свое понимание</a:t>
            </a:r>
          </a:p>
          <a:p>
            <a:pPr eaLnBrk="1" hangingPunct="1">
              <a:buFontTx/>
              <a:buNone/>
            </a:pPr>
            <a:r>
              <a:rPr lang="ru-RU" altLang="ru-RU" sz="2400" b="1"/>
              <a:t>Метод</a:t>
            </a:r>
            <a:r>
              <a:rPr lang="ru-RU" altLang="ru-RU" sz="2400"/>
              <a:t> – технологии </a:t>
            </a:r>
            <a:r>
              <a:rPr lang="ru-RU" altLang="ru-RU" sz="2400">
                <a:solidFill>
                  <a:schemeClr val="accent2"/>
                </a:solidFill>
              </a:rPr>
              <a:t>СДПО</a:t>
            </a:r>
          </a:p>
          <a:p>
            <a:pPr eaLnBrk="1" hangingPunct="1">
              <a:buFontTx/>
              <a:buNone/>
            </a:pPr>
            <a:r>
              <a:rPr lang="ru-RU" altLang="ru-RU" sz="2400" b="1"/>
              <a:t>Диагностика</a:t>
            </a:r>
            <a:r>
              <a:rPr lang="ru-RU" altLang="ru-RU" sz="2400"/>
              <a:t> – через </a:t>
            </a:r>
            <a:r>
              <a:rPr lang="ru-RU" altLang="ru-RU" sz="2400">
                <a:solidFill>
                  <a:schemeClr val="accent2"/>
                </a:solidFill>
              </a:rPr>
              <a:t>образовательные результаты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2313" y="1125539"/>
            <a:ext cx="8064500" cy="2232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063751" y="3933825"/>
            <a:ext cx="7993063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i="1">
                <a:solidFill>
                  <a:srgbClr val="003300"/>
                </a:solidFill>
              </a:rPr>
              <a:t>                           ПС «Педагог»: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accent2"/>
                </a:solidFill>
              </a:rPr>
              <a:t>   Обучение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accent2"/>
                </a:solidFill>
              </a:rPr>
              <a:t>   Развитие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accent2"/>
                </a:solidFill>
              </a:rPr>
              <a:t>   Воспитание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135189" y="4483101"/>
            <a:ext cx="2016125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4151313" y="5300663"/>
            <a:ext cx="2952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600825" y="4292600"/>
            <a:ext cx="381635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hlink"/>
                </a:solidFill>
              </a:rPr>
              <a:t>        Умение учить 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hlink"/>
                </a:solidFill>
              </a:rPr>
              <a:t>        самостоятельно 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hlink"/>
                </a:solidFill>
              </a:rPr>
              <a:t>         строить свое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hlink"/>
                </a:solidFill>
              </a:rPr>
              <a:t>         понимание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05651" y="4292600"/>
            <a:ext cx="2735263" cy="2160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000250" y="3789364"/>
            <a:ext cx="8064500" cy="2879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5375275" y="3357563"/>
            <a:ext cx="1079500" cy="431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7182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6" grpId="0" animBg="1"/>
      <p:bldP spid="3078" grpId="0" animBg="1"/>
      <p:bldP spid="3079" grpId="0" animBg="1"/>
      <p:bldP spid="3080" grpId="0"/>
      <p:bldP spid="3081" grpId="0" animBg="1"/>
      <p:bldP spid="3082" grpId="0" animBg="1"/>
      <p:bldP spid="308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/>
              <a:t>Вторая причина того, что освоение теории не является реальной целью обучения математике, это </a:t>
            </a:r>
            <a:r>
              <a:rPr lang="ru-RU" altLang="ru-RU" sz="2400" b="1" i="1"/>
              <a:t>традиционная методика преподавания</a:t>
            </a:r>
            <a:r>
              <a:rPr lang="ru-RU" altLang="ru-RU" sz="4000"/>
              <a:t>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341439"/>
            <a:ext cx="8785225" cy="540067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altLang="ru-RU" sz="2400"/>
              <a:t>Рассмотрим план урока введения нового материала по математике.</a:t>
            </a:r>
          </a:p>
          <a:p>
            <a:pPr lvl="1">
              <a:lnSpc>
                <a:spcPct val="80000"/>
              </a:lnSpc>
            </a:pPr>
            <a:r>
              <a:rPr lang="ru-RU" altLang="ru-RU" sz="2000"/>
              <a:t>Теоретическая лекция.</a:t>
            </a:r>
          </a:p>
          <a:p>
            <a:pPr lvl="1">
              <a:lnSpc>
                <a:spcPct val="80000"/>
              </a:lnSpc>
            </a:pPr>
            <a:r>
              <a:rPr lang="ru-RU" altLang="ru-RU" sz="2000"/>
              <a:t>Решение задания на новую тему </a:t>
            </a:r>
            <a:r>
              <a:rPr lang="ru-RU" altLang="ru-RU" sz="2000" b="1"/>
              <a:t>УЧИТЕЛЕМ.</a:t>
            </a:r>
            <a:endParaRPr lang="ru-RU" altLang="ru-RU" sz="2000"/>
          </a:p>
          <a:p>
            <a:pPr lvl="1">
              <a:lnSpc>
                <a:spcPct val="80000"/>
              </a:lnSpc>
            </a:pPr>
            <a:r>
              <a:rPr lang="ru-RU" altLang="ru-RU" sz="2000"/>
              <a:t>Решение аналогичных заданий на новую тему </a:t>
            </a:r>
            <a:r>
              <a:rPr lang="ru-RU" altLang="ru-RU" sz="2000" b="1"/>
              <a:t>УЧЕНИКАМИ</a:t>
            </a:r>
            <a:r>
              <a:rPr lang="ru-RU" altLang="ru-RU" sz="2000"/>
              <a:t>.</a:t>
            </a:r>
          </a:p>
          <a:p>
            <a:pPr lvl="1">
              <a:lnSpc>
                <a:spcPct val="80000"/>
              </a:lnSpc>
            </a:pPr>
            <a:r>
              <a:rPr lang="ru-RU" altLang="ru-RU" sz="2000"/>
              <a:t>Контроль.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Пункт 2 вышеприведенного плана полностью перечеркивает необходимость для ученика пункта 1, как бы хорошо не была прочитана теоретическая лекция.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Учащимся показали, как решать, </a:t>
            </a:r>
            <a:r>
              <a:rPr lang="ru-RU" altLang="ru-RU" sz="2400" b="1" i="1"/>
              <a:t>им теория не нужна</a:t>
            </a:r>
            <a:r>
              <a:rPr lang="ru-RU" altLang="ru-RU" sz="2400"/>
              <a:t>!!!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Эта методика приучила детей к тому, что главное знать алгоритм решения многих задач, что достигается длительным </a:t>
            </a:r>
            <a:r>
              <a:rPr lang="ru-RU" altLang="ru-RU" sz="2400" i="1"/>
              <a:t>нарешиванием, отработкой</a:t>
            </a:r>
            <a:r>
              <a:rPr lang="ru-RU" altLang="ru-RU" sz="2400"/>
              <a:t>.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Вопрос, почему так нужно решать, практически никто не задает. Теория дается, но проходит мимо учеников.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У них нет необходимости ее использовать. </a:t>
            </a:r>
          </a:p>
        </p:txBody>
      </p:sp>
    </p:spTree>
    <p:extLst>
      <p:ext uri="{BB962C8B-B14F-4D97-AF65-F5344CB8AC3E}">
        <p14:creationId xmlns:p14="http://schemas.microsoft.com/office/powerpoint/2010/main" xmlns="" val="23191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7875"/>
          </a:xfrm>
        </p:spPr>
        <p:txBody>
          <a:bodyPr/>
          <a:lstStyle/>
          <a:p>
            <a:r>
              <a:rPr lang="ru-RU" altLang="ru-RU" sz="3200"/>
              <a:t>Следствия методики натаскивания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125539"/>
            <a:ext cx="8435975" cy="53990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Школьники не понимают смысла базовых понятий (основу теоретических знаний).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Они не читают теорию в учебниках, так как не знают слов, для них теория – абракадабра на непонятном языке.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Школьники не употребляют математические термины в своей речи.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На уроках они занимаются ремеслом – решением различных задач с запоминанием многочисленных алгоритмов, подготовкой к ГИА или ЕГЭ путем натаскивания.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Теория для большинства учащихся не является инструментом при решении задач.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Если ученик встречает незнакомую задачу, он не думает о том, на какую она тему, какие понятия употребляются в тексте задачи, какие утверждения, теоремы нужно использовать при ее решении.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Первое, что делает </a:t>
            </a:r>
            <a:r>
              <a:rPr lang="ru-RU" altLang="ru-RU" sz="2000" b="1"/>
              <a:t>каждый учащийся </a:t>
            </a:r>
            <a:r>
              <a:rPr lang="ru-RU" altLang="ru-RU" sz="2000"/>
              <a:t>(даже самый лучший), – вспоминает, как он когда-то решал такие задачи! </a:t>
            </a:r>
          </a:p>
        </p:txBody>
      </p:sp>
    </p:spTree>
    <p:extLst>
      <p:ext uri="{BB962C8B-B14F-4D97-AF65-F5344CB8AC3E}">
        <p14:creationId xmlns:p14="http://schemas.microsoft.com/office/powerpoint/2010/main" xmlns="" val="256729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>
            <a:normAutofit fontScale="90000"/>
          </a:bodyPr>
          <a:lstStyle/>
          <a:p>
            <a:r>
              <a:rPr lang="ru-RU" altLang="ru-RU" sz="3200"/>
              <a:t>Третья причина незнания учащимися теории</a:t>
            </a:r>
            <a:r>
              <a:rPr lang="ru-RU" altLang="ru-RU" sz="4000"/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/>
              <a:t>Третьей причиной незнания учащимися теории является система оценивания деятельности учителя в большей части по результатам ГИА и ЕГЭ. То есть учитель поставлен в такое положение, что для него нет необходимости в том, чтобы ученики глубоко осваивали теорию. 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Он не имеет возможности работать над качественным усвоением теории в связи с чрезвычайно большим количеством достаточно сложного материала и из-за отсутствия времени. 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Учитель также уверен, что большинство его учеников в принципе не могут понять эту теорию. </a:t>
            </a:r>
          </a:p>
        </p:txBody>
      </p:sp>
    </p:spTree>
    <p:extLst>
      <p:ext uri="{BB962C8B-B14F-4D97-AF65-F5344CB8AC3E}">
        <p14:creationId xmlns:p14="http://schemas.microsoft.com/office/powerpoint/2010/main" xmlns="" val="168326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Вывод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традиционной школе учащиеся на уроках математики</a:t>
            </a:r>
            <a:r>
              <a:rPr lang="ru-RU" altLang="ru-RU" b="1"/>
              <a:t> практически не получают </a:t>
            </a:r>
            <a:r>
              <a:rPr lang="ru-RU" altLang="ru-RU" b="1" i="1"/>
              <a:t>теоретических знаний. </a:t>
            </a:r>
            <a:r>
              <a:rPr lang="ru-RU" altLang="ru-RU"/>
              <a:t>Следовательно,</a:t>
            </a:r>
            <a:r>
              <a:rPr lang="ru-RU" altLang="ru-RU" b="1"/>
              <a:t> образование теряет свое истинное назначение</a:t>
            </a:r>
            <a:r>
              <a:rPr lang="ru-RU" alt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76449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>
            <a:normAutofit fontScale="90000"/>
          </a:bodyPr>
          <a:lstStyle/>
          <a:p>
            <a:r>
              <a:rPr lang="ru-RU" altLang="ru-RU" sz="4000" b="1"/>
              <a:t>Нужны ли теоретические знания по математике?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9" y="1341439"/>
            <a:ext cx="8785225" cy="51831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/>
              <a:t>Сами по себе теоретические знания по математике большинству в жизни не нужны. </a:t>
            </a:r>
          </a:p>
          <a:p>
            <a:pPr>
              <a:lnSpc>
                <a:spcPct val="80000"/>
              </a:lnSpc>
            </a:pPr>
            <a:r>
              <a:rPr lang="ru-RU" altLang="ru-RU"/>
              <a:t>Зачем в жизни человеку синус, если он менеджер по продажам или кассир? Только для сдачи ЕГЭ. </a:t>
            </a:r>
          </a:p>
          <a:p>
            <a:pPr>
              <a:lnSpc>
                <a:spcPct val="80000"/>
              </a:lnSpc>
            </a:pPr>
            <a:r>
              <a:rPr lang="ru-RU" altLang="ru-RU"/>
              <a:t>Считается, что математика развивает логическое мышление. </a:t>
            </a:r>
          </a:p>
          <a:p>
            <a:pPr>
              <a:lnSpc>
                <a:spcPct val="80000"/>
              </a:lnSpc>
            </a:pPr>
            <a:r>
              <a:rPr lang="ru-RU" altLang="ru-RU"/>
              <a:t>Но что такое развитие мышления? </a:t>
            </a:r>
          </a:p>
          <a:p>
            <a:pPr>
              <a:lnSpc>
                <a:spcPct val="80000"/>
              </a:lnSpc>
            </a:pPr>
            <a:r>
              <a:rPr lang="ru-RU" altLang="ru-RU"/>
              <a:t>Когда оно происходит и может быть зафиксировано? </a:t>
            </a:r>
          </a:p>
          <a:p>
            <a:pPr>
              <a:lnSpc>
                <a:spcPct val="80000"/>
              </a:lnSpc>
            </a:pPr>
            <a:r>
              <a:rPr lang="ru-RU" altLang="ru-RU"/>
              <a:t>Развитие мышления происходит только тогда, когда у человека появляется новая структура в мозгу, когда произошел акт понимания.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69518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Только теория является основой для развития мышления</a:t>
            </a:r>
            <a:r>
              <a:rPr lang="ru-RU" altLang="ru-RU" sz="4000"/>
              <a:t>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/>
              <a:t>Только теория</a:t>
            </a:r>
            <a:r>
              <a:rPr lang="ru-RU" altLang="ru-RU"/>
              <a:t> является основой для построения цепочек логических рассуждений, которые интенсивно развивают наш мозг.</a:t>
            </a:r>
          </a:p>
          <a:p>
            <a:pPr>
              <a:lnSpc>
                <a:spcPct val="90000"/>
              </a:lnSpc>
            </a:pPr>
            <a:r>
              <a:rPr lang="ru-RU" altLang="ru-RU"/>
              <a:t>Это происходит только при следующих условиях: </a:t>
            </a:r>
          </a:p>
          <a:p>
            <a:pPr lvl="1">
              <a:lnSpc>
                <a:spcPct val="90000"/>
              </a:lnSpc>
            </a:pPr>
            <a:r>
              <a:rPr lang="ru-RU" altLang="ru-RU"/>
              <a:t>если ученик решает незнакомое для него задание, применяя известное знание (дедуктивные рассуждения) или </a:t>
            </a:r>
          </a:p>
          <a:p>
            <a:pPr lvl="1">
              <a:lnSpc>
                <a:spcPct val="90000"/>
              </a:lnSpc>
            </a:pPr>
            <a:r>
              <a:rPr lang="ru-RU" altLang="ru-RU"/>
              <a:t>если он самостоятельно открывает теоретическое знание (содержательное обобщение – индуктивные рассуждения). </a:t>
            </a:r>
          </a:p>
        </p:txBody>
      </p:sp>
    </p:spTree>
    <p:extLst>
      <p:ext uri="{BB962C8B-B14F-4D97-AF65-F5344CB8AC3E}">
        <p14:creationId xmlns:p14="http://schemas.microsoft.com/office/powerpoint/2010/main" xmlns="" val="8390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Учебная деятельность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>
                <a:solidFill>
                  <a:srgbClr val="663300"/>
                </a:solidFill>
              </a:rPr>
              <a:t>Знания подрастающие поколения могут усваивать лишь выполняя специфическую</a:t>
            </a:r>
            <a:r>
              <a:rPr lang="ru-RU" altLang="ru-RU">
                <a:solidFill>
                  <a:schemeClr val="accent2"/>
                </a:solidFill>
              </a:rPr>
              <a:t> </a:t>
            </a:r>
            <a:r>
              <a:rPr lang="ru-RU" altLang="ru-RU">
                <a:solidFill>
                  <a:srgbClr val="CC00CC"/>
                </a:solidFill>
              </a:rPr>
              <a:t>учебную деятельность.</a:t>
            </a:r>
          </a:p>
          <a:p>
            <a:r>
              <a:rPr lang="ru-RU" altLang="ru-RU">
                <a:solidFill>
                  <a:srgbClr val="336600"/>
                </a:solidFill>
              </a:rPr>
              <a:t>«…не всякий процесс усвоения (учения) можно отнести к</a:t>
            </a:r>
            <a:r>
              <a:rPr lang="ru-RU" altLang="ru-RU">
                <a:solidFill>
                  <a:srgbClr val="CC00CC"/>
                </a:solidFill>
              </a:rPr>
              <a:t> учебной деятельности, </a:t>
            </a:r>
            <a:r>
              <a:rPr lang="ru-RU" altLang="ru-RU">
                <a:solidFill>
                  <a:srgbClr val="336600"/>
                </a:solidFill>
              </a:rPr>
              <a:t>к получению</a:t>
            </a:r>
            <a:r>
              <a:rPr lang="ru-RU" altLang="ru-RU">
                <a:solidFill>
                  <a:srgbClr val="CC00CC"/>
                </a:solidFill>
              </a:rPr>
              <a:t> «образования», </a:t>
            </a:r>
            <a:r>
              <a:rPr lang="ru-RU" altLang="ru-RU">
                <a:solidFill>
                  <a:srgbClr val="336600"/>
                </a:solidFill>
              </a:rPr>
              <a:t>-- образование, реализуемое через учебную деятельность, изначально связано</a:t>
            </a:r>
            <a:r>
              <a:rPr lang="ru-RU" altLang="ru-RU">
                <a:solidFill>
                  <a:srgbClr val="CC00CC"/>
                </a:solidFill>
              </a:rPr>
              <a:t> с усвоением теоретических знаний…» </a:t>
            </a:r>
            <a:r>
              <a:rPr lang="ru-RU" altLang="ru-RU">
                <a:solidFill>
                  <a:srgbClr val="336600"/>
                </a:solidFill>
              </a:rPr>
              <a:t>В.В.Давыдов. </a:t>
            </a:r>
          </a:p>
          <a:p>
            <a:endParaRPr lang="ru-RU" altLang="ru-RU">
              <a:solidFill>
                <a:srgbClr val="336600"/>
              </a:solidFill>
            </a:endParaRP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73368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</p:spPr>
        <p:txBody>
          <a:bodyPr/>
          <a:lstStyle/>
          <a:p>
            <a:r>
              <a:rPr lang="ru-RU" altLang="ru-RU"/>
              <a:t>Учебная деятельность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>
                <a:solidFill>
                  <a:schemeClr val="accent2"/>
                </a:solidFill>
              </a:rPr>
              <a:t>В учебной деятельности школьники воспроизводят </a:t>
            </a:r>
            <a:r>
              <a:rPr lang="ru-RU" altLang="ru-RU">
                <a:solidFill>
                  <a:srgbClr val="336600"/>
                </a:solidFill>
              </a:rPr>
              <a:t>реальный процесс</a:t>
            </a:r>
            <a:r>
              <a:rPr lang="ru-RU" altLang="ru-RU">
                <a:solidFill>
                  <a:schemeClr val="accent2"/>
                </a:solidFill>
              </a:rPr>
              <a:t> </a:t>
            </a:r>
            <a:r>
              <a:rPr lang="ru-RU" altLang="ru-RU">
                <a:solidFill>
                  <a:srgbClr val="336600"/>
                </a:solidFill>
              </a:rPr>
              <a:t>создания</a:t>
            </a:r>
            <a:r>
              <a:rPr lang="ru-RU" altLang="ru-RU">
                <a:solidFill>
                  <a:schemeClr val="accent2"/>
                </a:solidFill>
              </a:rPr>
              <a:t> </a:t>
            </a:r>
            <a:r>
              <a:rPr lang="ru-RU" altLang="ru-RU">
                <a:solidFill>
                  <a:srgbClr val="336600"/>
                </a:solidFill>
              </a:rPr>
              <a:t>людьми понятий, образов, ценностей и норм</a:t>
            </a:r>
            <a:r>
              <a:rPr lang="ru-RU" altLang="ru-RU">
                <a:solidFill>
                  <a:schemeClr val="accent2"/>
                </a:solidFill>
              </a:rPr>
              <a:t>. </a:t>
            </a:r>
          </a:p>
          <a:p>
            <a:r>
              <a:rPr lang="ru-RU" altLang="ru-RU">
                <a:solidFill>
                  <a:schemeClr val="accent2"/>
                </a:solidFill>
              </a:rPr>
              <a:t>Поэтому обучение в школе всем предметам необходимо строить так, чтобы оно, как писал Э.В.Ильенков, «в сжатой сокращенной форме воспроизводило </a:t>
            </a:r>
            <a:r>
              <a:rPr lang="ru-RU" altLang="ru-RU">
                <a:solidFill>
                  <a:srgbClr val="336600"/>
                </a:solidFill>
              </a:rPr>
              <a:t>исторический процесс рождения и развития … знаний</a:t>
            </a:r>
            <a:r>
              <a:rPr lang="ru-RU" altLang="ru-RU">
                <a:solidFill>
                  <a:schemeClr val="accent2"/>
                </a:solidFill>
              </a:rPr>
              <a:t>» (В.В.Давыдов. Теория развивающего обучения)</a:t>
            </a:r>
          </a:p>
        </p:txBody>
      </p:sp>
    </p:spTree>
    <p:extLst>
      <p:ext uri="{BB962C8B-B14F-4D97-AF65-F5344CB8AC3E}">
        <p14:creationId xmlns:p14="http://schemas.microsoft.com/office/powerpoint/2010/main" xmlns="" val="138941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Учебная деятельность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5"/>
            <a:ext cx="8229600" cy="4929188"/>
          </a:xfrm>
        </p:spPr>
        <p:txBody>
          <a:bodyPr/>
          <a:lstStyle/>
          <a:p>
            <a:r>
              <a:rPr lang="ru-RU" altLang="ru-RU"/>
              <a:t>Учебная деятельность осуществляется путем решения </a:t>
            </a:r>
            <a:r>
              <a:rPr lang="ru-RU" altLang="ru-RU">
                <a:solidFill>
                  <a:schemeClr val="accent2"/>
                </a:solidFill>
              </a:rPr>
              <a:t>системы учебных задач</a:t>
            </a:r>
          </a:p>
          <a:p>
            <a:r>
              <a:rPr lang="ru-RU" altLang="ru-RU">
                <a:solidFill>
                  <a:schemeClr val="accent2"/>
                </a:solidFill>
              </a:rPr>
              <a:t>Учебная задача</a:t>
            </a:r>
            <a:r>
              <a:rPr lang="ru-RU" altLang="ru-RU"/>
              <a:t> в теории Д.Б.Эльконина-В.В.Давыдова – это задача освоения </a:t>
            </a:r>
            <a:r>
              <a:rPr lang="ru-RU" altLang="ru-RU">
                <a:solidFill>
                  <a:schemeClr val="accent2"/>
                </a:solidFill>
              </a:rPr>
              <a:t>нового способа деятельности</a:t>
            </a:r>
            <a:r>
              <a:rPr lang="ru-RU" altLang="ru-RU"/>
              <a:t> (не путать с обычными задачами в учебниках).</a:t>
            </a:r>
          </a:p>
          <a:p>
            <a:endParaRPr lang="ru-RU" altLang="ru-RU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4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Этапы решения учебной задачи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62877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постановка учебной задачи 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336600"/>
                </a:solidFill>
              </a:rPr>
              <a:t>решение учебной задачи;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преобразование условий задания постановки учебной задачи (предметное действие) 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336600"/>
                </a:solidFill>
              </a:rPr>
              <a:t>построение моделей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преобразование моделей 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336600"/>
                </a:solidFill>
              </a:rPr>
              <a:t>конкретизация открытого способа действия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контроль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336600"/>
                </a:solidFill>
              </a:rPr>
              <a:t>оценка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/>
              <a:t>При этом мысли ученика должны развиваться в направлении от абстрактного к конкретному</a:t>
            </a:r>
          </a:p>
        </p:txBody>
      </p:sp>
    </p:spTree>
    <p:extLst>
      <p:ext uri="{BB962C8B-B14F-4D97-AF65-F5344CB8AC3E}">
        <p14:creationId xmlns:p14="http://schemas.microsoft.com/office/powerpoint/2010/main" xmlns="" val="87473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ru-RU" altLang="ru-RU" sz="3600" b="1"/>
              <a:t>Понимание = Развитие мышления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457" y="1196976"/>
            <a:ext cx="11350172" cy="5256213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Наиболее интенсивное развитие мышления происходит в процессе построения понимания предметного материала.</a:t>
            </a:r>
          </a:p>
          <a:p>
            <a:pPr eaLnBrk="1" hangingPunct="1"/>
            <a:r>
              <a:rPr lang="ru-RU" altLang="ru-RU" dirty="0" smtClean="0"/>
              <a:t>Если нет понимания, то развитие минимально.</a:t>
            </a:r>
          </a:p>
          <a:p>
            <a:pPr eaLnBrk="1" hangingPunct="1"/>
            <a:r>
              <a:rPr lang="ru-RU" altLang="ru-RU" dirty="0" smtClean="0"/>
              <a:t>Первопричина низких образовательных  результатов (ПР и МР) – отсутствие понимания предметного материала у учащихся.</a:t>
            </a:r>
          </a:p>
          <a:p>
            <a:pPr eaLnBrk="1" hangingPunct="1"/>
            <a:r>
              <a:rPr lang="ru-RU" altLang="ru-RU" dirty="0" smtClean="0">
                <a:solidFill>
                  <a:schemeClr val="accent1">
                    <a:lumMod val="75000"/>
                  </a:schemeClr>
                </a:solidFill>
              </a:rPr>
              <a:t>Система образования не требует от учителя построения понимания у каждого учащегося.</a:t>
            </a:r>
          </a:p>
        </p:txBody>
      </p:sp>
    </p:spTree>
    <p:extLst>
      <p:ext uri="{BB962C8B-B14F-4D97-AF65-F5344CB8AC3E}">
        <p14:creationId xmlns:p14="http://schemas.microsoft.com/office/powerpoint/2010/main" xmlns="" val="315285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Теоретические знания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>
                <a:solidFill>
                  <a:srgbClr val="0000CC"/>
                </a:solidFill>
              </a:rPr>
              <a:t>Элементы теоретических знаний (этапы теоретического исследования явлений)</a:t>
            </a:r>
          </a:p>
          <a:p>
            <a:pPr lvl="1"/>
            <a:r>
              <a:rPr lang="ru-RU" altLang="ru-RU">
                <a:solidFill>
                  <a:srgbClr val="0000CC"/>
                </a:solidFill>
              </a:rPr>
              <a:t>Проблема</a:t>
            </a:r>
          </a:p>
          <a:p>
            <a:pPr lvl="1"/>
            <a:r>
              <a:rPr lang="ru-RU" altLang="ru-RU">
                <a:solidFill>
                  <a:srgbClr val="0000CC"/>
                </a:solidFill>
              </a:rPr>
              <a:t>Гипотеза</a:t>
            </a:r>
          </a:p>
          <a:p>
            <a:pPr lvl="1"/>
            <a:r>
              <a:rPr lang="ru-RU" altLang="ru-RU">
                <a:solidFill>
                  <a:srgbClr val="0000CC"/>
                </a:solidFill>
              </a:rPr>
              <a:t>Теория</a:t>
            </a:r>
          </a:p>
          <a:p>
            <a:pPr lvl="1"/>
            <a:r>
              <a:rPr lang="ru-RU" altLang="ru-RU">
                <a:solidFill>
                  <a:srgbClr val="0000CC"/>
                </a:solidFill>
              </a:rPr>
              <a:t>Эмпирические следствия из теории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424113" y="2708275"/>
            <a:ext cx="2159000" cy="433388"/>
          </a:xfrm>
          <a:prstGeom prst="rect">
            <a:avLst/>
          </a:prstGeom>
          <a:solidFill>
            <a:schemeClr val="accent1">
              <a:alpha val="53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463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  <p:bldP spid="6349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Проблемная ситуация и формирование УУД</a:t>
            </a:r>
            <a:r>
              <a:rPr lang="ru-RU" altLang="ru-RU" sz="400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/>
              <a:t>В соответствии с новой парадигмой школьного образования, обозначенной во ФГОС [1], у всех участников образовательного процесса должны поменяться приоритетные ценности: от приоритета большого, но в основном бесполезного, багажа знаний к ценности развития мышления учащихся посредством формирования умения учиться, т.е. самостоятельно добывать знания и способы деятельности.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Соответственно меняются и цели школьного образования. ФГОС также определяет технологические принципы достижения данных целей, в целом составляющие </a:t>
            </a:r>
            <a:r>
              <a:rPr lang="ru-RU" altLang="ru-RU" sz="2400">
                <a:solidFill>
                  <a:schemeClr val="accent2"/>
                </a:solidFill>
              </a:rPr>
              <a:t>системно деятельностный подход к обучению (СДПО).</a:t>
            </a:r>
            <a:r>
              <a:rPr lang="ru-RU" altLang="ru-RU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73303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Проблемная ситуация и формирование УУД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1412876"/>
            <a:ext cx="8642350" cy="5256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/>
              <a:t>Несмотря на множество инноваций в современной школе, подавляющее большинство учащихся являются именно </a:t>
            </a:r>
            <a:r>
              <a:rPr lang="ru-RU" altLang="ru-RU" sz="2400">
                <a:solidFill>
                  <a:srgbClr val="800000"/>
                </a:solidFill>
              </a:rPr>
              <a:t>объектами обучения</a:t>
            </a:r>
            <a:r>
              <a:rPr lang="ru-RU" altLang="ru-RU" sz="2400"/>
              <a:t>. Какими же средствами может быть достигнуто такое изменение статуса учащегося при переходе к </a:t>
            </a:r>
            <a:r>
              <a:rPr lang="ru-RU" altLang="ru-RU" sz="2400">
                <a:solidFill>
                  <a:schemeClr val="accent2"/>
                </a:solidFill>
              </a:rPr>
              <a:t>системно деятельностному подходу к обучению</a:t>
            </a:r>
            <a:r>
              <a:rPr lang="ru-RU" altLang="ru-RU" sz="2400"/>
              <a:t>? 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Как преобразовать </a:t>
            </a:r>
            <a:r>
              <a:rPr lang="ru-RU" altLang="ru-RU" sz="2400">
                <a:solidFill>
                  <a:srgbClr val="800000"/>
                </a:solidFill>
              </a:rPr>
              <a:t>пассивную полуравнодушную позицию наблюдателя и слушателя</a:t>
            </a:r>
            <a:r>
              <a:rPr lang="ru-RU" altLang="ru-RU" sz="2400"/>
              <a:t> в </a:t>
            </a:r>
            <a:r>
              <a:rPr lang="ru-RU" altLang="ru-RU" sz="2400">
                <a:solidFill>
                  <a:schemeClr val="accent2"/>
                </a:solidFill>
              </a:rPr>
              <a:t>активную позицию целенаправленного деятеля, самосозидателя</a:t>
            </a:r>
            <a:r>
              <a:rPr lang="ru-RU" altLang="ru-RU" sz="2400"/>
              <a:t>?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Технология СДПО дает ответы на эти вопросы.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Самостоятельной учебной активности учащихся способствует </a:t>
            </a:r>
            <a:r>
              <a:rPr lang="ru-RU" altLang="ru-RU" sz="2400">
                <a:solidFill>
                  <a:schemeClr val="accent2"/>
                </a:solidFill>
              </a:rPr>
              <a:t>проблематизация предметного материала</a:t>
            </a:r>
            <a:r>
              <a:rPr lang="ru-RU" altLang="ru-RU" sz="2400"/>
              <a:t> на занятиях. Принципы создания таких </a:t>
            </a:r>
            <a:r>
              <a:rPr lang="ru-RU" altLang="ru-RU" sz="2400">
                <a:solidFill>
                  <a:schemeClr val="accent2"/>
                </a:solidFill>
              </a:rPr>
              <a:t>проблемных ситуаций на уроках</a:t>
            </a:r>
            <a:r>
              <a:rPr lang="ru-RU" altLang="ru-RU" sz="2400"/>
              <a:t> хорошо разработаны в технологиях развивающего обучения --</a:t>
            </a:r>
            <a:r>
              <a:rPr lang="ru-RU" altLang="ru-RU" sz="2400">
                <a:solidFill>
                  <a:schemeClr val="accent2"/>
                </a:solidFill>
              </a:rPr>
              <a:t>технологии Д.Б.Эльконина-В.В.Давыдова, Л.В.Занкова и «Школа 2000»</a:t>
            </a:r>
            <a:r>
              <a:rPr lang="ru-RU" altLang="ru-RU" sz="240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6278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Проблемная ситуация и формирование УУД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400"/>
              <a:t>Один из основоположников СДПО Сергей Леонидович Рубинштейн писал [5]: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«</a:t>
            </a:r>
            <a:r>
              <a:rPr lang="ru-RU" altLang="ru-RU" sz="2400" i="1">
                <a:solidFill>
                  <a:schemeClr val="accent2"/>
                </a:solidFill>
              </a:rPr>
              <a:t>Всякий мыслительный процесс является по своему внутреннему строению действием, направленным на разрешение определенной задачи. </a:t>
            </a:r>
          </a:p>
          <a:p>
            <a:pPr>
              <a:lnSpc>
                <a:spcPct val="80000"/>
              </a:lnSpc>
            </a:pPr>
            <a:r>
              <a:rPr lang="ru-RU" altLang="ru-RU" sz="2400" i="1">
                <a:solidFill>
                  <a:schemeClr val="accent2"/>
                </a:solidFill>
              </a:rPr>
              <a:t>Задача эта заключает в себе цель для мыслительной деятельности индивида, соотнесенную с условиями, которыми она задана. </a:t>
            </a:r>
          </a:p>
          <a:p>
            <a:pPr>
              <a:lnSpc>
                <a:spcPct val="80000"/>
              </a:lnSpc>
            </a:pPr>
            <a:r>
              <a:rPr lang="ru-RU" altLang="ru-RU" sz="2400" i="1">
                <a:solidFill>
                  <a:schemeClr val="accent2"/>
                </a:solidFill>
              </a:rPr>
              <a:t>Начальным моментом мыслительного процесса обычно является проблемная ситуация. </a:t>
            </a:r>
          </a:p>
          <a:p>
            <a:pPr>
              <a:lnSpc>
                <a:spcPct val="80000"/>
              </a:lnSpc>
            </a:pPr>
            <a:r>
              <a:rPr lang="ru-RU" altLang="ru-RU" sz="2400" i="1">
                <a:solidFill>
                  <a:schemeClr val="accent2"/>
                </a:solidFill>
              </a:rPr>
              <a:t>Мыслить человек начинает, когда у него появляется потребность что-то понять. </a:t>
            </a:r>
          </a:p>
          <a:p>
            <a:pPr>
              <a:lnSpc>
                <a:spcPct val="80000"/>
              </a:lnSpc>
            </a:pPr>
            <a:r>
              <a:rPr lang="ru-RU" altLang="ru-RU" sz="2400" i="1">
                <a:solidFill>
                  <a:schemeClr val="accent2"/>
                </a:solidFill>
              </a:rPr>
              <a:t>Мышление обычно начинается с проблемы или вопроса, с удивления или недоумения, с противоречия</a:t>
            </a:r>
            <a:r>
              <a:rPr lang="ru-RU" altLang="ru-RU" sz="240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xmlns="" val="91023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Проблемная ситуация и формирование УУД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b="1" i="1"/>
              <a:t>Проблемная ситуация является универсальным достаточным условием комплексного формирования УУД</a:t>
            </a:r>
            <a:r>
              <a:rPr lang="ru-RU" alt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87436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altLang="ru-RU" sz="4000"/>
              <a:t>Условия формирования познавательных УУД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/>
              <a:t>4 блока условий:</a:t>
            </a:r>
          </a:p>
          <a:p>
            <a:pPr>
              <a:lnSpc>
                <a:spcPct val="90000"/>
              </a:lnSpc>
              <a:buFont typeface="Calibri" panose="020F0502020204030204" pitchFamily="34" charset="0"/>
              <a:buAutoNum type="arabicParenR"/>
            </a:pPr>
            <a:r>
              <a:rPr lang="ru-RU" altLang="ru-RU"/>
              <a:t>изменения принципов контроля образовательного процесса;</a:t>
            </a:r>
          </a:p>
          <a:p>
            <a:pPr>
              <a:lnSpc>
                <a:spcPct val="90000"/>
              </a:lnSpc>
              <a:buFont typeface="Calibri" panose="020F0502020204030204" pitchFamily="34" charset="0"/>
              <a:buAutoNum type="arabicParenR"/>
            </a:pPr>
            <a:r>
              <a:rPr lang="ru-RU" altLang="ru-RU"/>
              <a:t>изменение ценностных установок и ориентиров учителя;</a:t>
            </a:r>
          </a:p>
          <a:p>
            <a:pPr>
              <a:lnSpc>
                <a:spcPct val="90000"/>
              </a:lnSpc>
              <a:buFont typeface="Calibri" panose="020F0502020204030204" pitchFamily="34" charset="0"/>
              <a:buAutoNum type="arabicParenR"/>
            </a:pPr>
            <a:r>
              <a:rPr lang="ru-RU" altLang="ru-RU"/>
              <a:t>принципы проектирования уроков постановки и решения учебной задачи;</a:t>
            </a:r>
          </a:p>
          <a:p>
            <a:pPr>
              <a:lnSpc>
                <a:spcPct val="90000"/>
              </a:lnSpc>
              <a:buFont typeface="Calibri" panose="020F0502020204030204" pitchFamily="34" charset="0"/>
              <a:buAutoNum type="arabicParenR"/>
            </a:pPr>
            <a:r>
              <a:rPr lang="ru-RU" altLang="ru-RU"/>
              <a:t>технология проведения уроков постановки и решения учебной задачи.</a:t>
            </a:r>
          </a:p>
          <a:p>
            <a:pPr>
              <a:lnSpc>
                <a:spcPct val="90000"/>
              </a:lnSpc>
              <a:buFont typeface="Calibri" panose="020F0502020204030204" pitchFamily="34" charset="0"/>
              <a:buAutoNum type="arabicParenR"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23997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Какой должна быть учебная проблемная ситуация?</a:t>
            </a:r>
            <a:r>
              <a:rPr lang="ru-RU" altLang="ru-RU" sz="4000"/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" y="1600200"/>
            <a:ext cx="11292839" cy="506888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altLang="ru-RU" sz="2400" dirty="0"/>
              <a:t>Во-первых, она должна вызывать эмоцию: </a:t>
            </a:r>
            <a:r>
              <a:rPr lang="ru-RU" altLang="ru-RU" sz="2400" dirty="0">
                <a:solidFill>
                  <a:schemeClr val="accent2"/>
                </a:solidFill>
              </a:rPr>
              <a:t>удивление, интерес, может быть небольшой шок, может быть раздражение </a:t>
            </a:r>
            <a:r>
              <a:rPr lang="ru-RU" altLang="ru-RU" sz="2400" dirty="0"/>
              <a:t>и т.д. Эта эмоция должна быть достаточной силы, чтобы мотивировать дальнейшую </a:t>
            </a:r>
            <a:r>
              <a:rPr lang="ru-RU" altLang="ru-RU" sz="2400" dirty="0">
                <a:solidFill>
                  <a:schemeClr val="accent2"/>
                </a:solidFill>
              </a:rPr>
              <a:t>учебную деятельность</a:t>
            </a:r>
            <a:r>
              <a:rPr lang="ru-RU" altLang="ru-RU" sz="2400" dirty="0"/>
              <a:t> по исследованию и решению проблемы. 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Поэтому, во-вторых, в проблемной ситуации должна быть заключена </a:t>
            </a:r>
            <a:r>
              <a:rPr lang="ru-RU" altLang="ru-RU" sz="2400" dirty="0">
                <a:solidFill>
                  <a:schemeClr val="accent2"/>
                </a:solidFill>
              </a:rPr>
              <a:t>интрига</a:t>
            </a:r>
            <a:r>
              <a:rPr lang="ru-RU" altLang="ru-RU" sz="2400" dirty="0"/>
              <a:t>, проблемная часть задания должна быть </a:t>
            </a:r>
            <a:r>
              <a:rPr lang="ru-RU" altLang="ru-RU" sz="2400" dirty="0">
                <a:solidFill>
                  <a:schemeClr val="accent2"/>
                </a:solidFill>
              </a:rPr>
              <a:t>скрыта, незаметна</a:t>
            </a:r>
            <a:r>
              <a:rPr lang="ru-RU" altLang="ru-RU" sz="2400" dirty="0"/>
              <a:t> так, чтобы ученику казалось, что задание ничем </a:t>
            </a:r>
            <a:r>
              <a:rPr lang="ru-RU" altLang="ru-RU" sz="2400" dirty="0">
                <a:solidFill>
                  <a:srgbClr val="800000"/>
                </a:solidFill>
              </a:rPr>
              <a:t>не отличается</a:t>
            </a:r>
            <a:r>
              <a:rPr lang="ru-RU" altLang="ru-RU" sz="2400" dirty="0"/>
              <a:t> от тех, которые он умеет решать. Но почему-то эту задачу он не может решить. Поэтому и возникает эмоция, порождающая желание выяснить, почему задача не решается, в чем ее отличие от известной? 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В-третьих, проблема должна быть связана с новой </a:t>
            </a:r>
            <a:r>
              <a:rPr lang="ru-RU" altLang="ru-RU" sz="2400" dirty="0">
                <a:solidFill>
                  <a:schemeClr val="accent2"/>
                </a:solidFill>
              </a:rPr>
              <a:t>единицей теории</a:t>
            </a:r>
            <a:r>
              <a:rPr lang="ru-RU" altLang="ru-RU" sz="2400" dirty="0"/>
              <a:t>, желательно с новым </a:t>
            </a:r>
            <a:r>
              <a:rPr lang="ru-RU" altLang="ru-RU" sz="2400" dirty="0">
                <a:solidFill>
                  <a:schemeClr val="accent2"/>
                </a:solidFill>
              </a:rPr>
              <a:t>теоретическим понятием</a:t>
            </a:r>
            <a:r>
              <a:rPr lang="ru-RU" altLang="ru-RU" sz="2400" dirty="0"/>
              <a:t>. То есть при помощи этой новой единицы теории должна решаться проблема. 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В-четвертых, проблемное задание должно лежать </a:t>
            </a:r>
            <a:r>
              <a:rPr lang="ru-RU" altLang="ru-RU" sz="2400" dirty="0">
                <a:solidFill>
                  <a:schemeClr val="accent2"/>
                </a:solidFill>
              </a:rPr>
              <a:t>в зоне ближайшего развития учеников</a:t>
            </a:r>
            <a:r>
              <a:rPr lang="ru-RU" altLang="ru-RU" sz="2400" dirty="0"/>
              <a:t>, то есть для решения этой проблемы ученик должен сделать небольшой посильный самостоятельный шаг, творческий скачок.</a:t>
            </a:r>
          </a:p>
        </p:txBody>
      </p:sp>
    </p:spTree>
    <p:extLst>
      <p:ext uri="{BB962C8B-B14F-4D97-AF65-F5344CB8AC3E}">
        <p14:creationId xmlns:p14="http://schemas.microsoft.com/office/powerpoint/2010/main" xmlns="" val="25990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Принципы проектирования уроков постановки учебной задачи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400" dirty="0"/>
              <a:t>Сначала необходимо выбрать теоретическую единицу – понятие, которое должны освоить учащиеся.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400" dirty="0"/>
              <a:t>Определить, сформулировать проблему, которую решает данная теоретическая единица.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400" dirty="0"/>
              <a:t>Понять, какими средствами решается данная проблема, известны эти средства ученику на данный момент времени или нет.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400" dirty="0"/>
              <a:t>Придумать или подобрать задание, в котором скрыта данная проблема.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400" dirty="0"/>
              <a:t>Подобрать задания ситуации успеха, то есть те задания, которые ученики умеют решать, но способы их решения могут им пригодиться для конструирования решения нового для них проблемного задания. А также такие задания, которые внешне похожи на проблемное задание, но не содержат незнакомой проблемы. </a:t>
            </a:r>
          </a:p>
        </p:txBody>
      </p:sp>
    </p:spTree>
    <p:extLst>
      <p:ext uri="{BB962C8B-B14F-4D97-AF65-F5344CB8AC3E}">
        <p14:creationId xmlns:p14="http://schemas.microsoft.com/office/powerpoint/2010/main" xmlns="" val="23791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Принципы проектирования уроков постановки учебной задачи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1"/>
            <a:ext cx="11978640" cy="5257799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FontTx/>
              <a:buAutoNum type="arabicPeriod" startAt="6"/>
            </a:pPr>
            <a:r>
              <a:rPr lang="ru-RU" altLang="ru-RU" sz="2400" dirty="0"/>
              <a:t>Исходя из опыта работы в данном классе, необходимо продумать возможные версии решения проблемы вашими учениками, возможные тупики, наводящие вопросы (но не подсказки) для выхода из тупиков и т.д.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6"/>
            </a:pPr>
            <a:r>
              <a:rPr lang="ru-RU" altLang="ru-RU" sz="2400" dirty="0"/>
              <a:t>Урок не должен содержать много разных проблемных ситуаций. Нельзя такой урок перенасыщать материалом. Перенасыщение ведет к невозможности проявить личную активность учеников, к редукции мышления (к обрывам внутренних логических цепочек). 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6"/>
            </a:pPr>
            <a:r>
              <a:rPr lang="ru-RU" altLang="ru-RU" sz="2400" dirty="0"/>
              <a:t>Если цель – формирование познавательных УУД, то для формирования ситуации самостоятельного добывания знаний, истинно познавательной ситуации, необходимо предусматривать паузы, так как ученику нужно дать время для обдумывания проблемы, для ее формулирования. 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6"/>
            </a:pPr>
            <a:r>
              <a:rPr lang="ru-RU" altLang="ru-RU" sz="2400" dirty="0"/>
              <a:t>Необходимо настроить класс на самостоятельную деятельность, на проблемную ситуацию, что проблема должна стать их личной проблемой. У учеников должна быть целевая установка, что не нужно пытаться понять: к чему ведет учитель своими вопросами? – Какого ответа он от них ждет?  Что необходимо высказывать свои собственные мысли по существу проблемы.</a:t>
            </a:r>
          </a:p>
        </p:txBody>
      </p:sp>
    </p:spTree>
    <p:extLst>
      <p:ext uri="{BB962C8B-B14F-4D97-AF65-F5344CB8AC3E}">
        <p14:creationId xmlns:p14="http://schemas.microsoft.com/office/powerpoint/2010/main" xmlns="" val="18564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Урок постановки учебной задачи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Этап актуализации знаний</a:t>
            </a:r>
          </a:p>
          <a:p>
            <a:r>
              <a:rPr lang="ru-RU" altLang="ru-RU"/>
              <a:t>Задание постановки учебной задачи</a:t>
            </a:r>
          </a:p>
          <a:p>
            <a:r>
              <a:rPr lang="ru-RU" altLang="ru-RU"/>
              <a:t>Формулирование проблемы</a:t>
            </a:r>
          </a:p>
          <a:p>
            <a:r>
              <a:rPr lang="ru-RU" altLang="ru-RU"/>
              <a:t>Формулирование познавательной цели</a:t>
            </a:r>
          </a:p>
          <a:p>
            <a:r>
              <a:rPr lang="ru-RU" altLang="ru-RU"/>
              <a:t>Решение проблемы</a:t>
            </a:r>
          </a:p>
          <a:p>
            <a:endParaRPr lang="ru-RU" altLang="ru-RU"/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28896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899885" y="2145167"/>
            <a:ext cx="1033213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ru-RU" altLang="ru-RU" sz="2800" dirty="0">
                <a:latin typeface="+mj-lt"/>
              </a:rPr>
              <a:t>Умение </a:t>
            </a:r>
            <a:r>
              <a:rPr lang="ru-RU" altLang="ru-RU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самостоятельно строить свое понимание </a:t>
            </a:r>
            <a:r>
              <a:rPr lang="ru-RU" altLang="ru-RU" sz="2800" dirty="0">
                <a:latin typeface="+mj-lt"/>
              </a:rPr>
              <a:t>теории является ключом к формированию и развитию многих УУД.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altLang="ru-RU" sz="2800" dirty="0">
                <a:latin typeface="+mj-lt"/>
              </a:rPr>
              <a:t>Таким образом, если учитель будет добиваться на уроках построения понимания большинством учащихся, то требования ФГОС, а заодно и профессионального стандарта «Педагог» будут удовлетворены автоматически, по крайней мере, в части обобщенных функций обучения и развития</a:t>
            </a:r>
          </a:p>
        </p:txBody>
      </p:sp>
    </p:spTree>
    <p:extLst>
      <p:ext uri="{BB962C8B-B14F-4D97-AF65-F5344CB8AC3E}">
        <p14:creationId xmlns:p14="http://schemas.microsoft.com/office/powerpoint/2010/main" xmlns="" val="292605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Технология проведения урока постановки учебной задачи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/>
              <a:t>На этапе актуализации знаний учащиеся решают задания на те известные способы деятельности, которые могут им помочь при конструировании нового неизвестного способа.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Проблемное задание должно быть незаметным, стоять в ряду известных заданий и быть похожим на них.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Если то или иное действие (например, формулирование проблемы) вызывает затруднение, можно выполнять в группах.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Групповая работа обязательно заканчивается защитой версий групп, поэтому у групп должно быть общее задание.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Группы формируются учителем с целью их эффективной работы, построения понимания у всех членов группы.</a:t>
            </a:r>
          </a:p>
          <a:p>
            <a:pPr>
              <a:lnSpc>
                <a:spcPct val="80000"/>
              </a:lnSpc>
            </a:pPr>
            <a:endParaRPr lang="ru-RU" altLang="ru-RU" sz="2400"/>
          </a:p>
        </p:txBody>
      </p:sp>
    </p:spTree>
    <p:extLst>
      <p:ext uri="{BB962C8B-B14F-4D97-AF65-F5344CB8AC3E}">
        <p14:creationId xmlns:p14="http://schemas.microsoft.com/office/powerpoint/2010/main" xmlns="" val="336739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Технология проведения урока постановки учебной задачи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При обсуждении необходимо доводить ложные версии до логического противоречия. Чем больше ложных версий доведено до логического конца, тем лучше.</a:t>
            </a:r>
          </a:p>
          <a:p>
            <a:r>
              <a:rPr lang="ru-RU" altLang="ru-RU"/>
              <a:t>В классе учителем должна быть создана атмосфера, помогающая детям строить свое понимание, без боязни задавать вопросы. Учителю необходимо продумать систему поощрения активности детей, особенно поощрения вопросов.</a:t>
            </a:r>
          </a:p>
        </p:txBody>
      </p:sp>
    </p:spTree>
    <p:extLst>
      <p:ext uri="{BB962C8B-B14F-4D97-AF65-F5344CB8AC3E}">
        <p14:creationId xmlns:p14="http://schemas.microsoft.com/office/powerpoint/2010/main" xmlns="" val="113984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СДПО?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690688"/>
            <a:ext cx="10515600" cy="4351338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математике необходимо проводить посредством организации системы деятельностей, адекватных предметному содержанию математики, то есть деятельностей по освоению математических понятий и их 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самостоятельному применению.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7297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СДПО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Изучение теоретических знаний – посредством коллективного или самостоятельного решения проблем происхождения этих знаний.</a:t>
            </a:r>
          </a:p>
          <a:p>
            <a:r>
              <a:rPr lang="ru-RU" altLang="ru-RU" dirty="0" smtClean="0"/>
              <a:t>Происхождение </a:t>
            </a:r>
            <a:r>
              <a:rPr lang="ru-RU" altLang="ru-RU" dirty="0"/>
              <a:t>понятия – это проблема при решении которой и последующем содержательном обобщении способа ее решения возникает данное понятие.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169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531" y="1743078"/>
            <a:ext cx="103434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dirty="0" smtClean="0">
                <a:latin typeface="Arial" charset="0"/>
              </a:rPr>
              <a:t>Возникает обширное </a:t>
            </a:r>
            <a:r>
              <a:rPr lang="ru-RU" sz="2800" dirty="0">
                <a:latin typeface="Arial" charset="0"/>
              </a:rPr>
              <a:t>поле для исследования, которое позволяет </a:t>
            </a:r>
            <a:r>
              <a:rPr lang="ru-RU" sz="2800" dirty="0" smtClean="0">
                <a:latin typeface="Arial" charset="0"/>
              </a:rPr>
              <a:t>детям самостоятельно выйти на </a:t>
            </a:r>
            <a:r>
              <a:rPr lang="ru-RU" sz="2800" dirty="0">
                <a:latin typeface="Arial" charset="0"/>
              </a:rPr>
              <a:t>новое знание.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dirty="0">
                <a:latin typeface="Arial" charset="0"/>
              </a:rPr>
              <a:t>Дети самостоятельно проходят все этапы открытия этого знания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dirty="0">
                <a:latin typeface="Arial" charset="0"/>
              </a:rPr>
              <a:t>Понимают необходимость каждого этапа, его функцию.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dirty="0">
                <a:latin typeface="Arial" charset="0"/>
              </a:rPr>
              <a:t>Могут ответить на вопросы: </a:t>
            </a:r>
          </a:p>
          <a:p>
            <a:pPr marL="914400" lvl="1" indent="-457200">
              <a:buFont typeface="Arial" pitchFamily="34" charset="0"/>
              <a:buChar char="–"/>
              <a:defRPr/>
            </a:pPr>
            <a:r>
              <a:rPr lang="ru-RU" sz="2800" dirty="0">
                <a:latin typeface="Arial" charset="0"/>
              </a:rPr>
              <a:t>«Зачем это знание понадобилось? </a:t>
            </a:r>
          </a:p>
          <a:p>
            <a:pPr marL="914400" lvl="1" indent="-457200">
              <a:buFont typeface="Arial" pitchFamily="34" charset="0"/>
              <a:buChar char="–"/>
              <a:defRPr/>
            </a:pPr>
            <a:r>
              <a:rPr lang="ru-RU" sz="2800" dirty="0">
                <a:latin typeface="Arial" charset="0"/>
              </a:rPr>
              <a:t>Какие проблемы можно решать при его помощи?».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dirty="0">
                <a:latin typeface="Arial" charset="0"/>
              </a:rPr>
              <a:t>То есть, вместе с освоением самого знания автоматически усваивается и способ его применения. </a:t>
            </a:r>
          </a:p>
          <a:p>
            <a:pPr>
              <a:defRPr/>
            </a:pPr>
            <a:r>
              <a:rPr lang="ru-RU" sz="2800" b="1" i="1" dirty="0">
                <a:latin typeface="Arial" charset="0"/>
              </a:rPr>
              <a:t>Поэтому очень важно начинать изучение каждого понятия с его происхождения. </a:t>
            </a:r>
          </a:p>
        </p:txBody>
      </p:sp>
      <p:sp>
        <p:nvSpPr>
          <p:cNvPr id="18435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В режиме самостоятельного решения проблемы происхождения понятия</a:t>
            </a:r>
          </a:p>
        </p:txBody>
      </p:sp>
    </p:spTree>
    <p:extLst>
      <p:ext uri="{BB962C8B-B14F-4D97-AF65-F5344CB8AC3E}">
        <p14:creationId xmlns:p14="http://schemas.microsoft.com/office/powerpoint/2010/main" xmlns="" val="315059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Сегодня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41438"/>
            <a:ext cx="8229600" cy="5111750"/>
          </a:xfrm>
        </p:spPr>
        <p:txBody>
          <a:bodyPr/>
          <a:lstStyle/>
          <a:p>
            <a:r>
              <a:rPr lang="ru-RU" altLang="ru-RU"/>
              <a:t>Раздутый учебный план.</a:t>
            </a:r>
          </a:p>
          <a:p>
            <a:r>
              <a:rPr lang="ru-RU" altLang="ru-RU"/>
              <a:t>Недостаточное количество часов.</a:t>
            </a:r>
          </a:p>
          <a:p>
            <a:r>
              <a:rPr lang="ru-RU" altLang="ru-RU"/>
              <a:t>Контроль за учителем: соответствие учебного плана и записей в журнале.</a:t>
            </a:r>
          </a:p>
          <a:p>
            <a:r>
              <a:rPr lang="ru-RU" altLang="ru-RU"/>
              <a:t>Перенасыщенные занятия.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58455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 результате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268413"/>
            <a:ext cx="8686800" cy="5256212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/>
              <a:t>у учителя</a:t>
            </a:r>
          </a:p>
          <a:p>
            <a:r>
              <a:rPr lang="ru-RU" altLang="ru-RU"/>
              <a:t>нет времени для подробного объяснения,</a:t>
            </a:r>
          </a:p>
          <a:p>
            <a:r>
              <a:rPr lang="ru-RU" altLang="ru-RU"/>
              <a:t>нет времени для индивидуальной работы с учениками;</a:t>
            </a:r>
          </a:p>
          <a:p>
            <a:pPr>
              <a:buFontTx/>
              <a:buNone/>
            </a:pPr>
            <a:r>
              <a:rPr lang="ru-RU" altLang="ru-RU"/>
              <a:t>учащиеся</a:t>
            </a:r>
          </a:p>
          <a:p>
            <a:r>
              <a:rPr lang="ru-RU" altLang="ru-RU"/>
              <a:t>не успевают освоить учебный материал,</a:t>
            </a:r>
          </a:p>
          <a:p>
            <a:r>
              <a:rPr lang="ru-RU" altLang="ru-RU"/>
              <a:t>не понимают теорию,</a:t>
            </a:r>
          </a:p>
          <a:p>
            <a:r>
              <a:rPr lang="ru-RU" altLang="ru-RU"/>
              <a:t>не имеют мотивации к учебной деятельности.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6822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2651</Words>
  <Application>Microsoft Office PowerPoint</Application>
  <PresentationFormat>Произвольный</PresentationFormat>
  <Paragraphs>213</Paragraphs>
  <Slides>41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Современный урок в режиме системно деятельностного подхода к обучению</vt:lpstr>
      <vt:lpstr>ФГОС – ПС «Педагог»</vt:lpstr>
      <vt:lpstr>Понимание = Развитие мышления</vt:lpstr>
      <vt:lpstr>Слайд 4</vt:lpstr>
      <vt:lpstr>Что такое СДПО?</vt:lpstr>
      <vt:lpstr>СДПО</vt:lpstr>
      <vt:lpstr>В режиме самостоятельного решения проблемы происхождения понятия</vt:lpstr>
      <vt:lpstr>Сегодня</vt:lpstr>
      <vt:lpstr>В результате</vt:lpstr>
      <vt:lpstr>Слайд 10</vt:lpstr>
      <vt:lpstr>Из истории общего образования</vt:lpstr>
      <vt:lpstr>Теоретические знания</vt:lpstr>
      <vt:lpstr>Теоретические знания</vt:lpstr>
      <vt:lpstr>Теоретические знания</vt:lpstr>
      <vt:lpstr>Теоретические знания</vt:lpstr>
      <vt:lpstr>Нужны ли теоретические знания по математике? </vt:lpstr>
      <vt:lpstr>Нужны ли теоретические знания по математике? </vt:lpstr>
      <vt:lpstr>Нужны ли теоретические знания по математике?</vt:lpstr>
      <vt:lpstr>Первая причина – система контроля над деятельностью учителя </vt:lpstr>
      <vt:lpstr>Вторая причина того, что освоение теории не является реальной целью обучения математике, это традиционная методика преподавания </vt:lpstr>
      <vt:lpstr>Следствия методики натаскивания</vt:lpstr>
      <vt:lpstr>Третья причина незнания учащимися теории </vt:lpstr>
      <vt:lpstr>Вывод </vt:lpstr>
      <vt:lpstr>Нужны ли теоретические знания по математике?</vt:lpstr>
      <vt:lpstr>Только теория является основой для развития мышления </vt:lpstr>
      <vt:lpstr>Учебная деятельность</vt:lpstr>
      <vt:lpstr>Учебная деятельность</vt:lpstr>
      <vt:lpstr>Учебная деятельность</vt:lpstr>
      <vt:lpstr>Этапы решения учебной задачи</vt:lpstr>
      <vt:lpstr>Теоретические знания</vt:lpstr>
      <vt:lpstr>Проблемная ситуация и формирование УУД </vt:lpstr>
      <vt:lpstr>Проблемная ситуация и формирование УУД</vt:lpstr>
      <vt:lpstr>Проблемная ситуация и формирование УУД</vt:lpstr>
      <vt:lpstr>Проблемная ситуация и формирование УУД</vt:lpstr>
      <vt:lpstr>Условия формирования познавательных УУД</vt:lpstr>
      <vt:lpstr>Какой должна быть учебная проблемная ситуация? </vt:lpstr>
      <vt:lpstr>Принципы проектирования уроков постановки учебной задачи</vt:lpstr>
      <vt:lpstr>Принципы проектирования уроков постановки учебной задачи</vt:lpstr>
      <vt:lpstr>Урок постановки учебной задачи</vt:lpstr>
      <vt:lpstr>Технология проведения урока постановки учебной задачи</vt:lpstr>
      <vt:lpstr>Технология проведения урока постановки учебной задачи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</dc:creator>
  <cp:lastModifiedBy>prepod</cp:lastModifiedBy>
  <cp:revision>8</cp:revision>
  <dcterms:created xsi:type="dcterms:W3CDTF">2018-10-16T20:27:48Z</dcterms:created>
  <dcterms:modified xsi:type="dcterms:W3CDTF">2019-06-18T10:54:57Z</dcterms:modified>
</cp:coreProperties>
</file>