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61" r:id="rId5"/>
    <p:sldId id="287" r:id="rId6"/>
    <p:sldId id="288" r:id="rId7"/>
    <p:sldId id="289" r:id="rId8"/>
    <p:sldId id="290" r:id="rId9"/>
    <p:sldId id="262" r:id="rId10"/>
    <p:sldId id="263" r:id="rId11"/>
    <p:sldId id="264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99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91" r:id="rId32"/>
    <p:sldId id="298" r:id="rId33"/>
    <p:sldId id="292" r:id="rId34"/>
    <p:sldId id="293" r:id="rId35"/>
    <p:sldId id="294" r:id="rId36"/>
    <p:sldId id="295" r:id="rId37"/>
    <p:sldId id="296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8CC72-300A-4EEF-A7CE-76A64EB2578F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7B90E-2B4E-4FE6-94B5-6C579820FC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04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F98BDA-5FD4-440E-9C04-A3CC8FEBA133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13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994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3F6F44-F49F-4E10-BF5D-ED08F1F52B99}" type="slidenum">
              <a:rPr lang="ru-RU" altLang="ru-RU"/>
              <a:pPr eaLnBrk="1" hangingPunct="1"/>
              <a:t>33</a:t>
            </a:fld>
            <a:endParaRPr lang="ru-RU" altLang="ru-RU"/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47C45B0-6AEC-4B75-A28D-1804ACAFAA70}" type="slidenum">
              <a:rPr lang="ru-RU" altLang="ru-RU" sz="1200"/>
              <a:pPr algn="r" eaLnBrk="1" hangingPunct="1"/>
              <a:t>33</a:t>
            </a:fld>
            <a:endParaRPr lang="ru-RU" altLang="ru-RU" sz="1200"/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	</a:t>
            </a:r>
            <a:endParaRPr lang="ru-RU" altLang="ru-RU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44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460001-095E-4ADD-AF03-5EE44D0D48C1}" type="slidenum">
              <a:rPr lang="ru-RU" altLang="ru-RU"/>
              <a:pPr eaLnBrk="1" hangingPunct="1"/>
              <a:t>48</a:t>
            </a:fld>
            <a:endParaRPr lang="ru-RU" altLang="ru-RU"/>
          </a:p>
        </p:txBody>
      </p:sp>
      <p:sp>
        <p:nvSpPr>
          <p:cNvPr id="624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rgbClr val="FFFFFF"/>
          </a:solidFill>
          <a:ln/>
        </p:spPr>
      </p:sp>
      <p:sp>
        <p:nvSpPr>
          <p:cNvPr id="62468" name="Rectangle 2"/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03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DD28-388B-4014-B809-5947BDADE444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5EF5-5B9E-4846-9166-1524709C1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15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DD28-388B-4014-B809-5947BDADE444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5EF5-5B9E-4846-9166-1524709C1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2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DD28-388B-4014-B809-5947BDADE444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5EF5-5B9E-4846-9166-1524709C1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626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D4244-102B-4862-827A-7C32581533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494654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CFDEB18-33D2-4E1B-80FB-D40DB74F52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9540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054" y="275071"/>
            <a:ext cx="10971893" cy="1142039"/>
          </a:xfrm>
          <a:prstGeom prst="rect">
            <a:avLst/>
          </a:prstGeom>
        </p:spPr>
        <p:txBody>
          <a:bodyPr lIns="80165" tIns="40083" rIns="80165" bIns="4008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19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DD28-388B-4014-B809-5947BDADE444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5EF5-5B9E-4846-9166-1524709C1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66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DD28-388B-4014-B809-5947BDADE444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5EF5-5B9E-4846-9166-1524709C1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728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DD28-388B-4014-B809-5947BDADE444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5EF5-5B9E-4846-9166-1524709C1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24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DD28-388B-4014-B809-5947BDADE444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5EF5-5B9E-4846-9166-1524709C1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45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DD28-388B-4014-B809-5947BDADE444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5EF5-5B9E-4846-9166-1524709C1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41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DD28-388B-4014-B809-5947BDADE444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5EF5-5B9E-4846-9166-1524709C1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78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DD28-388B-4014-B809-5947BDADE444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5EF5-5B9E-4846-9166-1524709C1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55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DD28-388B-4014-B809-5947BDADE444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85EF5-5B9E-4846-9166-1524709C1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04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4DD28-388B-4014-B809-5947BDADE444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85EF5-5B9E-4846-9166-1524709C1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14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www.myjulia.ru/data/cache/2010/05/11/413073_3826-800x600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religio.de/froebel/gifs/diesterw.gif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15155"/>
            <a:ext cx="9144000" cy="299480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и концептуальное обоснование введения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7200" y="5933114"/>
            <a:ext cx="7791718" cy="763900"/>
          </a:xfrm>
        </p:spPr>
        <p:txBody>
          <a:bodyPr>
            <a:normAutofit fontScale="92500"/>
          </a:bodyPr>
          <a:lstStyle/>
          <a:p>
            <a:pPr algn="l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научный сотрудник отдела сопровождения ФГОС ИРО ПК, кандидат физико-математических наук 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В.Н.Павелкин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Untitled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24438" y="5214939"/>
            <a:ext cx="2214562" cy="121443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382001" y="1285875"/>
            <a:ext cx="2214563" cy="12144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595438" y="4143375"/>
            <a:ext cx="2214562" cy="12144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95438" y="1285875"/>
            <a:ext cx="2214562" cy="12144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382001" y="4143375"/>
            <a:ext cx="2214563" cy="12144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881563" y="285750"/>
            <a:ext cx="2214562" cy="12144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22" name="Text Box 3"/>
          <p:cNvSpPr txBox="1">
            <a:spLocks noChangeArrowheads="1"/>
          </p:cNvSpPr>
          <p:nvPr/>
        </p:nvSpPr>
        <p:spPr bwMode="auto">
          <a:xfrm>
            <a:off x="5024438" y="571501"/>
            <a:ext cx="2214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17375E"/>
                </a:solidFill>
                <a:latin typeface="Times New Roman" panose="02020603050405020304" pitchFamily="18" charset="0"/>
              </a:rPr>
              <a:t>НОВАЯ ЦЕЛЬ ОБРАЗОВАНИЯ</a:t>
            </a:r>
          </a:p>
        </p:txBody>
      </p:sp>
      <p:sp>
        <p:nvSpPr>
          <p:cNvPr id="13" name="Овал 12"/>
          <p:cNvSpPr/>
          <p:nvPr/>
        </p:nvSpPr>
        <p:spPr>
          <a:xfrm>
            <a:off x="5237163" y="2786063"/>
            <a:ext cx="1714500" cy="1143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24" name="Text Box 3"/>
          <p:cNvSpPr txBox="1">
            <a:spLocks noChangeArrowheads="1"/>
          </p:cNvSpPr>
          <p:nvPr/>
        </p:nvSpPr>
        <p:spPr bwMode="auto">
          <a:xfrm>
            <a:off x="5451476" y="3089275"/>
            <a:ext cx="13573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000" b="1">
                <a:solidFill>
                  <a:schemeClr val="tx2"/>
                </a:solidFill>
                <a:latin typeface="Times New Roman" panose="02020603050405020304" pitchFamily="18" charset="0"/>
              </a:rPr>
              <a:t>ФГОС</a:t>
            </a:r>
          </a:p>
        </p:txBody>
      </p:sp>
      <p:sp>
        <p:nvSpPr>
          <p:cNvPr id="13325" name="Text Box 3"/>
          <p:cNvSpPr txBox="1">
            <a:spLocks noChangeArrowheads="1"/>
          </p:cNvSpPr>
          <p:nvPr/>
        </p:nvSpPr>
        <p:spPr bwMode="auto">
          <a:xfrm>
            <a:off x="8453438" y="1428751"/>
            <a:ext cx="22145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17375E"/>
                </a:solidFill>
                <a:latin typeface="Times New Roman" panose="02020603050405020304" pitchFamily="18" charset="0"/>
              </a:rPr>
              <a:t>НОВОЕ СОДЕРЖАНИЕ ОБРАЗОВАНИЯ</a:t>
            </a:r>
          </a:p>
        </p:txBody>
      </p:sp>
      <p:sp>
        <p:nvSpPr>
          <p:cNvPr id="13326" name="Text Box 3"/>
          <p:cNvSpPr txBox="1">
            <a:spLocks noChangeArrowheads="1"/>
          </p:cNvSpPr>
          <p:nvPr/>
        </p:nvSpPr>
        <p:spPr bwMode="auto">
          <a:xfrm>
            <a:off x="5095876" y="5286375"/>
            <a:ext cx="2214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17375E"/>
                </a:solidFill>
                <a:latin typeface="Times New Roman" panose="02020603050405020304" pitchFamily="18" charset="0"/>
              </a:rPr>
              <a:t>НОВЫЕ ТРЕБОВАНИЯ К ПОДГОТОВКЕ УЧИТЕЛЯ</a:t>
            </a:r>
          </a:p>
        </p:txBody>
      </p:sp>
      <p:sp>
        <p:nvSpPr>
          <p:cNvPr id="13327" name="Text Box 3"/>
          <p:cNvSpPr txBox="1">
            <a:spLocks noChangeArrowheads="1"/>
          </p:cNvSpPr>
          <p:nvPr/>
        </p:nvSpPr>
        <p:spPr bwMode="auto">
          <a:xfrm>
            <a:off x="8256588" y="4143376"/>
            <a:ext cx="24114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17375E"/>
                </a:solidFill>
                <a:latin typeface="Times New Roman" panose="02020603050405020304" pitchFamily="18" charset="0"/>
              </a:rPr>
              <a:t>НОВОЕ ЦЕЛЕПОЛОГАНИЕ ДЛЯ УЧАЩИХСЯ</a:t>
            </a:r>
          </a:p>
          <a:p>
            <a:pPr algn="ctr" eaLnBrk="1" hangingPunct="1"/>
            <a:r>
              <a:rPr lang="ru-RU" altLang="ru-RU" b="1">
                <a:solidFill>
                  <a:srgbClr val="17375E"/>
                </a:solidFill>
                <a:latin typeface="Times New Roman" panose="02020603050405020304" pitchFamily="18" charset="0"/>
              </a:rPr>
              <a:t>И УЧИТЕЛЕЙ</a:t>
            </a:r>
          </a:p>
        </p:txBody>
      </p:sp>
      <p:sp>
        <p:nvSpPr>
          <p:cNvPr id="13328" name="Text Box 3"/>
          <p:cNvSpPr txBox="1">
            <a:spLocks noChangeArrowheads="1"/>
          </p:cNvSpPr>
          <p:nvPr/>
        </p:nvSpPr>
        <p:spPr bwMode="auto">
          <a:xfrm>
            <a:off x="1524001" y="4286251"/>
            <a:ext cx="2214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17375E"/>
                </a:solidFill>
                <a:latin typeface="Times New Roman" panose="02020603050405020304" pitchFamily="18" charset="0"/>
              </a:rPr>
              <a:t>НОВЫЕ ТЕХНОЛОГИИ ОБУЧЕНИЯ</a:t>
            </a:r>
          </a:p>
        </p:txBody>
      </p:sp>
      <p:sp>
        <p:nvSpPr>
          <p:cNvPr id="13329" name="Text Box 3"/>
          <p:cNvSpPr txBox="1">
            <a:spLocks noChangeArrowheads="1"/>
          </p:cNvSpPr>
          <p:nvPr/>
        </p:nvSpPr>
        <p:spPr bwMode="auto">
          <a:xfrm>
            <a:off x="1595438" y="1428751"/>
            <a:ext cx="22145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17375E"/>
                </a:solidFill>
                <a:latin typeface="Times New Roman" panose="02020603050405020304" pitchFamily="18" charset="0"/>
              </a:rPr>
              <a:t>НОВЫЕ СРЕДСТВА</a:t>
            </a:r>
          </a:p>
          <a:p>
            <a:pPr algn="ctr" eaLnBrk="1" hangingPunct="1"/>
            <a:r>
              <a:rPr lang="ru-RU" altLang="ru-RU" b="1">
                <a:solidFill>
                  <a:srgbClr val="17375E"/>
                </a:solidFill>
                <a:latin typeface="Times New Roman" panose="02020603050405020304" pitchFamily="18" charset="0"/>
              </a:rPr>
              <a:t>ОБУЧЕНИЯ</a:t>
            </a:r>
          </a:p>
        </p:txBody>
      </p:sp>
      <p:sp>
        <p:nvSpPr>
          <p:cNvPr id="20" name="Стрелка вверх 19"/>
          <p:cNvSpPr/>
          <p:nvPr/>
        </p:nvSpPr>
        <p:spPr>
          <a:xfrm>
            <a:off x="5880100" y="1571626"/>
            <a:ext cx="357188" cy="11207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 rot="10800000">
            <a:off x="5880100" y="4000501"/>
            <a:ext cx="357188" cy="11207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верх 27"/>
          <p:cNvSpPr/>
          <p:nvPr/>
        </p:nvSpPr>
        <p:spPr>
          <a:xfrm rot="3600000">
            <a:off x="7417594" y="1710532"/>
            <a:ext cx="357188" cy="17748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верх 28"/>
          <p:cNvSpPr/>
          <p:nvPr/>
        </p:nvSpPr>
        <p:spPr>
          <a:xfrm rot="7200000">
            <a:off x="7417595" y="3210720"/>
            <a:ext cx="357187" cy="17748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 rot="-3600000">
            <a:off x="4417219" y="1710532"/>
            <a:ext cx="357188" cy="17748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трелка вверх 30"/>
          <p:cNvSpPr/>
          <p:nvPr/>
        </p:nvSpPr>
        <p:spPr>
          <a:xfrm rot="-7200000">
            <a:off x="4345782" y="3139282"/>
            <a:ext cx="357188" cy="17748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14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12950" y="1679575"/>
          <a:ext cx="5702300" cy="228600"/>
        </p:xfrm>
        <a:graphic>
          <a:graphicData uri="http://schemas.openxmlformats.org/drawingml/2006/table">
            <a:tbl>
              <a:tblPr/>
              <a:tblGrid>
                <a:gridCol w="5702300"/>
              </a:tblGrid>
              <a:tr h="2212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Calibri"/>
                          <a:cs typeface="Times New Roman"/>
                        </a:rPr>
                        <a:t>Введение ФГОС по мере готовности</a:t>
                      </a: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6" marR="62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012950" y="2586038"/>
          <a:ext cx="8488360" cy="4271966"/>
        </p:xfrm>
        <a:graphic>
          <a:graphicData uri="http://schemas.openxmlformats.org/drawingml/2006/table">
            <a:tbl>
              <a:tblPr/>
              <a:tblGrid>
                <a:gridCol w="2104889"/>
                <a:gridCol w="573446"/>
                <a:gridCol w="573446"/>
                <a:gridCol w="573446"/>
                <a:gridCol w="574796"/>
                <a:gridCol w="573446"/>
                <a:gridCol w="573446"/>
                <a:gridCol w="588289"/>
                <a:gridCol w="588289"/>
                <a:gridCol w="588289"/>
                <a:gridCol w="588289"/>
                <a:gridCol w="588289"/>
              </a:tblGrid>
              <a:tr h="315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Классы, переходящие на ФГОС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0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2010/11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0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2011/12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0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2012/13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0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2013/14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0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2014/15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440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2015/16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5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2016/17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5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2017/18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5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2018/19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15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2019/20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5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2020/21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15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2021/22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4518" name="Rectangle 1"/>
          <p:cNvSpPr>
            <a:spLocks noChangeArrowheads="1"/>
          </p:cNvSpPr>
          <p:nvPr/>
        </p:nvSpPr>
        <p:spPr bwMode="auto">
          <a:xfrm>
            <a:off x="3071814" y="-6350"/>
            <a:ext cx="7596187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 anchor="ctr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Поэтапное введение ФГОС </a:t>
            </a:r>
          </a:p>
          <a:p>
            <a:pPr algn="ctr" eaLnBrk="1" hangingPunct="1"/>
            <a:r>
              <a:rPr lang="ru-RU" altLang="ru-RU" sz="2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Распоряжение Правительства РФ от 07.09.10 №1507-р</a:t>
            </a:r>
          </a:p>
          <a:p>
            <a:pPr algn="ctr" eaLnBrk="1" hangingPunct="1"/>
            <a:r>
              <a:rPr lang="ru-RU" altLang="ru-RU" sz="2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«О плане действий по модернизации общего образования</a:t>
            </a:r>
          </a:p>
          <a:p>
            <a:pPr algn="ctr" eaLnBrk="1" hangingPunct="1"/>
            <a:r>
              <a:rPr lang="ru-RU" altLang="ru-RU" sz="2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2011/15 годы»</a:t>
            </a:r>
            <a:endParaRPr lang="ru-RU" altLang="ru-RU" sz="22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012950" y="1355725"/>
          <a:ext cx="5702300" cy="228600"/>
        </p:xfrm>
        <a:graphic>
          <a:graphicData uri="http://schemas.openxmlformats.org/drawingml/2006/table">
            <a:tbl>
              <a:tblPr/>
              <a:tblGrid>
                <a:gridCol w="5702300"/>
              </a:tblGrid>
              <a:tr h="2212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Times New Roman"/>
                          <a:ea typeface="Calibri"/>
                          <a:cs typeface="Times New Roman"/>
                        </a:rPr>
                        <a:t>Обязательное</a:t>
                      </a:r>
                      <a:r>
                        <a:rPr lang="ru-RU" sz="15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500" b="1" dirty="0" smtClean="0">
                          <a:latin typeface="Times New Roman"/>
                          <a:ea typeface="Calibri"/>
                          <a:cs typeface="Times New Roman"/>
                        </a:rPr>
                        <a:t>ведение ФГОС </a:t>
                      </a:r>
                      <a:endParaRPr lang="ru-RU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206" marR="622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4525" name="Прямоугольник 7"/>
          <p:cNvSpPr>
            <a:spLocks noChangeArrowheads="1"/>
          </p:cNvSpPr>
          <p:nvPr/>
        </p:nvSpPr>
        <p:spPr bwMode="auto">
          <a:xfrm>
            <a:off x="2012950" y="2068513"/>
            <a:ext cx="5702300" cy="54451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5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Продолжение обучения по ФГОС, введенного по мере готовности</a:t>
            </a:r>
            <a:endParaRPr lang="ru-RU" altLang="ru-RU" sz="15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8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1533525" y="1589"/>
            <a:ext cx="9075738" cy="6861175"/>
            <a:chOff x="6" y="1"/>
            <a:chExt cx="5717" cy="4322"/>
          </a:xfrm>
        </p:grpSpPr>
        <p:sp>
          <p:nvSpPr>
            <p:cNvPr id="54279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54280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836613"/>
            <a:ext cx="1212850" cy="1212850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3648076" y="1052514"/>
            <a:ext cx="4537075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>
                <a:solidFill>
                  <a:srgbClr val="D60000"/>
                </a:solidFill>
              </a:rPr>
              <a:t>Вопрос:</a:t>
            </a:r>
          </a:p>
        </p:txBody>
      </p:sp>
      <p:pic>
        <p:nvPicPr>
          <p:cNvPr id="22535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6" y="2492376"/>
            <a:ext cx="1668463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568576" y="2732089"/>
            <a:ext cx="5616575" cy="1076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rgbClr val="0070C0"/>
                </a:solidFill>
              </a:rPr>
              <a:t>Почему новые ФГОС необходимы?</a:t>
            </a:r>
          </a:p>
        </p:txBody>
      </p:sp>
    </p:spTree>
    <p:extLst>
      <p:ext uri="{BB962C8B-B14F-4D97-AF65-F5344CB8AC3E}">
        <p14:creationId xmlns:p14="http://schemas.microsoft.com/office/powerpoint/2010/main" val="258040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3"/>
          <p:cNvGrpSpPr>
            <a:grpSpLocks/>
          </p:cNvGrpSpPr>
          <p:nvPr/>
        </p:nvGrpSpPr>
        <p:grpSpPr bwMode="auto">
          <a:xfrm>
            <a:off x="1558925" y="44451"/>
            <a:ext cx="9075738" cy="6861175"/>
            <a:chOff x="6" y="1"/>
            <a:chExt cx="5717" cy="4322"/>
          </a:xfrm>
        </p:grpSpPr>
        <p:sp>
          <p:nvSpPr>
            <p:cNvPr id="55303" name="Rectangle 4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55304" name="Rectangle 5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</p:grp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2225675" y="977901"/>
            <a:ext cx="7831138" cy="4391025"/>
          </a:xfrm>
          <a:prstGeom prst="rect">
            <a:avLst/>
          </a:prstGeom>
          <a:solidFill>
            <a:srgbClr val="EAFDE7"/>
          </a:solidFill>
          <a:ln w="19050">
            <a:solidFill>
              <a:srgbClr val="FFCC00"/>
            </a:solidFill>
            <a:miter lim="800000"/>
            <a:headEnd/>
            <a:tailEnd/>
          </a:ln>
        </p:spPr>
        <p:txBody>
          <a:bodyPr lIns="180000" rIns="180000"/>
          <a:lstStyle/>
          <a:p>
            <a:pPr marL="609600" indent="-609600">
              <a:defRPr/>
            </a:pPr>
            <a:endParaRPr lang="ru-RU" sz="16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609600" indent="-609600">
              <a:buBlip>
                <a:blip r:embed="rId3"/>
              </a:buBlip>
              <a:defRPr/>
            </a:pPr>
            <a:r>
              <a:rPr lang="ru-RU" sz="2400" dirty="0">
                <a:solidFill>
                  <a:srgbClr val="376092"/>
                </a:solidFill>
                <a:latin typeface="Arial" charset="0"/>
                <a:cs typeface="Arial" charset="0"/>
              </a:rPr>
              <a:t>В 2010 г. новой информации создано больше, чем за предыдущие  5000 лет</a:t>
            </a:r>
          </a:p>
          <a:p>
            <a:pPr marL="609600" indent="-609600">
              <a:defRPr/>
            </a:pPr>
            <a:endParaRPr lang="ru-RU" sz="700" dirty="0">
              <a:solidFill>
                <a:srgbClr val="376092"/>
              </a:solidFill>
              <a:latin typeface="Arial" charset="0"/>
              <a:cs typeface="Arial" charset="0"/>
            </a:endParaRPr>
          </a:p>
          <a:p>
            <a:pPr marL="609600" indent="-609600">
              <a:buBlip>
                <a:blip r:embed="rId3"/>
              </a:buBlip>
              <a:defRPr/>
            </a:pPr>
            <a:r>
              <a:rPr lang="ru-RU" sz="2400" dirty="0">
                <a:solidFill>
                  <a:srgbClr val="008A3E"/>
                </a:solidFill>
                <a:latin typeface="Arial" charset="0"/>
                <a:cs typeface="Arial" charset="0"/>
              </a:rPr>
              <a:t>Объём новой технической информации удваивается каждые  2 года</a:t>
            </a:r>
          </a:p>
          <a:p>
            <a:pPr marL="609600" indent="-609600">
              <a:defRPr/>
            </a:pPr>
            <a:endParaRPr lang="ru-RU" sz="700" dirty="0">
              <a:solidFill>
                <a:srgbClr val="376092"/>
              </a:solidFill>
              <a:latin typeface="Arial" charset="0"/>
              <a:cs typeface="Arial" charset="0"/>
            </a:endParaRPr>
          </a:p>
          <a:p>
            <a:pPr marL="609600" indent="-609600">
              <a:buBlip>
                <a:blip r:embed="rId3"/>
              </a:buBlip>
              <a:defRPr/>
            </a:pPr>
            <a:r>
              <a:rPr lang="ru-RU" sz="2400" dirty="0">
                <a:solidFill>
                  <a:srgbClr val="376092"/>
                </a:solidFill>
                <a:latin typeface="Arial" charset="0"/>
                <a:cs typeface="Arial" charset="0"/>
              </a:rPr>
              <a:t>За 4 года обучения  бакалавров их знания устареют дважды  </a:t>
            </a:r>
          </a:p>
          <a:p>
            <a:pPr marL="609600" indent="-609600">
              <a:defRPr/>
            </a:pPr>
            <a:endParaRPr lang="ru-RU" sz="700" dirty="0">
              <a:solidFill>
                <a:srgbClr val="376092"/>
              </a:solidFill>
              <a:latin typeface="Arial" charset="0"/>
              <a:cs typeface="Arial" charset="0"/>
            </a:endParaRPr>
          </a:p>
          <a:p>
            <a:pPr marL="609600" indent="-609600">
              <a:buBlip>
                <a:blip r:embed="rId3"/>
              </a:buBlip>
              <a:defRPr/>
            </a:pPr>
            <a:r>
              <a:rPr lang="ru-RU" sz="2400" dirty="0">
                <a:solidFill>
                  <a:srgbClr val="008A3E"/>
                </a:solidFill>
                <a:latin typeface="Arial" charset="0"/>
                <a:cs typeface="Arial" charset="0"/>
              </a:rPr>
              <a:t>10 наиболее востребованных профессий </a:t>
            </a:r>
          </a:p>
          <a:p>
            <a:pPr>
              <a:defRPr/>
            </a:pPr>
            <a:r>
              <a:rPr lang="ru-RU" sz="2400" dirty="0">
                <a:solidFill>
                  <a:srgbClr val="008A3E"/>
                </a:solidFill>
                <a:latin typeface="Arial" charset="0"/>
                <a:cs typeface="Arial" charset="0"/>
              </a:rPr>
              <a:t>        в 2011 г.</a:t>
            </a:r>
            <a:r>
              <a:rPr lang="en-US" sz="2400" dirty="0">
                <a:solidFill>
                  <a:srgbClr val="008A3E"/>
                </a:solidFill>
                <a:latin typeface="Arial" charset="0"/>
                <a:cs typeface="Arial" charset="0"/>
              </a:rPr>
              <a:t> </a:t>
            </a:r>
            <a:r>
              <a:rPr lang="ru-RU" sz="2400" dirty="0">
                <a:solidFill>
                  <a:srgbClr val="008A3E"/>
                </a:solidFill>
                <a:latin typeface="Arial" charset="0"/>
                <a:cs typeface="Arial" charset="0"/>
              </a:rPr>
              <a:t>не существовали  в 2004 году </a:t>
            </a:r>
          </a:p>
          <a:p>
            <a:pPr marL="609600" indent="-609600">
              <a:defRPr/>
            </a:pPr>
            <a:endParaRPr lang="ru-RU" sz="900" dirty="0">
              <a:solidFill>
                <a:srgbClr val="376092"/>
              </a:solidFill>
              <a:latin typeface="Arial" charset="0"/>
              <a:cs typeface="Arial" charset="0"/>
            </a:endParaRPr>
          </a:p>
          <a:p>
            <a:pPr marL="609600" indent="-609600">
              <a:defRPr/>
            </a:pPr>
            <a:endParaRPr lang="ru-RU" sz="7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609600" indent="-609600">
              <a:defRPr/>
            </a:pPr>
            <a:r>
              <a:rPr lang="ru-RU" dirty="0">
                <a:solidFill>
                  <a:srgbClr val="DE2A00"/>
                </a:solidFill>
                <a:latin typeface="Arial" charset="0"/>
                <a:cs typeface="Arial" charset="0"/>
              </a:rPr>
              <a:t>       </a:t>
            </a:r>
            <a:r>
              <a:rPr lang="ru-RU" sz="3200" dirty="0">
                <a:solidFill>
                  <a:srgbClr val="DE2A00"/>
                </a:solidFill>
                <a:latin typeface="Arial" charset="0"/>
                <a:cs typeface="Arial" charset="0"/>
              </a:rPr>
              <a:t>МИР СТАЛ ДРУГИМ …</a:t>
            </a:r>
            <a:endParaRPr lang="ru-RU" dirty="0">
              <a:solidFill>
                <a:srgbClr val="DE2A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55300" name="Group 7"/>
          <p:cNvGrpSpPr>
            <a:grpSpLocks/>
          </p:cNvGrpSpPr>
          <p:nvPr/>
        </p:nvGrpSpPr>
        <p:grpSpPr bwMode="auto">
          <a:xfrm>
            <a:off x="7524751" y="4938714"/>
            <a:ext cx="1724025" cy="1298575"/>
            <a:chOff x="3780" y="3067"/>
            <a:chExt cx="1086" cy="818"/>
          </a:xfrm>
        </p:grpSpPr>
        <p:pic>
          <p:nvPicPr>
            <p:cNvPr id="55301" name="Picture 8" descr="Картинка 51 из 64000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" y="3067"/>
              <a:ext cx="1086" cy="818"/>
            </a:xfrm>
            <a:prstGeom prst="rect">
              <a:avLst/>
            </a:prstGeom>
            <a:noFill/>
            <a:ln w="28575">
              <a:solidFill>
                <a:srgbClr val="3399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302" name="Rectangle 9"/>
            <p:cNvSpPr>
              <a:spLocks noChangeArrowheads="1"/>
            </p:cNvSpPr>
            <p:nvPr/>
          </p:nvSpPr>
          <p:spPr bwMode="auto">
            <a:xfrm>
              <a:off x="4498" y="3794"/>
              <a:ext cx="358" cy="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995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ChangeArrowheads="1"/>
          </p:cNvSpPr>
          <p:nvPr/>
        </p:nvSpPr>
        <p:spPr bwMode="auto">
          <a:xfrm>
            <a:off x="1804988" y="288925"/>
            <a:ext cx="8532812" cy="6286500"/>
          </a:xfrm>
          <a:prstGeom prst="rect">
            <a:avLst/>
          </a:prstGeom>
          <a:noFill/>
          <a:ln w="5715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56323" name="Group 8"/>
          <p:cNvGrpSpPr>
            <a:grpSpLocks/>
          </p:cNvGrpSpPr>
          <p:nvPr/>
        </p:nvGrpSpPr>
        <p:grpSpPr bwMode="auto">
          <a:xfrm>
            <a:off x="1592264" y="1"/>
            <a:ext cx="9075737" cy="6861175"/>
            <a:chOff x="6" y="1"/>
            <a:chExt cx="5717" cy="4322"/>
          </a:xfrm>
        </p:grpSpPr>
        <p:sp>
          <p:nvSpPr>
            <p:cNvPr id="56328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56329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</p:grpSp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2316163" y="1943100"/>
            <a:ext cx="7829550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C00000"/>
                </a:solidFill>
              </a:rPr>
              <a:t>70 % школьников имеют психологические проблемы</a:t>
            </a:r>
          </a:p>
        </p:txBody>
      </p:sp>
      <p:sp>
        <p:nvSpPr>
          <p:cNvPr id="9221" name="TextBox 2"/>
          <p:cNvSpPr txBox="1">
            <a:spLocks noChangeArrowheads="1"/>
          </p:cNvSpPr>
          <p:nvPr/>
        </p:nvSpPr>
        <p:spPr bwMode="auto">
          <a:xfrm>
            <a:off x="2360613" y="3294064"/>
            <a:ext cx="7785100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2060"/>
                </a:solidFill>
              </a:rPr>
              <a:t>У многих учащихся развивается</a:t>
            </a:r>
          </a:p>
          <a:p>
            <a:pPr eaLnBrk="1" hangingPunct="1"/>
            <a:r>
              <a:rPr lang="ru-RU" altLang="ru-RU" sz="2800" b="1">
                <a:solidFill>
                  <a:srgbClr val="002060"/>
                </a:solidFill>
              </a:rPr>
              <a:t> информационный невроз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16163" y="4689475"/>
            <a:ext cx="7829550" cy="138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4C4545"/>
                </a:solidFill>
              </a:rPr>
              <a:t>Психотравмы, нанесенные детям из-за неправильной  организацией учебного процесса (дидактогении)</a:t>
            </a:r>
          </a:p>
        </p:txBody>
      </p:sp>
      <p:sp>
        <p:nvSpPr>
          <p:cNvPr id="30727" name="TextBox 9"/>
          <p:cNvSpPr txBox="1">
            <a:spLocks noChangeArrowheads="1"/>
          </p:cNvSpPr>
          <p:nvPr/>
        </p:nvSpPr>
        <p:spPr bwMode="auto">
          <a:xfrm>
            <a:off x="1955800" y="414339"/>
            <a:ext cx="8235950" cy="954087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i="0" dirty="0">
                <a:solidFill>
                  <a:srgbClr val="FF0000"/>
                </a:solidFill>
              </a:rPr>
              <a:t>Проблемы,</a:t>
            </a:r>
          </a:p>
          <a:p>
            <a:pPr algn="ctr" eaLnBrk="1" hangingPunct="1">
              <a:defRPr/>
            </a:pPr>
            <a:r>
              <a:rPr lang="ru-RU" i="0" dirty="0">
                <a:solidFill>
                  <a:srgbClr val="FF0000"/>
                </a:solidFill>
              </a:rPr>
              <a:t>влияющие на процесс и результат обучения </a:t>
            </a:r>
          </a:p>
        </p:txBody>
      </p:sp>
    </p:spTree>
    <p:extLst>
      <p:ext uri="{BB962C8B-B14F-4D97-AF65-F5344CB8AC3E}">
        <p14:creationId xmlns:p14="http://schemas.microsoft.com/office/powerpoint/2010/main" val="325507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765175"/>
            <a:ext cx="8229600" cy="1079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/>
              <a:t>С чем еще связана необходимость модернизации российского образования?</a:t>
            </a:r>
            <a:br>
              <a:rPr lang="ru-RU" altLang="ru-RU" sz="3200" b="1"/>
            </a:br>
            <a:endParaRPr lang="ru-RU" altLang="ru-RU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773238"/>
            <a:ext cx="8362950" cy="4525962"/>
          </a:xfrm>
        </p:spPr>
        <p:txBody>
          <a:bodyPr/>
          <a:lstStyle/>
          <a:p>
            <a:pPr eaLnBrk="1" hangingPunct="1"/>
            <a:r>
              <a:rPr lang="ru-RU" altLang="ru-RU" sz="2400" b="1">
                <a:solidFill>
                  <a:schemeClr val="hlink"/>
                </a:solidFill>
              </a:rPr>
              <a:t>Результаты независимых международных замеров уровня знаний учащихся РФ.</a:t>
            </a:r>
            <a:br>
              <a:rPr lang="ru-RU" altLang="ru-RU" sz="2400" b="1">
                <a:solidFill>
                  <a:schemeClr val="hlink"/>
                </a:solidFill>
              </a:rPr>
            </a:br>
            <a:r>
              <a:rPr lang="ru-RU" altLang="ru-RU" sz="2400" i="1">
                <a:solidFill>
                  <a:schemeClr val="hlink"/>
                </a:solidFill>
              </a:rPr>
              <a:t>(в обследовании участвовало 30 стран):</a:t>
            </a:r>
            <a:br>
              <a:rPr lang="ru-RU" altLang="ru-RU" sz="2400" i="1">
                <a:solidFill>
                  <a:schemeClr val="hlink"/>
                </a:solidFill>
              </a:rPr>
            </a:br>
            <a:r>
              <a:rPr lang="ru-RU" altLang="ru-RU" sz="2400" b="1"/>
              <a:t>Требования: применение имеющихся теоретических знаний на практике.</a:t>
            </a:r>
            <a:r>
              <a:rPr lang="ru-RU" altLang="ru-RU" sz="2400"/>
              <a:t>  </a:t>
            </a:r>
            <a:br>
              <a:rPr lang="ru-RU" altLang="ru-RU" sz="2400"/>
            </a:br>
            <a:r>
              <a:rPr lang="ru-RU" altLang="ru-RU" sz="2400" b="1">
                <a:solidFill>
                  <a:schemeClr val="hlink"/>
                </a:solidFill>
              </a:rPr>
              <a:t>1. В области филологии и словесности – 26 место. </a:t>
            </a:r>
            <a:br>
              <a:rPr lang="ru-RU" altLang="ru-RU" sz="2400" b="1">
                <a:solidFill>
                  <a:schemeClr val="hlink"/>
                </a:solidFill>
              </a:rPr>
            </a:br>
            <a:r>
              <a:rPr lang="ru-RU" altLang="ru-RU" sz="2400" b="1">
                <a:solidFill>
                  <a:schemeClr val="hlink"/>
                </a:solidFill>
              </a:rPr>
              <a:t>2. В области естественно-математических наук – 22 место.</a:t>
            </a:r>
            <a:r>
              <a:rPr lang="ru-RU" altLang="ru-RU" sz="2400" b="1">
                <a:solidFill>
                  <a:schemeClr val="bg2"/>
                </a:solidFill>
              </a:rPr>
              <a:t/>
            </a:r>
            <a:br>
              <a:rPr lang="ru-RU" altLang="ru-RU" sz="2400" b="1">
                <a:solidFill>
                  <a:schemeClr val="bg2"/>
                </a:solidFill>
              </a:rPr>
            </a:br>
            <a:endParaRPr lang="ru-RU" altLang="ru-RU" sz="2400" b="1">
              <a:solidFill>
                <a:schemeClr val="bg2"/>
              </a:solidFill>
            </a:endParaRPr>
          </a:p>
          <a:p>
            <a:pPr eaLnBrk="1" hangingPunct="1"/>
            <a:r>
              <a:rPr lang="ru-RU" altLang="ru-RU" sz="2400" b="1"/>
              <a:t>Проблема: хорошо знаем теоретические составляющие учебных предметов, но не умеем применять свои знания на практике, особенно в непривычной ситуации</a:t>
            </a:r>
            <a:endParaRPr lang="ru-RU" altLang="ru-RU" sz="2400"/>
          </a:p>
        </p:txBody>
      </p:sp>
      <p:grpSp>
        <p:nvGrpSpPr>
          <p:cNvPr id="57348" name="Group 3"/>
          <p:cNvGrpSpPr>
            <a:grpSpLocks/>
          </p:cNvGrpSpPr>
          <p:nvPr/>
        </p:nvGrpSpPr>
        <p:grpSpPr bwMode="auto">
          <a:xfrm>
            <a:off x="1533525" y="1589"/>
            <a:ext cx="9075738" cy="6861175"/>
            <a:chOff x="6" y="1"/>
            <a:chExt cx="5717" cy="4322"/>
          </a:xfrm>
        </p:grpSpPr>
        <p:sp>
          <p:nvSpPr>
            <p:cNvPr id="57349" name="Rectangle 4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57350" name="Rectangle 5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0704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765175"/>
            <a:ext cx="8229600" cy="1079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/>
              <a:t>С чем еще связана необходимость модернизации российского образования?</a:t>
            </a:r>
            <a:br>
              <a:rPr lang="ru-RU" altLang="ru-RU" sz="3200" b="1"/>
            </a:br>
            <a:endParaRPr lang="ru-RU" altLang="ru-RU" smtClean="0"/>
          </a:p>
        </p:txBody>
      </p:sp>
      <p:grpSp>
        <p:nvGrpSpPr>
          <p:cNvPr id="58371" name="Group 3"/>
          <p:cNvGrpSpPr>
            <a:grpSpLocks/>
          </p:cNvGrpSpPr>
          <p:nvPr/>
        </p:nvGrpSpPr>
        <p:grpSpPr bwMode="auto">
          <a:xfrm>
            <a:off x="1533525" y="1589"/>
            <a:ext cx="9075738" cy="6861175"/>
            <a:chOff x="6" y="1"/>
            <a:chExt cx="5717" cy="4322"/>
          </a:xfrm>
        </p:grpSpPr>
        <p:sp>
          <p:nvSpPr>
            <p:cNvPr id="58381" name="Rectangle 4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58382" name="Rectangle 5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58372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6" t="73"/>
          <a:stretch>
            <a:fillRect/>
          </a:stretch>
        </p:blipFill>
        <p:spPr bwMode="auto">
          <a:xfrm>
            <a:off x="7391400" y="1398588"/>
            <a:ext cx="2592388" cy="512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5"/>
          <p:cNvSpPr>
            <a:spLocks/>
          </p:cNvSpPr>
          <p:nvPr/>
        </p:nvSpPr>
        <p:spPr bwMode="auto">
          <a:xfrm>
            <a:off x="6527800" y="1412876"/>
            <a:ext cx="431800" cy="2303463"/>
          </a:xfrm>
          <a:prstGeom prst="leftBrace">
            <a:avLst>
              <a:gd name="adj1" fmla="val 67199"/>
              <a:gd name="adj2" fmla="val 50000"/>
            </a:avLst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ker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>
            <a:off x="6599238" y="3716338"/>
            <a:ext cx="349250" cy="792162"/>
          </a:xfrm>
          <a:prstGeom prst="leftBrace">
            <a:avLst>
              <a:gd name="adj1" fmla="val 8338"/>
              <a:gd name="adj2" fmla="val 50000"/>
            </a:avLst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ker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AutoShape 7"/>
          <p:cNvSpPr>
            <a:spLocks/>
          </p:cNvSpPr>
          <p:nvPr/>
        </p:nvSpPr>
        <p:spPr bwMode="auto">
          <a:xfrm>
            <a:off x="6616700" y="4575175"/>
            <a:ext cx="342900" cy="1949450"/>
          </a:xfrm>
          <a:prstGeom prst="leftBrace">
            <a:avLst>
              <a:gd name="adj1" fmla="val 45639"/>
              <a:gd name="adj2" fmla="val 50000"/>
            </a:avLst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ker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422526" y="1963739"/>
            <a:ext cx="3889375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1600" kern="0" dirty="0">
                <a:solidFill>
                  <a:srgbClr val="000000"/>
                </a:solidFill>
                <a:cs typeface="Arial" charset="0"/>
              </a:rPr>
              <a:t>29 стран, </a:t>
            </a:r>
            <a:br>
              <a:rPr lang="ru-RU" altLang="ru-RU" sz="1600" kern="0" dirty="0">
                <a:solidFill>
                  <a:srgbClr val="000000"/>
                </a:solidFill>
                <a:cs typeface="Arial" charset="0"/>
              </a:rPr>
            </a:br>
            <a:r>
              <a:rPr lang="ru-RU" altLang="ru-RU" sz="1600" kern="0" dirty="0">
                <a:solidFill>
                  <a:srgbClr val="000000"/>
                </a:solidFill>
                <a:cs typeface="Arial" charset="0"/>
              </a:rPr>
              <a:t>средний балл которых статистически значимо </a:t>
            </a:r>
            <a:r>
              <a:rPr lang="ru-RU" altLang="ru-RU" sz="1600" u="sng" kern="0" dirty="0">
                <a:solidFill>
                  <a:srgbClr val="000000"/>
                </a:solidFill>
                <a:cs typeface="Arial" charset="0"/>
              </a:rPr>
              <a:t>выше</a:t>
            </a:r>
            <a:r>
              <a:rPr lang="ru-RU" altLang="ru-RU" sz="1600" kern="0" dirty="0">
                <a:solidFill>
                  <a:srgbClr val="000000"/>
                </a:solidFill>
                <a:cs typeface="Arial" charset="0"/>
              </a:rPr>
              <a:t> среднего балла России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351088" y="5135564"/>
            <a:ext cx="417671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1600" kern="0" dirty="0">
                <a:solidFill>
                  <a:srgbClr val="000000"/>
                </a:solidFill>
                <a:cs typeface="Arial" charset="0"/>
              </a:rPr>
              <a:t>26 стран, средний балл которых статистически значимо </a:t>
            </a:r>
            <a:r>
              <a:rPr lang="ru-RU" altLang="ru-RU" sz="1600" u="sng" kern="0" dirty="0">
                <a:solidFill>
                  <a:srgbClr val="000000"/>
                </a:solidFill>
                <a:cs typeface="Arial" charset="0"/>
              </a:rPr>
              <a:t>ниже</a:t>
            </a:r>
            <a:r>
              <a:rPr lang="ru-RU" altLang="ru-RU" sz="1600" kern="0" dirty="0">
                <a:solidFill>
                  <a:srgbClr val="000000"/>
                </a:solidFill>
                <a:cs typeface="Arial" charset="0"/>
              </a:rPr>
              <a:t> среднего балла России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424113" y="3689351"/>
            <a:ext cx="39608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32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1600" kern="0" dirty="0">
                <a:solidFill>
                  <a:srgbClr val="000000"/>
                </a:solidFill>
                <a:cs typeface="Arial" charset="0"/>
              </a:rPr>
              <a:t>9 стран, средний балл которых не отличается от балла России </a:t>
            </a:r>
            <a:br>
              <a:rPr lang="ru-RU" altLang="ru-RU" sz="1600" kern="0" dirty="0">
                <a:solidFill>
                  <a:srgbClr val="000000"/>
                </a:solidFill>
                <a:cs typeface="Arial" charset="0"/>
              </a:rPr>
            </a:br>
            <a:r>
              <a:rPr lang="ru-RU" altLang="ru-RU" sz="1600" kern="0" dirty="0">
                <a:solidFill>
                  <a:srgbClr val="000000"/>
                </a:solidFill>
                <a:cs typeface="Arial" charset="0"/>
              </a:rPr>
              <a:t>(Норвегия, Португалия, США и др.)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ru-RU" altLang="ru-RU" sz="16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5050" y="1416051"/>
            <a:ext cx="194468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PISA-20</a:t>
            </a:r>
            <a:r>
              <a:rPr lang="ru-RU" sz="2800" b="1" kern="0" dirty="0">
                <a:solidFill>
                  <a:srgbClr val="2D2D8A">
                    <a:lumMod val="75000"/>
                  </a:srgbClr>
                </a:solidFill>
                <a:latin typeface="Arial"/>
              </a:rPr>
              <a:t>12</a:t>
            </a:r>
          </a:p>
        </p:txBody>
      </p:sp>
      <p:sp>
        <p:nvSpPr>
          <p:cNvPr id="2" name="Стрелка вправо с вырезом 1"/>
          <p:cNvSpPr/>
          <p:nvPr/>
        </p:nvSpPr>
        <p:spPr>
          <a:xfrm>
            <a:off x="6961188" y="3948113"/>
            <a:ext cx="488950" cy="373062"/>
          </a:xfrm>
          <a:prstGeom prst="notched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4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1"/>
          <p:cNvSpPr txBox="1">
            <a:spLocks noChangeArrowheads="1"/>
          </p:cNvSpPr>
          <p:nvPr/>
        </p:nvSpPr>
        <p:spPr bwMode="auto">
          <a:xfrm>
            <a:off x="2063750" y="3917950"/>
            <a:ext cx="7994650" cy="2247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современном этапе </a:t>
            </a:r>
            <a:r>
              <a:rPr lang="ru-RU" altLang="ru-RU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развитие личности, способной к самореализации и быстрой адаптации к изменяющимся условиям жизни в новых реалиях открытого общества </a:t>
            </a:r>
          </a:p>
          <a:p>
            <a:pPr algn="ctr" eaLnBrk="1" hangingPunct="1"/>
            <a:r>
              <a:rPr lang="ru-RU" altLang="ru-RU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(системно-деятельностный подход)</a:t>
            </a:r>
          </a:p>
        </p:txBody>
      </p:sp>
      <p:sp>
        <p:nvSpPr>
          <p:cNvPr id="59395" name="TextBox 4"/>
          <p:cNvSpPr txBox="1">
            <a:spLocks noChangeArrowheads="1"/>
          </p:cNvSpPr>
          <p:nvPr/>
        </p:nvSpPr>
        <p:spPr bwMode="auto">
          <a:xfrm>
            <a:off x="2063750" y="1611314"/>
            <a:ext cx="7994650" cy="1385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</a:t>
            </a:r>
            <a:r>
              <a:rPr lang="ru-RU" altLang="ru-RU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дать прочные знания и довести их до умений и навыков путем тренинга</a:t>
            </a:r>
          </a:p>
          <a:p>
            <a:pPr algn="ctr" eaLnBrk="1" hangingPunct="1"/>
            <a:r>
              <a:rPr lang="ru-RU" altLang="ru-RU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(центрическая педагогика)</a:t>
            </a:r>
          </a:p>
        </p:txBody>
      </p:sp>
      <p:sp>
        <p:nvSpPr>
          <p:cNvPr id="59396" name="TextBox 5"/>
          <p:cNvSpPr txBox="1">
            <a:spLocks noChangeArrowheads="1"/>
          </p:cNvSpPr>
          <p:nvPr/>
        </p:nvSpPr>
        <p:spPr bwMode="auto">
          <a:xfrm>
            <a:off x="2074863" y="622301"/>
            <a:ext cx="7993062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образования в нашей стране:</a:t>
            </a:r>
            <a:endParaRPr lang="ru-RU" altLang="ru-RU" sz="3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5808663" y="3157539"/>
            <a:ext cx="431800" cy="631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59398" name="Group 2"/>
          <p:cNvGrpSpPr>
            <a:grpSpLocks/>
          </p:cNvGrpSpPr>
          <p:nvPr/>
        </p:nvGrpSpPr>
        <p:grpSpPr bwMode="auto">
          <a:xfrm>
            <a:off x="1533525" y="1589"/>
            <a:ext cx="9075738" cy="6861175"/>
            <a:chOff x="6" y="1"/>
            <a:chExt cx="5717" cy="4322"/>
          </a:xfrm>
        </p:grpSpPr>
        <p:sp>
          <p:nvSpPr>
            <p:cNvPr id="59399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59400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448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>
          <a:xfrm>
            <a:off x="1847850" y="2565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800" b="1">
                <a:solidFill>
                  <a:srgbClr val="C00000"/>
                </a:solidFill>
              </a:rPr>
              <a:t/>
            </a:r>
            <a:br>
              <a:rPr lang="ru-RU" altLang="ru-RU" sz="3800" b="1">
                <a:solidFill>
                  <a:srgbClr val="C00000"/>
                </a:solidFill>
              </a:rPr>
            </a:br>
            <a:r>
              <a:rPr lang="ru-RU" altLang="ru-RU" sz="3800" b="1">
                <a:solidFill>
                  <a:srgbClr val="C00000"/>
                </a:solidFill>
              </a:rPr>
              <a:t>Смена приоритетов в современном российском образовании:</a:t>
            </a:r>
            <a:br>
              <a:rPr lang="ru-RU" altLang="ru-RU" sz="3800" b="1">
                <a:solidFill>
                  <a:srgbClr val="C00000"/>
                </a:solidFill>
              </a:rPr>
            </a:br>
            <a:r>
              <a:rPr lang="ru-RU" altLang="ru-RU" sz="3800" b="1" i="1">
                <a:solidFill>
                  <a:srgbClr val="C00000"/>
                </a:solidFill>
              </a:rPr>
              <a:t/>
            </a:r>
            <a:br>
              <a:rPr lang="ru-RU" altLang="ru-RU" sz="3800" b="1" i="1">
                <a:solidFill>
                  <a:srgbClr val="C00000"/>
                </a:solidFill>
              </a:rPr>
            </a:br>
            <a:r>
              <a:rPr lang="ru-RU" altLang="ru-RU" sz="3800" b="1"/>
              <a:t> </a:t>
            </a:r>
            <a:r>
              <a:rPr lang="ru-RU" altLang="ru-RU" sz="2800" b="1"/>
              <a:t>Отход от </a:t>
            </a:r>
            <a:r>
              <a:rPr lang="ru-RU" altLang="ru-RU" sz="2800" b="1">
                <a:solidFill>
                  <a:schemeClr val="tx2"/>
                </a:solidFill>
              </a:rPr>
              <a:t>ЗУНовой образовательной парадигмы </a:t>
            </a:r>
            <a:r>
              <a:rPr lang="ru-RU" altLang="ru-RU" sz="2800" b="1"/>
              <a:t>и  смещение акцента в сторону </a:t>
            </a:r>
            <a:r>
              <a:rPr lang="ru-RU" altLang="ru-RU" sz="2800" b="1">
                <a:solidFill>
                  <a:schemeClr val="tx2"/>
                </a:solidFill>
              </a:rPr>
              <a:t>РАЗВИВАЮЩЕГО образования школьника</a:t>
            </a:r>
            <a:r>
              <a:rPr lang="ru-RU" altLang="ru-RU" sz="2800" b="1"/>
              <a:t/>
            </a:r>
            <a:br>
              <a:rPr lang="ru-RU" altLang="ru-RU" sz="2800" b="1"/>
            </a:br>
            <a:r>
              <a:rPr lang="ru-RU" altLang="ru-RU" sz="2800" b="1"/>
              <a:t/>
            </a:r>
            <a:br>
              <a:rPr lang="ru-RU" altLang="ru-RU" sz="2800" b="1"/>
            </a:br>
            <a:r>
              <a:rPr lang="ru-RU" altLang="ru-RU" sz="2800" b="1"/>
              <a:t/>
            </a:r>
            <a:br>
              <a:rPr lang="ru-RU" altLang="ru-RU" sz="2800" b="1"/>
            </a:br>
            <a:r>
              <a:rPr lang="ru-RU" altLang="ru-RU" sz="2800" b="1"/>
              <a:t>Переход от </a:t>
            </a:r>
            <a:r>
              <a:rPr lang="ru-RU" altLang="ru-RU" sz="2800" b="1">
                <a:solidFill>
                  <a:schemeClr val="tx2"/>
                </a:solidFill>
              </a:rPr>
              <a:t>«Школы накопления знаний» </a:t>
            </a:r>
            <a:r>
              <a:rPr lang="ru-RU" altLang="ru-RU" sz="2800" b="1"/>
              <a:t/>
            </a:r>
            <a:br>
              <a:rPr lang="ru-RU" altLang="ru-RU" sz="2800" b="1"/>
            </a:br>
            <a:r>
              <a:rPr lang="ru-RU" altLang="ru-RU" sz="2800" b="1"/>
              <a:t>к модели </a:t>
            </a:r>
            <a:r>
              <a:rPr lang="ru-RU" altLang="ru-RU" sz="2800" b="1">
                <a:solidFill>
                  <a:schemeClr val="tx2"/>
                </a:solidFill>
              </a:rPr>
              <a:t>«Школы универсального развития личности», </a:t>
            </a:r>
            <a:r>
              <a:rPr lang="ru-RU" altLang="ru-RU" sz="2800" b="1"/>
              <a:t>основанном на </a:t>
            </a:r>
            <a:r>
              <a:rPr lang="ru-RU" altLang="ru-RU" sz="2800" b="1">
                <a:solidFill>
                  <a:schemeClr val="tx2"/>
                </a:solidFill>
              </a:rPr>
              <a:t>системно-деятельностном подходе</a:t>
            </a:r>
          </a:p>
        </p:txBody>
      </p:sp>
      <p:sp>
        <p:nvSpPr>
          <p:cNvPr id="60419" name="AutoShape 5"/>
          <p:cNvSpPr>
            <a:spLocks noChangeArrowheads="1"/>
          </p:cNvSpPr>
          <p:nvPr/>
        </p:nvSpPr>
        <p:spPr bwMode="auto">
          <a:xfrm rot="5400000">
            <a:off x="5562601" y="3817938"/>
            <a:ext cx="760412" cy="703263"/>
          </a:xfrm>
          <a:prstGeom prst="rightArrow">
            <a:avLst>
              <a:gd name="adj1" fmla="val 50000"/>
              <a:gd name="adj2" fmla="val 5014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C0504D"/>
              </a:solidFill>
            </a:endParaRPr>
          </a:p>
        </p:txBody>
      </p:sp>
      <p:grpSp>
        <p:nvGrpSpPr>
          <p:cNvPr id="60420" name="Group 2"/>
          <p:cNvGrpSpPr>
            <a:grpSpLocks/>
          </p:cNvGrpSpPr>
          <p:nvPr/>
        </p:nvGrpSpPr>
        <p:grpSpPr bwMode="auto">
          <a:xfrm>
            <a:off x="1533525" y="1589"/>
            <a:ext cx="9075738" cy="6861175"/>
            <a:chOff x="6" y="1"/>
            <a:chExt cx="5717" cy="4322"/>
          </a:xfrm>
        </p:grpSpPr>
        <p:sp>
          <p:nvSpPr>
            <p:cNvPr id="60421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60422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6694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6207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800" b="1">
                <a:solidFill>
                  <a:srgbClr val="C00000"/>
                </a:solidFill>
              </a:rPr>
              <a:t>Функции педагога</a:t>
            </a:r>
            <a:r>
              <a:rPr lang="ru-RU" altLang="ru-RU" sz="3800" b="1"/>
              <a:t/>
            </a:r>
            <a:br>
              <a:rPr lang="ru-RU" altLang="ru-RU" sz="3800" b="1"/>
            </a:br>
            <a:endParaRPr lang="ru-RU" altLang="ru-RU" sz="3800" b="1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63750" y="1557338"/>
            <a:ext cx="4038600" cy="4525962"/>
          </a:xfrm>
        </p:spPr>
        <p:txBody>
          <a:bodyPr/>
          <a:lstStyle/>
          <a:p>
            <a:pPr eaLnBrk="1" hangingPunct="1"/>
            <a:r>
              <a:rPr lang="ru-RU" altLang="ru-RU" sz="2600" b="1" i="1"/>
              <a:t>Традиционная классификация: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600">
                <a:solidFill>
                  <a:schemeClr val="hlink"/>
                </a:solidFill>
              </a:rPr>
              <a:t>- </a:t>
            </a:r>
            <a:r>
              <a:rPr lang="ru-RU" altLang="ru-RU" sz="2600"/>
              <a:t>   </a:t>
            </a:r>
            <a:r>
              <a:rPr lang="ru-RU" altLang="ru-RU" sz="2600">
                <a:solidFill>
                  <a:schemeClr val="hlink"/>
                </a:solidFill>
              </a:rPr>
              <a:t>источник знаний</a:t>
            </a:r>
          </a:p>
          <a:p>
            <a:pPr eaLnBrk="1" hangingPunct="1">
              <a:buFontTx/>
              <a:buChar char="-"/>
            </a:pPr>
            <a:r>
              <a:rPr lang="ru-RU" altLang="ru-RU" sz="2600">
                <a:solidFill>
                  <a:schemeClr val="hlink"/>
                </a:solidFill>
              </a:rPr>
              <a:t>образец</a:t>
            </a:r>
          </a:p>
          <a:p>
            <a:pPr eaLnBrk="1" hangingPunct="1">
              <a:buFontTx/>
              <a:buChar char="-"/>
            </a:pPr>
            <a:r>
              <a:rPr lang="ru-RU" altLang="ru-RU" sz="2600">
                <a:solidFill>
                  <a:schemeClr val="hlink"/>
                </a:solidFill>
              </a:rPr>
              <a:t>плановик</a:t>
            </a:r>
          </a:p>
          <a:p>
            <a:pPr eaLnBrk="1" hangingPunct="1">
              <a:buFontTx/>
              <a:buChar char="-"/>
            </a:pPr>
            <a:r>
              <a:rPr lang="ru-RU" altLang="ru-RU" sz="2600">
                <a:solidFill>
                  <a:schemeClr val="hlink"/>
                </a:solidFill>
              </a:rPr>
              <a:t>контролер</a:t>
            </a:r>
          </a:p>
          <a:p>
            <a:pPr eaLnBrk="1" hangingPunct="1">
              <a:buFontTx/>
              <a:buChar char="-"/>
            </a:pPr>
            <a:r>
              <a:rPr lang="ru-RU" altLang="ru-RU" sz="2600">
                <a:solidFill>
                  <a:schemeClr val="hlink"/>
                </a:solidFill>
              </a:rPr>
              <a:t>судья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383338" y="1557338"/>
            <a:ext cx="4038600" cy="4525962"/>
          </a:xfrm>
        </p:spPr>
        <p:txBody>
          <a:bodyPr/>
          <a:lstStyle/>
          <a:p>
            <a:pPr eaLnBrk="1" hangingPunct="1"/>
            <a:r>
              <a:rPr lang="ru-RU" altLang="ru-RU" sz="2600" b="1" i="1"/>
              <a:t>Системно-деятельностая классификация:</a:t>
            </a:r>
          </a:p>
          <a:p>
            <a:pPr eaLnBrk="1" hangingPunct="1">
              <a:buFontTx/>
              <a:buChar char="-"/>
            </a:pPr>
            <a:r>
              <a:rPr lang="ru-RU" altLang="ru-RU" sz="2600">
                <a:solidFill>
                  <a:schemeClr val="hlink"/>
                </a:solidFill>
              </a:rPr>
              <a:t>организатор</a:t>
            </a:r>
          </a:p>
          <a:p>
            <a:pPr eaLnBrk="1" hangingPunct="1">
              <a:buFontTx/>
              <a:buChar char="-"/>
            </a:pPr>
            <a:r>
              <a:rPr lang="ru-RU" altLang="ru-RU" sz="2600">
                <a:solidFill>
                  <a:schemeClr val="hlink"/>
                </a:solidFill>
              </a:rPr>
              <a:t>дирижер </a:t>
            </a:r>
          </a:p>
          <a:p>
            <a:pPr eaLnBrk="1" hangingPunct="1">
              <a:buFontTx/>
              <a:buChar char="-"/>
            </a:pPr>
            <a:r>
              <a:rPr lang="ru-RU" altLang="ru-RU" sz="2600">
                <a:solidFill>
                  <a:schemeClr val="hlink"/>
                </a:solidFill>
              </a:rPr>
              <a:t>стимулятор</a:t>
            </a:r>
          </a:p>
          <a:p>
            <a:pPr eaLnBrk="1" hangingPunct="1">
              <a:buFontTx/>
              <a:buChar char="-"/>
            </a:pPr>
            <a:r>
              <a:rPr lang="ru-RU" altLang="ru-RU" sz="2600">
                <a:solidFill>
                  <a:schemeClr val="hlink"/>
                </a:solidFill>
              </a:rPr>
              <a:t>участник</a:t>
            </a:r>
          </a:p>
          <a:p>
            <a:pPr eaLnBrk="1" hangingPunct="1">
              <a:buFontTx/>
              <a:buChar char="-"/>
            </a:pPr>
            <a:r>
              <a:rPr lang="ru-RU" altLang="ru-RU" sz="2600">
                <a:solidFill>
                  <a:schemeClr val="hlink"/>
                </a:solidFill>
              </a:rPr>
              <a:t>помощник</a:t>
            </a:r>
          </a:p>
          <a:p>
            <a:pPr eaLnBrk="1" hangingPunct="1">
              <a:buFontTx/>
              <a:buChar char="-"/>
            </a:pPr>
            <a:r>
              <a:rPr lang="ru-RU" altLang="ru-RU" sz="2600">
                <a:solidFill>
                  <a:schemeClr val="hlink"/>
                </a:solidFill>
              </a:rPr>
              <a:t>товарищ</a:t>
            </a:r>
          </a:p>
          <a:p>
            <a:pPr eaLnBrk="1" hangingPunct="1">
              <a:buFontTx/>
              <a:buChar char="-"/>
            </a:pPr>
            <a:endParaRPr lang="ru-RU" altLang="ru-RU" sz="2600">
              <a:solidFill>
                <a:schemeClr val="hlink"/>
              </a:solidFill>
            </a:endParaRPr>
          </a:p>
          <a:p>
            <a:pPr eaLnBrk="1" hangingPunct="1">
              <a:buFontTx/>
              <a:buChar char="-"/>
            </a:pPr>
            <a:endParaRPr lang="ru-RU" altLang="ru-RU" sz="2600">
              <a:solidFill>
                <a:schemeClr val="hlink"/>
              </a:solidFill>
            </a:endParaRPr>
          </a:p>
          <a:p>
            <a:pPr eaLnBrk="1" hangingPunct="1">
              <a:buFontTx/>
              <a:buChar char="-"/>
            </a:pPr>
            <a:endParaRPr lang="ru-RU" altLang="ru-RU" sz="2600"/>
          </a:p>
          <a:p>
            <a:pPr eaLnBrk="1" hangingPunct="1">
              <a:buFontTx/>
              <a:buChar char="-"/>
            </a:pPr>
            <a:endParaRPr lang="ru-RU" altLang="ru-RU" sz="2600"/>
          </a:p>
          <a:p>
            <a:pPr eaLnBrk="1" hangingPunct="1">
              <a:buFontTx/>
              <a:buChar char="-"/>
            </a:pPr>
            <a:endParaRPr lang="ru-RU" altLang="ru-RU" sz="2600"/>
          </a:p>
          <a:p>
            <a:pPr eaLnBrk="1" hangingPunct="1">
              <a:buFontTx/>
              <a:buChar char="-"/>
            </a:pPr>
            <a:endParaRPr lang="ru-RU" altLang="ru-RU" sz="2600"/>
          </a:p>
          <a:p>
            <a:pPr eaLnBrk="1" hangingPunct="1">
              <a:buFontTx/>
              <a:buChar char="-"/>
            </a:pPr>
            <a:endParaRPr lang="ru-RU" altLang="ru-RU" sz="2600"/>
          </a:p>
          <a:p>
            <a:pPr eaLnBrk="1" hangingPunct="1">
              <a:buFontTx/>
              <a:buChar char="-"/>
            </a:pPr>
            <a:endParaRPr lang="ru-RU" altLang="ru-RU" sz="2600"/>
          </a:p>
        </p:txBody>
      </p:sp>
      <p:grpSp>
        <p:nvGrpSpPr>
          <p:cNvPr id="61445" name="Group 2"/>
          <p:cNvGrpSpPr>
            <a:grpSpLocks/>
          </p:cNvGrpSpPr>
          <p:nvPr/>
        </p:nvGrpSpPr>
        <p:grpSpPr bwMode="auto">
          <a:xfrm>
            <a:off x="1533525" y="1589"/>
            <a:ext cx="9075738" cy="6861175"/>
            <a:chOff x="6" y="1"/>
            <a:chExt cx="5717" cy="4322"/>
          </a:xfrm>
        </p:grpSpPr>
        <p:sp>
          <p:nvSpPr>
            <p:cNvPr id="61448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61449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614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4941889"/>
            <a:ext cx="12192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7" t="8205" r="4253" b="5646"/>
          <a:stretch>
            <a:fillRect/>
          </a:stretch>
        </p:blipFill>
        <p:spPr bwMode="auto">
          <a:xfrm>
            <a:off x="8399463" y="4508500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791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Прямоугольник 3"/>
          <p:cNvSpPr>
            <a:spLocks noChangeArrowheads="1"/>
          </p:cNvSpPr>
          <p:nvPr/>
        </p:nvSpPr>
        <p:spPr bwMode="auto">
          <a:xfrm>
            <a:off x="1892300" y="1890714"/>
            <a:ext cx="8358188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600" b="1">
                <a:solidFill>
                  <a:srgbClr val="0066CC"/>
                </a:solidFill>
              </a:rPr>
              <a:t>План действий по модернизации общего образования на 2011 – 2015 годы</a:t>
            </a:r>
          </a:p>
          <a:p>
            <a:pPr algn="ctr" eaLnBrk="1" hangingPunct="1"/>
            <a:endParaRPr lang="ru-RU" altLang="ru-RU" sz="2600" b="1">
              <a:solidFill>
                <a:srgbClr val="0066CC"/>
              </a:solidFill>
            </a:endParaRPr>
          </a:p>
          <a:p>
            <a:pPr algn="just" eaLnBrk="1" hangingPunct="1"/>
            <a:r>
              <a:rPr lang="ru-RU" altLang="ru-RU" b="1">
                <a:solidFill>
                  <a:srgbClr val="000000"/>
                </a:solidFill>
              </a:rPr>
              <a:t>УТВЕРЖДЕН Распоряжением Правительства РФ          7 сентября 2010 г.</a:t>
            </a:r>
          </a:p>
          <a:p>
            <a:pPr algn="ctr" eaLnBrk="1" hangingPunct="1"/>
            <a:endParaRPr lang="ru-RU" altLang="ru-RU" sz="2600" b="1">
              <a:solidFill>
                <a:srgbClr val="0066CC"/>
              </a:solidFill>
            </a:endParaRPr>
          </a:p>
        </p:txBody>
      </p:sp>
      <p:grpSp>
        <p:nvGrpSpPr>
          <p:cNvPr id="49155" name="Group 3"/>
          <p:cNvGrpSpPr>
            <a:grpSpLocks/>
          </p:cNvGrpSpPr>
          <p:nvPr/>
        </p:nvGrpSpPr>
        <p:grpSpPr bwMode="auto">
          <a:xfrm>
            <a:off x="1533525" y="1589"/>
            <a:ext cx="9075738" cy="6861175"/>
            <a:chOff x="6" y="1"/>
            <a:chExt cx="5717" cy="4322"/>
          </a:xfrm>
        </p:grpSpPr>
        <p:sp>
          <p:nvSpPr>
            <p:cNvPr id="19462" name="Rectangle 4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463" name="Rectangle 5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49156" name="Rectangle 8"/>
          <p:cNvSpPr>
            <a:spLocks noChangeArrowheads="1"/>
          </p:cNvSpPr>
          <p:nvPr/>
        </p:nvSpPr>
        <p:spPr bwMode="auto">
          <a:xfrm>
            <a:off x="2039938" y="3962400"/>
            <a:ext cx="8064500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60338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60338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60338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60338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60338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338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338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338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338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60000"/>
              </a:spcAft>
            </a:pPr>
            <a:r>
              <a:rPr lang="ru-RU" altLang="ru-RU" sz="2600" b="1">
                <a:solidFill>
                  <a:srgbClr val="0066CC"/>
                </a:solidFill>
              </a:rPr>
              <a:t>ФЕРАЛЬНЫЙ ЗАКОН</a:t>
            </a:r>
          </a:p>
          <a:p>
            <a:pPr algn="ctr" eaLnBrk="1" hangingPunct="1">
              <a:spcAft>
                <a:spcPct val="60000"/>
              </a:spcAft>
            </a:pPr>
            <a:r>
              <a:rPr lang="ru-RU" altLang="ru-RU" sz="2600" b="1">
                <a:solidFill>
                  <a:srgbClr val="0066CC"/>
                </a:solidFill>
              </a:rPr>
              <a:t>Об образовании в Российской Федерации</a:t>
            </a:r>
          </a:p>
          <a:p>
            <a:pPr algn="r" eaLnBrk="1" hangingPunct="1">
              <a:spcAft>
                <a:spcPct val="60000"/>
              </a:spcAft>
            </a:pPr>
            <a:r>
              <a:rPr lang="ru-RU" altLang="ru-RU" sz="2000" b="1"/>
              <a:t>Подписан Президентом РФ	  		29 декабря 2012 г.</a:t>
            </a:r>
          </a:p>
          <a:p>
            <a:pPr algn="r" eaLnBrk="1" hangingPunct="1">
              <a:spcAft>
                <a:spcPct val="60000"/>
              </a:spcAft>
            </a:pPr>
            <a:r>
              <a:rPr lang="ru-RU" altLang="ru-RU" sz="2000" b="1"/>
              <a:t>Вступил в силу                                                  1 сентября 2013 г.</a:t>
            </a:r>
          </a:p>
        </p:txBody>
      </p:sp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9" y="452438"/>
            <a:ext cx="1258887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39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3" descr="Untitled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524000" y="0"/>
            <a:ext cx="9323388" cy="6858000"/>
          </a:xfrm>
          <a:prstGeom prst="rect">
            <a:avLst/>
          </a:prstGeom>
          <a:solidFill>
            <a:srgbClr val="FFCCF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</a:endParaRP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1919288" y="333376"/>
            <a:ext cx="8748712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17375E"/>
                </a:solidFill>
                <a:latin typeface="Times New Roman" panose="02020603050405020304" pitchFamily="18" charset="0"/>
              </a:rPr>
              <a:t>ПРИМЕНЕНИЕ ЛЮБОЙ ТЕХНОЛОГИИ ДОЛЖНО БЫТЬ ОРИЕНТИРОВАНО на:</a:t>
            </a:r>
          </a:p>
          <a:p>
            <a:pPr algn="ctr" eaLnBrk="1" hangingPunct="1"/>
            <a:endParaRPr lang="ru-RU" altLang="ru-RU" sz="2800" b="1">
              <a:solidFill>
                <a:srgbClr val="17375E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ru-RU" altLang="ru-RU"/>
              <a:t>- </a:t>
            </a:r>
            <a:r>
              <a:rPr lang="ru-RU" altLang="ru-RU" sz="2800"/>
              <a:t>неформальное признание ученика субъектом        собственного образования;</a:t>
            </a:r>
          </a:p>
          <a:p>
            <a:pPr eaLnBrk="1" hangingPunct="1"/>
            <a:r>
              <a:rPr lang="ru-RU" altLang="ru-RU" sz="2800"/>
              <a:t>- отказ от авторитарной позиции учителя в обучении;</a:t>
            </a:r>
          </a:p>
          <a:p>
            <a:pPr eaLnBrk="1" hangingPunct="1"/>
            <a:r>
              <a:rPr lang="ru-RU" altLang="ru-RU" sz="2800"/>
              <a:t>- готовность к скрытому руководству деятельностью учащихся;</a:t>
            </a:r>
          </a:p>
          <a:p>
            <a:pPr eaLnBrk="1" hangingPunct="1"/>
            <a:r>
              <a:rPr lang="ru-RU" altLang="ru-RU" sz="2800"/>
              <a:t>- толерантность, готовность к принятию различных точек зрения субъектов образования;</a:t>
            </a:r>
          </a:p>
          <a:p>
            <a:pPr eaLnBrk="1" hangingPunct="1"/>
            <a:r>
              <a:rPr lang="ru-RU" altLang="ru-RU" sz="2800"/>
              <a:t>- оптимистичный взгляд на перспективы развития образования. </a:t>
            </a:r>
          </a:p>
        </p:txBody>
      </p:sp>
    </p:spTree>
    <p:extLst>
      <p:ext uri="{BB962C8B-B14F-4D97-AF65-F5344CB8AC3E}">
        <p14:creationId xmlns:p14="http://schemas.microsoft.com/office/powerpoint/2010/main" val="61815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1533525" y="1589"/>
            <a:ext cx="9075738" cy="6861175"/>
            <a:chOff x="6" y="1"/>
            <a:chExt cx="5717" cy="4322"/>
          </a:xfrm>
        </p:grpSpPr>
        <p:sp>
          <p:nvSpPr>
            <p:cNvPr id="62470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62471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</p:grpSp>
      <p:sp>
        <p:nvSpPr>
          <p:cNvPr id="62467" name="Text Box 67"/>
          <p:cNvSpPr txBox="1">
            <a:spLocks noChangeArrowheads="1"/>
          </p:cNvSpPr>
          <p:nvPr/>
        </p:nvSpPr>
        <p:spPr bwMode="auto">
          <a:xfrm>
            <a:off x="2208213" y="2060575"/>
            <a:ext cx="7789862" cy="1581150"/>
          </a:xfrm>
          <a:prstGeom prst="rect">
            <a:avLst/>
          </a:prstGeom>
          <a:solidFill>
            <a:schemeClr val="bg1"/>
          </a:solidFill>
          <a:ln w="28575">
            <a:solidFill>
              <a:srgbClr val="33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>
                <a:solidFill>
                  <a:srgbClr val="000000"/>
                </a:solidFill>
              </a:rPr>
              <a:t>Возникает </a:t>
            </a:r>
            <a:r>
              <a:rPr lang="ru-RU" altLang="ru-RU" sz="2400" b="1">
                <a:solidFill>
                  <a:srgbClr val="CC3300"/>
                </a:solidFill>
              </a:rPr>
              <a:t>серьезная опасность</a:t>
            </a:r>
            <a:r>
              <a:rPr lang="ru-RU" altLang="ru-RU" sz="2400">
                <a:solidFill>
                  <a:srgbClr val="000000"/>
                </a:solidFill>
              </a:rPr>
              <a:t> </a:t>
            </a:r>
            <a:r>
              <a:rPr lang="ru-RU" altLang="ru-RU" sz="2400" b="1">
                <a:solidFill>
                  <a:srgbClr val="CC3300"/>
                </a:solidFill>
              </a:rPr>
              <a:t>формального отношения</a:t>
            </a:r>
            <a:r>
              <a:rPr lang="ru-RU" altLang="ru-RU" sz="2400">
                <a:solidFill>
                  <a:srgbClr val="000000"/>
                </a:solidFill>
              </a:rPr>
              <a:t> к введению ФГОС, что может</a:t>
            </a:r>
            <a:r>
              <a:rPr lang="ru-RU" altLang="ru-RU" sz="2400" b="1">
                <a:solidFill>
                  <a:srgbClr val="CC3300"/>
                </a:solidFill>
              </a:rPr>
              <a:t>                           не вывести</a:t>
            </a:r>
            <a:r>
              <a:rPr lang="ru-RU" altLang="ru-RU" sz="2400">
                <a:solidFill>
                  <a:srgbClr val="000000"/>
                </a:solidFill>
              </a:rPr>
              <a:t> </a:t>
            </a:r>
            <a:r>
              <a:rPr lang="ru-RU" altLang="ru-RU" sz="2400" b="1">
                <a:solidFill>
                  <a:srgbClr val="CC3300"/>
                </a:solidFill>
              </a:rPr>
              <a:t>школы к 2014 </a:t>
            </a:r>
            <a:r>
              <a:rPr lang="ru-RU" altLang="ru-RU" sz="2400">
                <a:solidFill>
                  <a:srgbClr val="000000"/>
                </a:solidFill>
              </a:rPr>
              <a:t>году на новый уровень результатов и качества образования. </a:t>
            </a:r>
          </a:p>
        </p:txBody>
      </p:sp>
      <p:sp>
        <p:nvSpPr>
          <p:cNvPr id="62468" name="Rectangle 68"/>
          <p:cNvSpPr>
            <a:spLocks noChangeArrowheads="1"/>
          </p:cNvSpPr>
          <p:nvPr/>
        </p:nvSpPr>
        <p:spPr bwMode="auto">
          <a:xfrm>
            <a:off x="2208214" y="908051"/>
            <a:ext cx="7704137" cy="919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>
                <a:solidFill>
                  <a:srgbClr val="3333CC"/>
                </a:solidFill>
              </a:rPr>
              <a:t>Доклад Минобрнауки РФ «О реализации НОИ «Наша новая школа» в 2011 году» (март, 2012)</a:t>
            </a:r>
          </a:p>
        </p:txBody>
      </p:sp>
      <p:sp>
        <p:nvSpPr>
          <p:cNvPr id="200773" name="Text Box 69"/>
          <p:cNvSpPr txBox="1">
            <a:spLocks noChangeArrowheads="1"/>
          </p:cNvSpPr>
          <p:nvPr/>
        </p:nvSpPr>
        <p:spPr bwMode="auto">
          <a:xfrm>
            <a:off x="2208213" y="4138614"/>
            <a:ext cx="77898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>
                <a:solidFill>
                  <a:srgbClr val="CC3300"/>
                </a:solidFill>
              </a:rPr>
              <a:t>В</a:t>
            </a:r>
            <a:r>
              <a:rPr lang="ru-RU" altLang="ru-RU" sz="3600">
                <a:solidFill>
                  <a:srgbClr val="000000"/>
                </a:solidFill>
              </a:rPr>
              <a:t> </a:t>
            </a:r>
            <a:r>
              <a:rPr lang="ru-RU" altLang="ru-RU" sz="3600" b="1">
                <a:solidFill>
                  <a:srgbClr val="CC3300"/>
                </a:solidFill>
              </a:rPr>
              <a:t>ЧЕМ ПРИЧИНА</a:t>
            </a:r>
            <a:r>
              <a:rPr lang="ru-RU" altLang="ru-RU" sz="3600">
                <a:solidFill>
                  <a:srgbClr val="000000"/>
                </a:solidFill>
              </a:rPr>
              <a:t> </a:t>
            </a:r>
            <a:r>
              <a:rPr lang="ru-RU" altLang="ru-RU" sz="3600" b="1">
                <a:solidFill>
                  <a:srgbClr val="CC3300"/>
                </a:solidFill>
              </a:rPr>
              <a:t>ФОРМАЛЬНОГО ОТНОШЕНИЯ?</a:t>
            </a:r>
            <a:r>
              <a:rPr lang="ru-RU" altLang="ru-RU" sz="360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238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7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1533525" y="1589"/>
            <a:ext cx="9075738" cy="6861175"/>
            <a:chOff x="6" y="1"/>
            <a:chExt cx="5717" cy="4322"/>
          </a:xfrm>
        </p:grpSpPr>
        <p:sp>
          <p:nvSpPr>
            <p:cNvPr id="63497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63498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</p:grpSp>
      <p:sp>
        <p:nvSpPr>
          <p:cNvPr id="63491" name="Rectangle 8"/>
          <p:cNvSpPr>
            <a:spLocks noChangeArrowheads="1"/>
          </p:cNvSpPr>
          <p:nvPr/>
        </p:nvSpPr>
        <p:spPr bwMode="auto">
          <a:xfrm>
            <a:off x="2208213" y="549275"/>
            <a:ext cx="59436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rgbClr val="3333CC"/>
                </a:solidFill>
              </a:rPr>
              <a:t>А. Дистервег (1790−1866)</a:t>
            </a:r>
          </a:p>
        </p:txBody>
      </p:sp>
      <p:sp>
        <p:nvSpPr>
          <p:cNvPr id="63492" name="Text Box 9"/>
          <p:cNvSpPr txBox="1">
            <a:spLocks noChangeArrowheads="1"/>
          </p:cNvSpPr>
          <p:nvPr/>
        </p:nvSpPr>
        <p:spPr bwMode="auto">
          <a:xfrm>
            <a:off x="2235201" y="1125539"/>
            <a:ext cx="5999163" cy="1493837"/>
          </a:xfrm>
          <a:prstGeom prst="rect">
            <a:avLst/>
          </a:prstGeom>
          <a:solidFill>
            <a:srgbClr val="FFFFD9"/>
          </a:solidFill>
          <a:ln w="28575">
            <a:solidFill>
              <a:srgbClr val="FFCC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DE2A00"/>
                </a:solidFill>
              </a:rPr>
              <a:t>«Главная цель</a:t>
            </a:r>
            <a:r>
              <a:rPr lang="ru-RU" altLang="ru-RU">
                <a:solidFill>
                  <a:srgbClr val="000000"/>
                </a:solidFill>
              </a:rPr>
              <a:t> воспитателя должна заключаться </a:t>
            </a:r>
            <a:r>
              <a:rPr lang="ru-RU" altLang="ru-RU" b="1">
                <a:solidFill>
                  <a:srgbClr val="E22B00"/>
                </a:solidFill>
              </a:rPr>
              <a:t>в развитии самодеятельности,</a:t>
            </a:r>
            <a:r>
              <a:rPr lang="ru-RU" altLang="ru-RU">
                <a:solidFill>
                  <a:srgbClr val="000000"/>
                </a:solidFill>
              </a:rPr>
              <a:t> благодаря которой человек может впоследствии стать распорядителем своей судьбы, продолжателем образования своей жизни…».</a:t>
            </a:r>
            <a:r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63493" name="Picture 10" descr="Картинка 72 из 10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064" y="1119188"/>
            <a:ext cx="1106487" cy="1477962"/>
          </a:xfrm>
          <a:prstGeom prst="rect">
            <a:avLst/>
          </a:prstGeom>
          <a:solidFill>
            <a:srgbClr val="FFFFCC"/>
          </a:solidFill>
          <a:ln w="28575">
            <a:solidFill>
              <a:srgbClr val="CC6600"/>
            </a:solidFill>
            <a:miter lim="800000"/>
            <a:headEnd/>
            <a:tailEnd/>
          </a:ln>
        </p:spPr>
      </p:pic>
      <p:sp>
        <p:nvSpPr>
          <p:cNvPr id="63494" name="Rectangle 11"/>
          <p:cNvSpPr>
            <a:spLocks noChangeArrowheads="1"/>
          </p:cNvSpPr>
          <p:nvPr/>
        </p:nvSpPr>
        <p:spPr bwMode="auto">
          <a:xfrm>
            <a:off x="2195514" y="2708275"/>
            <a:ext cx="69040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>
                <a:solidFill>
                  <a:srgbClr val="3333CC"/>
                </a:solidFill>
              </a:rPr>
              <a:t>Из требований к умениям учащихся в ГОС 2004:</a:t>
            </a:r>
          </a:p>
        </p:txBody>
      </p:sp>
      <p:sp>
        <p:nvSpPr>
          <p:cNvPr id="63495" name="Text Box 12"/>
          <p:cNvSpPr txBox="1">
            <a:spLocks noChangeArrowheads="1"/>
          </p:cNvSpPr>
          <p:nvPr/>
        </p:nvSpPr>
        <p:spPr bwMode="auto">
          <a:xfrm>
            <a:off x="2235201" y="3213100"/>
            <a:ext cx="7796213" cy="2116138"/>
          </a:xfrm>
          <a:prstGeom prst="rect">
            <a:avLst/>
          </a:prstGeom>
          <a:solidFill>
            <a:srgbClr val="E5FFE5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DE2A00"/>
                </a:solidFill>
              </a:rPr>
              <a:t>«Самостоятельная организация учебной деятельности: </a:t>
            </a:r>
          </a:p>
          <a:p>
            <a:pPr eaLnBrk="1" hangingPunct="1">
              <a:spcAft>
                <a:spcPct val="20000"/>
              </a:spcAft>
            </a:pPr>
            <a:r>
              <a:rPr lang="ru-RU" altLang="ru-RU">
                <a:solidFill>
                  <a:srgbClr val="000000"/>
                </a:solidFill>
              </a:rPr>
              <a:t>постановка цели, планирование, определение средств, поиск и устранение причин возникших трудностей, контроль и оценка своей деятельности и др.)».</a:t>
            </a:r>
          </a:p>
          <a:p>
            <a:pPr eaLnBrk="1" hangingPunct="1">
              <a:spcBef>
                <a:spcPct val="10000"/>
              </a:spcBef>
            </a:pPr>
            <a:r>
              <a:rPr lang="ru-RU" altLang="ru-RU" b="1">
                <a:solidFill>
                  <a:srgbClr val="DE2A00"/>
                </a:solidFill>
              </a:rPr>
              <a:t>«Владение умениями совместной деятельности</a:t>
            </a:r>
            <a:r>
              <a:rPr lang="ru-RU" altLang="ru-RU">
                <a:solidFill>
                  <a:srgbClr val="000000"/>
                </a:solidFill>
              </a:rPr>
              <a:t> (согласование и координация деятельности с другими участниками; объективное оценивание своего вклада в решение общих задач коллектива и др.)». </a:t>
            </a:r>
          </a:p>
        </p:txBody>
      </p:sp>
      <p:sp>
        <p:nvSpPr>
          <p:cNvPr id="203789" name="Text Box 13"/>
          <p:cNvSpPr txBox="1">
            <a:spLocks noChangeArrowheads="1"/>
          </p:cNvSpPr>
          <p:nvPr/>
        </p:nvSpPr>
        <p:spPr bwMode="auto">
          <a:xfrm>
            <a:off x="2222501" y="5516564"/>
            <a:ext cx="7789863" cy="66992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>
                <a:solidFill>
                  <a:srgbClr val="D03200"/>
                </a:solidFill>
              </a:rPr>
              <a:t>ЧТО НОВОГО?</a:t>
            </a:r>
          </a:p>
        </p:txBody>
      </p:sp>
    </p:spTree>
    <p:extLst>
      <p:ext uri="{BB962C8B-B14F-4D97-AF65-F5344CB8AC3E}">
        <p14:creationId xmlns:p14="http://schemas.microsoft.com/office/powerpoint/2010/main" val="171945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1533525" y="1589"/>
            <a:ext cx="9075738" cy="6861175"/>
            <a:chOff x="6" y="1"/>
            <a:chExt cx="5717" cy="4322"/>
          </a:xfrm>
        </p:grpSpPr>
        <p:sp>
          <p:nvSpPr>
            <p:cNvPr id="64519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64520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</p:grpSp>
      <p:sp>
        <p:nvSpPr>
          <p:cNvPr id="1185797" name="AutoShape 5"/>
          <p:cNvSpPr>
            <a:spLocks noChangeArrowheads="1"/>
          </p:cNvSpPr>
          <p:nvPr/>
        </p:nvSpPr>
        <p:spPr bwMode="auto">
          <a:xfrm>
            <a:off x="6119814" y="3348038"/>
            <a:ext cx="185737" cy="334962"/>
          </a:xfrm>
          <a:prstGeom prst="downArrow">
            <a:avLst>
              <a:gd name="adj1" fmla="val 50000"/>
              <a:gd name="adj2" fmla="val 45086"/>
            </a:avLst>
          </a:prstGeom>
          <a:solidFill>
            <a:srgbClr val="3399FF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3600">
              <a:solidFill>
                <a:srgbClr val="000000"/>
              </a:solidFill>
            </a:endParaRPr>
          </a:p>
        </p:txBody>
      </p:sp>
      <p:sp>
        <p:nvSpPr>
          <p:cNvPr id="64516" name="Text Box 6"/>
          <p:cNvSpPr txBox="1">
            <a:spLocks noChangeArrowheads="1"/>
          </p:cNvSpPr>
          <p:nvPr/>
        </p:nvSpPr>
        <p:spPr bwMode="auto">
          <a:xfrm>
            <a:off x="2495550" y="620713"/>
            <a:ext cx="7386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ru-RU" altLang="ru-RU" sz="2400" b="1">
                <a:solidFill>
                  <a:srgbClr val="3333CC"/>
                </a:solidFill>
              </a:rPr>
              <a:t>Ключевые изменения ФГОС:</a:t>
            </a:r>
          </a:p>
        </p:txBody>
      </p:sp>
      <p:sp>
        <p:nvSpPr>
          <p:cNvPr id="1185799" name="Text Box 7"/>
          <p:cNvSpPr txBox="1">
            <a:spLocks noChangeArrowheads="1"/>
          </p:cNvSpPr>
          <p:nvPr/>
        </p:nvSpPr>
        <p:spPr bwMode="auto">
          <a:xfrm>
            <a:off x="2495551" y="1403350"/>
            <a:ext cx="7383463" cy="1862138"/>
          </a:xfrm>
          <a:prstGeom prst="rect">
            <a:avLst/>
          </a:prstGeom>
          <a:solidFill>
            <a:schemeClr val="bg1"/>
          </a:solidFill>
          <a:ln w="28575">
            <a:solidFill>
              <a:srgbClr val="078CE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ru-RU" altLang="ru-RU" sz="2200">
                <a:solidFill>
                  <a:srgbClr val="000000"/>
                </a:solidFill>
              </a:rPr>
              <a:t>1) Ориентация на</a:t>
            </a:r>
            <a:r>
              <a:rPr lang="ru-RU" altLang="ru-RU" sz="2200" b="1" i="1">
                <a:solidFill>
                  <a:srgbClr val="3333CC"/>
                </a:solidFill>
              </a:rPr>
              <a:t> </a:t>
            </a:r>
            <a:r>
              <a:rPr lang="ru-RU" altLang="ru-RU" sz="2200" b="1">
                <a:solidFill>
                  <a:srgbClr val="D00000"/>
                </a:solidFill>
              </a:rPr>
              <a:t>результаты образования.</a:t>
            </a:r>
          </a:p>
          <a:p>
            <a:pPr eaLnBrk="1" hangingPunct="1">
              <a:spcAft>
                <a:spcPct val="20000"/>
              </a:spcAft>
            </a:pPr>
            <a:r>
              <a:rPr lang="ru-RU" altLang="ru-RU" sz="2200">
                <a:solidFill>
                  <a:srgbClr val="000000"/>
                </a:solidFill>
              </a:rPr>
              <a:t>2) Объектами контроля и аттестационных процедур (учителя, школы, региона) являются теперь: </a:t>
            </a:r>
            <a:r>
              <a:rPr lang="ru-RU" altLang="ru-RU" sz="2200" b="1">
                <a:solidFill>
                  <a:srgbClr val="D00000"/>
                </a:solidFill>
              </a:rPr>
              <a:t>личностные, метапредметные</a:t>
            </a:r>
            <a:r>
              <a:rPr lang="ru-RU" altLang="ru-RU" sz="2200">
                <a:solidFill>
                  <a:srgbClr val="000000"/>
                </a:solidFill>
              </a:rPr>
              <a:t> и </a:t>
            </a:r>
            <a:r>
              <a:rPr lang="ru-RU" altLang="ru-RU" sz="2200" b="1">
                <a:solidFill>
                  <a:srgbClr val="D00000"/>
                </a:solidFill>
              </a:rPr>
              <a:t>предметные</a:t>
            </a:r>
            <a:r>
              <a:rPr lang="ru-RU" altLang="ru-RU" sz="2200" b="1" i="1">
                <a:solidFill>
                  <a:srgbClr val="3333CC"/>
                </a:solidFill>
              </a:rPr>
              <a:t> </a:t>
            </a:r>
            <a:r>
              <a:rPr lang="ru-RU" altLang="ru-RU" sz="2200">
                <a:solidFill>
                  <a:srgbClr val="000000"/>
                </a:solidFill>
              </a:rPr>
              <a:t>результаты.</a:t>
            </a:r>
          </a:p>
        </p:txBody>
      </p:sp>
      <p:sp>
        <p:nvSpPr>
          <p:cNvPr id="1185801" name="Text Box 9"/>
          <p:cNvSpPr txBox="1">
            <a:spLocks noChangeArrowheads="1"/>
          </p:cNvSpPr>
          <p:nvPr/>
        </p:nvSpPr>
        <p:spPr bwMode="auto">
          <a:xfrm>
            <a:off x="2495550" y="3779839"/>
            <a:ext cx="7397750" cy="1520825"/>
          </a:xfrm>
          <a:prstGeom prst="rect">
            <a:avLst/>
          </a:prstGeom>
          <a:solidFill>
            <a:srgbClr val="FFFFCC"/>
          </a:solidFill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ru-RU" altLang="ru-RU" sz="2200">
                <a:solidFill>
                  <a:srgbClr val="000000"/>
                </a:solidFill>
              </a:rPr>
              <a:t>Поскольку любая система деятельности работает на те цели, которые контролируются, то новый стандарт создает условия для </a:t>
            </a:r>
            <a:r>
              <a:rPr lang="ru-RU" altLang="ru-RU" sz="2400" b="1">
                <a:solidFill>
                  <a:srgbClr val="3333CC"/>
                </a:solidFill>
              </a:rPr>
              <a:t>реального перехода к школе саморазвития и самореализации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1805193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5797" grpId="0" animBg="1"/>
      <p:bldP spid="118580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1533525" y="1589"/>
            <a:ext cx="9075738" cy="6861175"/>
            <a:chOff x="6" y="1"/>
            <a:chExt cx="5717" cy="4322"/>
          </a:xfrm>
        </p:grpSpPr>
        <p:sp>
          <p:nvSpPr>
            <p:cNvPr id="65544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65545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</p:grpSp>
      <p:sp>
        <p:nvSpPr>
          <p:cNvPr id="65539" name="Rectangle 7"/>
          <p:cNvSpPr>
            <a:spLocks noChangeArrowheads="1"/>
          </p:cNvSpPr>
          <p:nvPr/>
        </p:nvSpPr>
        <p:spPr bwMode="auto">
          <a:xfrm>
            <a:off x="2352675" y="1760539"/>
            <a:ext cx="7493000" cy="3309937"/>
          </a:xfrm>
          <a:prstGeom prst="rect">
            <a:avLst/>
          </a:prstGeom>
          <a:solidFill>
            <a:schemeClr val="bg1"/>
          </a:solidFill>
          <a:ln w="28575">
            <a:solidFill>
              <a:srgbClr val="3399FF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tabLst>
                <a:tab pos="160338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60338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60338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60338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60338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338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338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338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338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Выберите </a:t>
            </a:r>
            <a:r>
              <a:rPr lang="ru-RU" altLang="ru-RU" sz="2400" b="1" u="sng">
                <a:solidFill>
                  <a:srgbClr val="000000"/>
                </a:solidFill>
              </a:rPr>
              <a:t>один</a:t>
            </a:r>
            <a:r>
              <a:rPr lang="ru-RU" altLang="ru-RU" sz="2400" b="1">
                <a:solidFill>
                  <a:srgbClr val="000000"/>
                </a:solidFill>
              </a:rPr>
              <a:t> из трех предложенных ответов на вопрос: </a:t>
            </a:r>
            <a:r>
              <a:rPr lang="ru-RU" altLang="ru-RU" sz="2400" b="1">
                <a:solidFill>
                  <a:srgbClr val="3333CC"/>
                </a:solidFill>
              </a:rPr>
              <a:t>От чего </a:t>
            </a:r>
            <a:r>
              <a:rPr lang="ru-RU" altLang="ru-RU" sz="2400" b="1">
                <a:solidFill>
                  <a:srgbClr val="CC0000"/>
                </a:solidFill>
              </a:rPr>
              <a:t>в первую очередь</a:t>
            </a:r>
            <a:r>
              <a:rPr lang="ru-RU" altLang="ru-RU" sz="2400" b="1">
                <a:solidFill>
                  <a:srgbClr val="3333CC"/>
                </a:solidFill>
              </a:rPr>
              <a:t> зависит эффективность школьных реформ?</a:t>
            </a:r>
          </a:p>
          <a:p>
            <a:pPr eaLnBrk="1" hangingPunct="1">
              <a:spcAft>
                <a:spcPct val="6000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   </a:t>
            </a:r>
            <a:r>
              <a:rPr lang="ru-RU" altLang="ru-RU" sz="2400" b="1">
                <a:solidFill>
                  <a:srgbClr val="CC0000"/>
                </a:solidFill>
              </a:rPr>
              <a:t>1</a:t>
            </a:r>
            <a:r>
              <a:rPr lang="ru-RU" altLang="ru-RU" sz="2400" b="1">
                <a:solidFill>
                  <a:srgbClr val="000000"/>
                </a:solidFill>
              </a:rPr>
              <a:t>     От наличия развернутой ООП школы</a:t>
            </a:r>
          </a:p>
          <a:p>
            <a:pPr eaLnBrk="1" hangingPunct="1">
              <a:spcAft>
                <a:spcPct val="6000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   </a:t>
            </a:r>
            <a:r>
              <a:rPr lang="ru-RU" altLang="ru-RU" sz="2400" b="1">
                <a:solidFill>
                  <a:srgbClr val="CC0000"/>
                </a:solidFill>
              </a:rPr>
              <a:t>2     </a:t>
            </a:r>
            <a:r>
              <a:rPr lang="ru-RU" altLang="ru-RU" sz="2400" b="1">
                <a:solidFill>
                  <a:srgbClr val="000000"/>
                </a:solidFill>
              </a:rPr>
              <a:t>От качества подготовки учителя</a:t>
            </a:r>
          </a:p>
          <a:p>
            <a:pPr eaLnBrk="1" hangingPunct="1">
              <a:spcAft>
                <a:spcPct val="60000"/>
              </a:spcAft>
            </a:pPr>
            <a:r>
              <a:rPr lang="ru-RU" altLang="ru-RU" sz="2400" b="1">
                <a:solidFill>
                  <a:srgbClr val="CC0000"/>
                </a:solidFill>
              </a:rPr>
              <a:t>   3     </a:t>
            </a:r>
            <a:r>
              <a:rPr lang="ru-RU" altLang="ru-RU" sz="2400" b="1">
                <a:solidFill>
                  <a:srgbClr val="000000"/>
                </a:solidFill>
              </a:rPr>
              <a:t>От финансирования школы</a:t>
            </a:r>
          </a:p>
          <a:p>
            <a:pPr eaLnBrk="1" hangingPunct="1">
              <a:spcAft>
                <a:spcPct val="60000"/>
              </a:spcAft>
            </a:pPr>
            <a:endParaRPr lang="ru-RU" altLang="ru-RU" sz="800" b="1">
              <a:solidFill>
                <a:srgbClr val="000000"/>
              </a:solidFill>
            </a:endParaRPr>
          </a:p>
        </p:txBody>
      </p:sp>
      <p:sp>
        <p:nvSpPr>
          <p:cNvPr id="65540" name="Text Box 8"/>
          <p:cNvSpPr txBox="1">
            <a:spLocks noChangeArrowheads="1"/>
          </p:cNvSpPr>
          <p:nvPr/>
        </p:nvSpPr>
        <p:spPr bwMode="auto">
          <a:xfrm>
            <a:off x="2284414" y="941388"/>
            <a:ext cx="75596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D60000"/>
                </a:solidFill>
              </a:rPr>
              <a:t>Вопрос:</a:t>
            </a:r>
          </a:p>
        </p:txBody>
      </p:sp>
      <p:sp>
        <p:nvSpPr>
          <p:cNvPr id="65541" name="Rectangle 9"/>
          <p:cNvSpPr>
            <a:spLocks noChangeArrowheads="1"/>
          </p:cNvSpPr>
          <p:nvPr/>
        </p:nvSpPr>
        <p:spPr bwMode="auto">
          <a:xfrm>
            <a:off x="2566988" y="3113088"/>
            <a:ext cx="469900" cy="455612"/>
          </a:xfrm>
          <a:prstGeom prst="rect">
            <a:avLst/>
          </a:prstGeom>
          <a:solidFill>
            <a:srgbClr val="AFE4FF">
              <a:alpha val="30196"/>
            </a:srgbClr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3600">
              <a:solidFill>
                <a:srgbClr val="000000"/>
              </a:solidFill>
            </a:endParaRPr>
          </a:p>
        </p:txBody>
      </p:sp>
      <p:sp>
        <p:nvSpPr>
          <p:cNvPr id="65542" name="Rectangle 10"/>
          <p:cNvSpPr>
            <a:spLocks noChangeArrowheads="1"/>
          </p:cNvSpPr>
          <p:nvPr/>
        </p:nvSpPr>
        <p:spPr bwMode="auto">
          <a:xfrm>
            <a:off x="2566988" y="3684588"/>
            <a:ext cx="469900" cy="455612"/>
          </a:xfrm>
          <a:prstGeom prst="rect">
            <a:avLst/>
          </a:prstGeom>
          <a:solidFill>
            <a:srgbClr val="AFE4FF">
              <a:alpha val="30196"/>
            </a:srgbClr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3600">
              <a:solidFill>
                <a:srgbClr val="000000"/>
              </a:solidFill>
            </a:endParaRPr>
          </a:p>
        </p:txBody>
      </p:sp>
      <p:sp>
        <p:nvSpPr>
          <p:cNvPr id="65543" name="Rectangle 11"/>
          <p:cNvSpPr>
            <a:spLocks noChangeArrowheads="1"/>
          </p:cNvSpPr>
          <p:nvPr/>
        </p:nvSpPr>
        <p:spPr bwMode="auto">
          <a:xfrm>
            <a:off x="2566988" y="4252913"/>
            <a:ext cx="469900" cy="455612"/>
          </a:xfrm>
          <a:prstGeom prst="rect">
            <a:avLst/>
          </a:prstGeom>
          <a:solidFill>
            <a:srgbClr val="AFE4FF">
              <a:alpha val="30196"/>
            </a:srgbClr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828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1533525" y="1589"/>
            <a:ext cx="9075738" cy="6861175"/>
            <a:chOff x="6" y="1"/>
            <a:chExt cx="5717" cy="4322"/>
          </a:xfrm>
        </p:grpSpPr>
        <p:sp>
          <p:nvSpPr>
            <p:cNvPr id="66565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66566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</p:grpSp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2351089" y="3240089"/>
            <a:ext cx="7489825" cy="2060575"/>
          </a:xfrm>
          <a:prstGeom prst="rect">
            <a:avLst/>
          </a:prstGeom>
          <a:solidFill>
            <a:srgbClr val="FFFFCC"/>
          </a:solidFill>
          <a:ln w="19050">
            <a:solidFill>
              <a:srgbClr val="FF9933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D60000"/>
                </a:solidFill>
                <a:latin typeface="Tahoma" panose="020B0604030504040204" pitchFamily="34" charset="0"/>
              </a:rPr>
              <a:t>«</a:t>
            </a:r>
            <a:r>
              <a:rPr lang="ru-RU" altLang="ru-RU" sz="3200" b="1">
                <a:solidFill>
                  <a:srgbClr val="D60000"/>
                </a:solidFill>
              </a:rPr>
              <a:t>Решающее значение</a:t>
            </a:r>
            <a:r>
              <a:rPr lang="ru-RU" altLang="ru-RU" sz="3200" b="1">
                <a:solidFill>
                  <a:srgbClr val="376092"/>
                </a:solidFill>
                <a:latin typeface="Tahoma" panose="020B0604030504040204" pitchFamily="34" charset="0"/>
              </a:rPr>
              <a:t> для качества системы образования имеет качество подготовки работающих в ней </a:t>
            </a:r>
            <a:r>
              <a:rPr lang="ru-RU" altLang="ru-RU" sz="3200" b="1">
                <a:solidFill>
                  <a:srgbClr val="D60000"/>
                </a:solidFill>
              </a:rPr>
              <a:t>учителей </a:t>
            </a:r>
            <a:r>
              <a:rPr lang="ru-RU" altLang="ru-RU" sz="3200" b="1">
                <a:solidFill>
                  <a:srgbClr val="D60000"/>
                </a:solidFill>
                <a:latin typeface="Tahoma" panose="020B0604030504040204" pitchFamily="34" charset="0"/>
              </a:rPr>
              <a:t>»</a:t>
            </a:r>
            <a:endParaRPr lang="ru-RU" altLang="ru-RU" sz="3200" b="1">
              <a:solidFill>
                <a:srgbClr val="D60000"/>
              </a:solidFill>
            </a:endParaRPr>
          </a:p>
        </p:txBody>
      </p:sp>
      <p:sp>
        <p:nvSpPr>
          <p:cNvPr id="66564" name="Заголовок 7"/>
          <p:cNvSpPr>
            <a:spLocks/>
          </p:cNvSpPr>
          <p:nvPr/>
        </p:nvSpPr>
        <p:spPr bwMode="auto">
          <a:xfrm>
            <a:off x="2339975" y="912813"/>
            <a:ext cx="7500938" cy="165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ru-RU" altLang="ru-RU" sz="2800" b="1">
                <a:solidFill>
                  <a:srgbClr val="3333CC"/>
                </a:solidFill>
              </a:rPr>
              <a:t>Доклад МакКинзи:</a:t>
            </a:r>
            <a:br>
              <a:rPr lang="ru-RU" altLang="ru-RU" sz="2800" b="1">
                <a:solidFill>
                  <a:srgbClr val="3333CC"/>
                </a:solidFill>
              </a:rPr>
            </a:br>
            <a:r>
              <a:rPr lang="ru-RU" altLang="ru-RU" sz="900" b="1">
                <a:solidFill>
                  <a:srgbClr val="FF0000"/>
                </a:solidFill>
              </a:rPr>
              <a:t/>
            </a:r>
            <a:br>
              <a:rPr lang="ru-RU" altLang="ru-RU" sz="900" b="1">
                <a:solidFill>
                  <a:srgbClr val="FF0000"/>
                </a:solidFill>
              </a:rPr>
            </a:br>
            <a:r>
              <a:rPr lang="ru-RU" altLang="ru-RU" sz="3200" b="1">
                <a:solidFill>
                  <a:srgbClr val="D60000"/>
                </a:solidFill>
              </a:rPr>
              <a:t>«Уроки анализа лучших </a:t>
            </a:r>
            <a:br>
              <a:rPr lang="ru-RU" altLang="ru-RU" sz="3200" b="1">
                <a:solidFill>
                  <a:srgbClr val="D60000"/>
                </a:solidFill>
              </a:rPr>
            </a:br>
            <a:r>
              <a:rPr lang="ru-RU" altLang="ru-RU" sz="3200" b="1">
                <a:solidFill>
                  <a:srgbClr val="D60000"/>
                </a:solidFill>
              </a:rPr>
              <a:t>образовательных систем мира»</a:t>
            </a:r>
          </a:p>
        </p:txBody>
      </p:sp>
    </p:spTree>
    <p:extLst>
      <p:ext uri="{BB962C8B-B14F-4D97-AF65-F5344CB8AC3E}">
        <p14:creationId xmlns:p14="http://schemas.microsoft.com/office/powerpoint/2010/main" val="816645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1533525" y="1589"/>
            <a:ext cx="9075738" cy="6861175"/>
            <a:chOff x="6" y="1"/>
            <a:chExt cx="5717" cy="4322"/>
          </a:xfrm>
        </p:grpSpPr>
        <p:sp>
          <p:nvSpPr>
            <p:cNvPr id="67591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67592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</p:grpSp>
      <p:sp>
        <p:nvSpPr>
          <p:cNvPr id="67587" name="Text Box 6"/>
          <p:cNvSpPr txBox="1">
            <a:spLocks noChangeArrowheads="1"/>
          </p:cNvSpPr>
          <p:nvPr/>
        </p:nvSpPr>
        <p:spPr bwMode="auto">
          <a:xfrm>
            <a:off x="2495550" y="620713"/>
            <a:ext cx="7386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ru-RU" altLang="ru-RU" sz="2400" b="1">
                <a:solidFill>
                  <a:srgbClr val="3333CC"/>
                </a:solidFill>
              </a:rPr>
              <a:t>Ключевые изменения ФГОС:</a:t>
            </a:r>
          </a:p>
        </p:txBody>
      </p:sp>
      <p:sp>
        <p:nvSpPr>
          <p:cNvPr id="1185799" name="Text Box 7"/>
          <p:cNvSpPr txBox="1">
            <a:spLocks noChangeArrowheads="1"/>
          </p:cNvSpPr>
          <p:nvPr/>
        </p:nvSpPr>
        <p:spPr bwMode="auto">
          <a:xfrm>
            <a:off x="2495551" y="1403350"/>
            <a:ext cx="7383463" cy="1862138"/>
          </a:xfrm>
          <a:prstGeom prst="rect">
            <a:avLst/>
          </a:prstGeom>
          <a:solidFill>
            <a:schemeClr val="bg1"/>
          </a:solidFill>
          <a:ln w="28575">
            <a:solidFill>
              <a:srgbClr val="078CE7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ru-RU" altLang="ru-RU" sz="2200">
                <a:solidFill>
                  <a:srgbClr val="000000"/>
                </a:solidFill>
              </a:rPr>
              <a:t>1) Ориентация на</a:t>
            </a:r>
            <a:r>
              <a:rPr lang="ru-RU" altLang="ru-RU" sz="2200" b="1" i="1">
                <a:solidFill>
                  <a:srgbClr val="3333CC"/>
                </a:solidFill>
              </a:rPr>
              <a:t> </a:t>
            </a:r>
            <a:r>
              <a:rPr lang="ru-RU" altLang="ru-RU" sz="2200" b="1">
                <a:solidFill>
                  <a:srgbClr val="D00000"/>
                </a:solidFill>
              </a:rPr>
              <a:t>результаты образования.</a:t>
            </a:r>
          </a:p>
          <a:p>
            <a:pPr eaLnBrk="1" hangingPunct="1">
              <a:spcAft>
                <a:spcPct val="20000"/>
              </a:spcAft>
            </a:pPr>
            <a:r>
              <a:rPr lang="ru-RU" altLang="ru-RU" sz="2200">
                <a:solidFill>
                  <a:srgbClr val="000000"/>
                </a:solidFill>
              </a:rPr>
              <a:t>2) Объектами контроля и аттестационных процедур (учителя, школы, региона) являются теперь: </a:t>
            </a:r>
            <a:r>
              <a:rPr lang="ru-RU" altLang="ru-RU" sz="2200" b="1">
                <a:solidFill>
                  <a:srgbClr val="D00000"/>
                </a:solidFill>
              </a:rPr>
              <a:t>личностные, метапредметные</a:t>
            </a:r>
            <a:r>
              <a:rPr lang="ru-RU" altLang="ru-RU" sz="2200">
                <a:solidFill>
                  <a:srgbClr val="000000"/>
                </a:solidFill>
              </a:rPr>
              <a:t> и </a:t>
            </a:r>
            <a:r>
              <a:rPr lang="ru-RU" altLang="ru-RU" sz="2200" b="1">
                <a:solidFill>
                  <a:srgbClr val="D00000"/>
                </a:solidFill>
              </a:rPr>
              <a:t>предметные</a:t>
            </a:r>
            <a:r>
              <a:rPr lang="ru-RU" altLang="ru-RU" sz="2200" b="1" i="1">
                <a:solidFill>
                  <a:srgbClr val="3333CC"/>
                </a:solidFill>
              </a:rPr>
              <a:t> </a:t>
            </a:r>
            <a:r>
              <a:rPr lang="ru-RU" altLang="ru-RU" sz="2200">
                <a:solidFill>
                  <a:srgbClr val="000000"/>
                </a:solidFill>
              </a:rPr>
              <a:t>результаты.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5781675" y="3571875"/>
            <a:ext cx="446088" cy="647700"/>
          </a:xfrm>
          <a:prstGeom prst="downArrow">
            <a:avLst>
              <a:gd name="adj1" fmla="val 50000"/>
              <a:gd name="adj2" fmla="val 37260"/>
            </a:avLst>
          </a:prstGeom>
          <a:solidFill>
            <a:srgbClr val="3399FF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endParaRPr lang="ru-RU" altLang="ru-RU" sz="3600" ker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093913" y="4198938"/>
            <a:ext cx="8064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600" b="1">
                <a:solidFill>
                  <a:srgbClr val="D03200"/>
                </a:solidFill>
              </a:rPr>
              <a:t>Как?</a:t>
            </a:r>
          </a:p>
        </p:txBody>
      </p:sp>
    </p:spTree>
    <p:extLst>
      <p:ext uri="{BB962C8B-B14F-4D97-AF65-F5344CB8AC3E}">
        <p14:creationId xmlns:p14="http://schemas.microsoft.com/office/powerpoint/2010/main" val="3848004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0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Тишков, Данилюк, Кондаков - Концепция духовно-нравственного развития и воспитания личности гражданина России обложка кни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2984500"/>
            <a:ext cx="2520950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828800" y="1219201"/>
            <a:ext cx="8458200" cy="4525963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Фундаментальное ядро содержания общего образования</a:t>
            </a:r>
          </a:p>
          <a:p>
            <a:pPr>
              <a:defRPr/>
            </a:pPr>
            <a:r>
              <a:rPr lang="ru-RU" b="1" kern="0" dirty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Концепция  духовно-нравственного воспитания и развития личности гражданина России(2009г)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</a:rPr>
              <a:t>Нормативное сопровождение ФГОС</a:t>
            </a:r>
          </a:p>
        </p:txBody>
      </p:sp>
    </p:spTree>
    <p:extLst>
      <p:ext uri="{BB962C8B-B14F-4D97-AF65-F5344CB8AC3E}">
        <p14:creationId xmlns:p14="http://schemas.microsoft.com/office/powerpoint/2010/main" val="404795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514600"/>
            <a:ext cx="8229600" cy="3200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/>
              <a:t>базовый документ, необходимый для создания базисных учебных планов, программ, учебно-методических материалов и пособий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838200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Фундаментальное ядро содержания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2173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5000" y="762000"/>
            <a:ext cx="8763000" cy="762000"/>
          </a:xfrm>
        </p:spPr>
        <p:txBody>
          <a:bodyPr anchor="b">
            <a:normAutofit fontScale="90000"/>
          </a:bodyPr>
          <a:lstStyle/>
          <a:p>
            <a:pPr algn="ctr">
              <a:defRPr/>
            </a:pPr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Фундаментальное ядро содержания общего образования</a:t>
            </a:r>
            <a:r>
              <a:rPr lang="ru-RU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фиксирует</a:t>
            </a:r>
            <a:r>
              <a:rPr lang="ru-RU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4294967295"/>
          </p:nvPr>
        </p:nvSpPr>
        <p:spPr>
          <a:xfrm>
            <a:off x="2057400" y="1447800"/>
            <a:ext cx="8229600" cy="5105400"/>
          </a:xfrm>
        </p:spPr>
        <p:txBody>
          <a:bodyPr vert="horz" lIns="182880" tIns="91440" rIns="91440" bIns="45720" rtlCol="0">
            <a:normAutofit fontScale="92500" lnSpcReduction="10000"/>
          </a:bodyPr>
          <a:lstStyle/>
          <a:p>
            <a:pPr marL="265113" indent="-265113">
              <a:buFont typeface="Wingdings 2"/>
              <a:buChar char=""/>
              <a:defRPr/>
            </a:pPr>
            <a:endParaRPr lang="ru-RU" sz="2000" b="1" dirty="0"/>
          </a:p>
          <a:p>
            <a:pPr marL="265113" indent="-265113">
              <a:buFont typeface="Wingdings 2"/>
              <a:buChar char=""/>
              <a:defRPr/>
            </a:pPr>
            <a:r>
              <a:rPr lang="ru-RU" sz="2200" b="1" dirty="0"/>
              <a:t>Базовые национальные ценности, </a:t>
            </a:r>
            <a:r>
              <a:rPr lang="ru-RU" sz="2200" dirty="0"/>
              <a:t>хранимые в традициях народов России, передаваемые от поколения к поколению и обеспечивающие эффективное развитие страны в современных условиях.</a:t>
            </a:r>
          </a:p>
          <a:p>
            <a:pPr marL="265113" indent="-265113">
              <a:buFont typeface="Wingdings 2"/>
              <a:buChar char=""/>
              <a:defRPr/>
            </a:pPr>
            <a:endParaRPr lang="ru-RU" sz="2200" b="1" dirty="0"/>
          </a:p>
          <a:p>
            <a:pPr marL="265113" indent="-265113">
              <a:buFont typeface="Wingdings 2"/>
              <a:buChar char=""/>
              <a:defRPr/>
            </a:pPr>
            <a:r>
              <a:rPr lang="ru-RU" sz="2200" b="1" dirty="0"/>
              <a:t>Основополагающие элементы научного знания</a:t>
            </a:r>
            <a:r>
              <a:rPr lang="ru-RU" sz="2200" dirty="0"/>
              <a:t> методологического, </a:t>
            </a:r>
            <a:r>
              <a:rPr lang="ru-RU" sz="2200" dirty="0" err="1"/>
              <a:t>системообразующего</a:t>
            </a:r>
            <a:r>
              <a:rPr lang="ru-RU" sz="2200" dirty="0"/>
              <a:t> и мировоззренческого характера, предназначенные для обязательного изучения в общеобразовательной школе: ключевые теории, идеи, понятия, факты, методы.</a:t>
            </a:r>
          </a:p>
          <a:p>
            <a:pPr marL="265113" indent="-265113">
              <a:buFont typeface="Wingdings 2"/>
              <a:buChar char=""/>
              <a:defRPr/>
            </a:pPr>
            <a:endParaRPr lang="ru-RU" sz="2200" dirty="0"/>
          </a:p>
          <a:p>
            <a:pPr marL="265113" indent="-265113">
              <a:buFont typeface="Wingdings 2"/>
              <a:buChar char=""/>
              <a:defRPr/>
            </a:pPr>
            <a:r>
              <a:rPr lang="ru-RU" sz="2200" b="1" dirty="0"/>
              <a:t>Универсальные учебные действия</a:t>
            </a:r>
            <a:r>
              <a:rPr lang="ru-RU" sz="2200" dirty="0"/>
              <a:t>, на формирование которых направлен образовательный процесс. К ним относятся личностные универсальные учебные действия, познавательные действия, коммуникативные и регулятивные универсальные учебные действия. </a:t>
            </a:r>
          </a:p>
          <a:p>
            <a:pPr marL="265113" indent="-265113">
              <a:buNone/>
              <a:defRPr/>
            </a:pP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115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ChangeArrowheads="1"/>
          </p:cNvSpPr>
          <p:nvPr/>
        </p:nvSpPr>
        <p:spPr bwMode="auto">
          <a:xfrm>
            <a:off x="1804988" y="288925"/>
            <a:ext cx="8532812" cy="6286500"/>
          </a:xfrm>
          <a:prstGeom prst="rect">
            <a:avLst/>
          </a:prstGeom>
          <a:noFill/>
          <a:ln w="5715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1533525" y="1589"/>
            <a:ext cx="9075738" cy="6861175"/>
          </a:xfrm>
          <a:prstGeom prst="rect">
            <a:avLst/>
          </a:prstGeom>
          <a:noFill/>
          <a:ln w="190500">
            <a:solidFill>
              <a:srgbClr val="558EC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50180" name="Rectangle 8"/>
          <p:cNvSpPr>
            <a:spLocks noChangeArrowheads="1"/>
          </p:cNvSpPr>
          <p:nvPr/>
        </p:nvSpPr>
        <p:spPr bwMode="auto">
          <a:xfrm>
            <a:off x="2063751" y="549276"/>
            <a:ext cx="7993063" cy="209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60338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60338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60338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60338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60338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338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338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338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338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600" b="1">
                <a:solidFill>
                  <a:srgbClr val="C00000"/>
                </a:solidFill>
              </a:rPr>
              <a:t>Статья 11.</a:t>
            </a:r>
          </a:p>
          <a:p>
            <a:pPr eaLnBrk="1" hangingPunct="1"/>
            <a:r>
              <a:rPr lang="ru-RU" altLang="ru-RU" sz="2600" b="1">
                <a:solidFill>
                  <a:srgbClr val="C00000"/>
                </a:solidFill>
              </a:rPr>
              <a:t>Федеральные государственные образовательные стандарты и федеральные государственные требования. Образовательные стандарты</a:t>
            </a:r>
          </a:p>
        </p:txBody>
      </p:sp>
      <p:sp>
        <p:nvSpPr>
          <p:cNvPr id="50181" name="Rectangle 8"/>
          <p:cNvSpPr>
            <a:spLocks noChangeArrowheads="1"/>
          </p:cNvSpPr>
          <p:nvPr/>
        </p:nvSpPr>
        <p:spPr bwMode="auto">
          <a:xfrm>
            <a:off x="2063750" y="2906714"/>
            <a:ext cx="8064500" cy="3292475"/>
          </a:xfrm>
          <a:prstGeom prst="rect">
            <a:avLst/>
          </a:prstGeom>
          <a:solidFill>
            <a:schemeClr val="bg1"/>
          </a:solidFill>
          <a:ln w="28575">
            <a:solidFill>
              <a:srgbClr val="3399FF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tabLst>
                <a:tab pos="160338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160338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160338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160338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160338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338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338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338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338" algn="l"/>
                <a:tab pos="1943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60000"/>
              </a:spcAft>
            </a:pPr>
            <a:r>
              <a:rPr lang="ru-RU" altLang="ru-RU" sz="2600" b="1">
                <a:solidFill>
                  <a:srgbClr val="0066CC"/>
                </a:solidFill>
              </a:rPr>
              <a:t>2. … </a:t>
            </a:r>
            <a:r>
              <a:rPr lang="ru-RU" altLang="ru-RU" sz="2600" b="1">
                <a:solidFill>
                  <a:srgbClr val="C00000"/>
                </a:solidFill>
              </a:rPr>
              <a:t>образовательные стандарты </a:t>
            </a:r>
            <a:r>
              <a:rPr lang="ru-RU" altLang="ru-RU" sz="2600" b="1">
                <a:solidFill>
                  <a:schemeClr val="accent1"/>
                </a:solidFill>
              </a:rPr>
              <a:t>являются основой объективной оценки соответствия установленным требованиям образовательной деятельности и подготовки обучающихся, освоивших образовательные программы соответствующего уровня и соответствующей направленности, независимо от форм получения образования и формы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1260535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1"/>
          <p:cNvSpPr>
            <a:spLocks noGrp="1"/>
          </p:cNvSpPr>
          <p:nvPr>
            <p:ph idx="1"/>
          </p:nvPr>
        </p:nvSpPr>
        <p:spPr>
          <a:xfrm>
            <a:off x="2286000" y="1905001"/>
            <a:ext cx="8229600" cy="4310063"/>
          </a:xfrm>
        </p:spPr>
        <p:txBody>
          <a:bodyPr/>
          <a:lstStyle/>
          <a:p>
            <a:r>
              <a:rPr lang="ru-RU" altLang="ru-RU" sz="2400"/>
              <a:t>характер современного национального воспитательного идеала;</a:t>
            </a:r>
          </a:p>
          <a:p>
            <a:r>
              <a:rPr lang="ru-RU" altLang="ru-RU" sz="2400"/>
              <a:t>цели и задачи духовно-нравственного развития и воспитания детей и молодежи;</a:t>
            </a:r>
          </a:p>
          <a:p>
            <a:r>
              <a:rPr lang="ru-RU" altLang="ru-RU" sz="2400"/>
              <a:t>систему базовых национальных ценностей, на основе которых возможна духовно-нравственная консолидация многонационального народа Российской Федерации;</a:t>
            </a:r>
          </a:p>
          <a:p>
            <a:r>
              <a:rPr lang="ru-RU" altLang="ru-RU" sz="2400"/>
              <a:t>основные социально-педагогические условия и принципы духовно-нравственного развития и воспитания обучающихся.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858962"/>
          </a:xfrm>
        </p:spPr>
        <p:txBody>
          <a:bodyPr/>
          <a:lstStyle/>
          <a:p>
            <a:pPr>
              <a:defRPr/>
            </a:pPr>
            <a:r>
              <a:rPr lang="ru-RU" sz="2800" kern="0" dirty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Концепция  духовно-нравственного воспитания и развития личности гражданина России </a:t>
            </a:r>
            <a:r>
              <a:rPr lang="ru-RU" sz="2800" kern="0" dirty="0">
                <a:solidFill>
                  <a:srgbClr val="0070C0"/>
                </a:solidFill>
                <a:latin typeface="Arial Black" pitchFamily="34" charset="0"/>
                <a:cs typeface="Aharoni" pitchFamily="2" charset="-79"/>
              </a:rPr>
              <a:t>определяет</a:t>
            </a:r>
            <a:endParaRPr lang="ru-RU" sz="28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41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981200" y="1295401"/>
            <a:ext cx="4038600" cy="4830763"/>
          </a:xfrm>
        </p:spPr>
        <p:txBody>
          <a:bodyPr>
            <a:normAutofit/>
          </a:bodyPr>
          <a:lstStyle/>
          <a:p>
            <a:pPr marL="365760" indent="-256032">
              <a:buFont typeface="Wingdings 3"/>
              <a:buChar char=""/>
              <a:defRPr/>
            </a:pPr>
            <a:r>
              <a:rPr lang="ru-RU" sz="2000" dirty="0"/>
              <a:t>Новый ФГОС - средство не фиксации состояния образования, достигнутого на предыдущих этапах его развития, а средство ориентации образования на достижение нового качества, адекватного современным (и даже прогнозируемым) запросам личности, общества и государства. 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172200" y="1219200"/>
            <a:ext cx="4038600" cy="4191000"/>
          </a:xfrm>
        </p:spPr>
        <p:txBody>
          <a:bodyPr>
            <a:normAutofit/>
          </a:bodyPr>
          <a:lstStyle/>
          <a:p>
            <a:pPr marL="365760" indent="-256032">
              <a:buFont typeface="Wingdings 3"/>
              <a:buChar char=""/>
              <a:defRPr/>
            </a:pPr>
            <a:r>
              <a:rPr lang="ru-RU" sz="2000"/>
              <a:t>Ориентация на достижение не только предметных образовательных результатов, но, прежде всего, на формирование личности учащихся, овладение ими универсальными способами учебной деятельности, обеспечивающими успешность в познавательной деятельности на всех этапах дальнейшего образования.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/>
              <a:t>Отличия ФГОС второго поколения от первого</a:t>
            </a: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981200" y="5029201"/>
            <a:ext cx="8305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u="sng"/>
              <a:t>Отличие в структуре.</a:t>
            </a:r>
            <a:r>
              <a:rPr lang="ru-RU" altLang="ru-RU" sz="2000"/>
              <a:t> Все версии стандартов первого поколения</a:t>
            </a:r>
          </a:p>
          <a:p>
            <a:pPr algn="ctr" eaLnBrk="1" hangingPunct="1"/>
            <a:r>
              <a:rPr lang="ru-RU" altLang="ru-RU" sz="2000"/>
              <a:t> имели структуру, состоящую из двух компонентов: минимума </a:t>
            </a:r>
          </a:p>
          <a:p>
            <a:pPr algn="ctr" eaLnBrk="1" hangingPunct="1"/>
            <a:r>
              <a:rPr lang="ru-RU" altLang="ru-RU" sz="2000"/>
              <a:t>содержания и требований к уровню подготовки выпускников.</a:t>
            </a:r>
          </a:p>
          <a:p>
            <a:pPr algn="ctr" eaLnBrk="1" hangingPunct="1"/>
            <a:endParaRPr lang="ru-RU" altLang="ru-RU" sz="2000"/>
          </a:p>
          <a:p>
            <a:pPr eaLnBrk="1" hangingPunct="1"/>
            <a:endParaRPr lang="ru-RU" altLang="ru-RU" sz="2000"/>
          </a:p>
        </p:txBody>
      </p:sp>
    </p:spTree>
    <p:extLst>
      <p:ext uri="{BB962C8B-B14F-4D97-AF65-F5344CB8AC3E}">
        <p14:creationId xmlns:p14="http://schemas.microsoft.com/office/powerpoint/2010/main" val="320550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43" y="0"/>
            <a:ext cx="11480800" cy="698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675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016001"/>
            <a:ext cx="9144000" cy="6092825"/>
          </a:xfrm>
        </p:spPr>
        <p:txBody>
          <a:bodyPr>
            <a:normAutofit/>
          </a:bodyPr>
          <a:lstStyle/>
          <a:p>
            <a:pPr marL="609600" indent="-609600" algn="ctr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None/>
              <a:defRPr/>
            </a:pPr>
            <a:r>
              <a:rPr lang="ru-RU" sz="2400" b="1" dirty="0"/>
              <a:t>Основной результат – развитие личности на основе деятельности по преобразованию </a:t>
            </a:r>
            <a:r>
              <a:rPr lang="ru-RU" sz="2400" b="1" i="1" dirty="0"/>
              <a:t>внешней</a:t>
            </a:r>
          </a:p>
          <a:p>
            <a:pPr marL="609600" indent="-609600" algn="ctr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None/>
              <a:defRPr/>
            </a:pPr>
            <a:r>
              <a:rPr lang="ru-RU" sz="2400" b="1" i="1" dirty="0"/>
              <a:t>предметной</a:t>
            </a:r>
            <a:r>
              <a:rPr lang="ru-RU" sz="2400" b="1" dirty="0"/>
              <a:t> деятельности во </a:t>
            </a:r>
            <a:r>
              <a:rPr lang="ru-RU" sz="2400" b="1" i="1" dirty="0"/>
              <a:t>внутреннюю.</a:t>
            </a:r>
          </a:p>
          <a:p>
            <a:pPr marL="609600" indent="-609600" algn="ctr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None/>
              <a:defRPr/>
            </a:pPr>
            <a:endParaRPr lang="ru-RU" sz="2400" b="1" i="1" dirty="0"/>
          </a:p>
          <a:p>
            <a:pPr marL="609600" indent="-609600" algn="ctr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None/>
              <a:defRPr/>
            </a:pPr>
            <a:r>
              <a:rPr lang="ru-RU" b="1" u="sng" dirty="0"/>
              <a:t>Основная педагогическая задача</a:t>
            </a:r>
            <a:r>
              <a:rPr lang="ru-RU" b="1" dirty="0"/>
              <a:t> –</a:t>
            </a:r>
            <a:r>
              <a:rPr lang="ru-RU" b="1" u="sng" dirty="0"/>
              <a:t> </a:t>
            </a:r>
          </a:p>
          <a:p>
            <a:pPr marL="609600" indent="-609600" algn="ctr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None/>
              <a:defRPr/>
            </a:pPr>
            <a:r>
              <a:rPr lang="ru-RU" b="1" u="sng" dirty="0"/>
              <a:t>создание и организация условий, инициирующих ученическое действие</a:t>
            </a:r>
            <a:endParaRPr lang="ru-RU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5" name="Oval 6"/>
          <p:cNvSpPr>
            <a:spLocks noChangeArrowheads="1"/>
          </p:cNvSpPr>
          <p:nvPr/>
        </p:nvSpPr>
        <p:spPr bwMode="auto">
          <a:xfrm>
            <a:off x="7896226" y="3608389"/>
            <a:ext cx="2339975" cy="2339975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Как учить?</a:t>
            </a:r>
          </a:p>
          <a:p>
            <a:pPr algn="ctr">
              <a:defRPr/>
            </a:pPr>
            <a:endParaRPr lang="ru-RU" sz="1000" b="1" i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обновление</a:t>
            </a:r>
          </a:p>
          <a:p>
            <a:pPr algn="ctr"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средств</a:t>
            </a:r>
          </a:p>
          <a:p>
            <a:pPr algn="ctr"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обучения</a:t>
            </a:r>
          </a:p>
        </p:txBody>
      </p:sp>
      <p:sp>
        <p:nvSpPr>
          <p:cNvPr id="14340" name="Oval 5"/>
          <p:cNvSpPr>
            <a:spLocks noChangeArrowheads="1"/>
          </p:cNvSpPr>
          <p:nvPr/>
        </p:nvSpPr>
        <p:spPr bwMode="auto">
          <a:xfrm>
            <a:off x="4908551" y="3644901"/>
            <a:ext cx="2339975" cy="233997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Ради чего</a:t>
            </a:r>
          </a:p>
          <a:p>
            <a:pPr algn="ctr">
              <a:defRPr/>
            </a:pP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учить?</a:t>
            </a:r>
          </a:p>
          <a:p>
            <a:pPr algn="ctr">
              <a:defRPr/>
            </a:pPr>
            <a:endParaRPr lang="ru-RU" b="1" i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ценности </a:t>
            </a:r>
          </a:p>
          <a:p>
            <a:pPr algn="ctr"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образования</a:t>
            </a:r>
          </a:p>
          <a:p>
            <a:pPr algn="ctr">
              <a:defRPr/>
            </a:pPr>
            <a:endParaRPr lang="ru-RU" sz="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1524001" y="3608389"/>
            <a:ext cx="2339975" cy="2339975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</a:rPr>
              <a:t>Чему учить?</a:t>
            </a:r>
          </a:p>
          <a:p>
            <a:pPr algn="ctr">
              <a:defRPr/>
            </a:pPr>
            <a:endParaRPr lang="ru-RU" sz="2400" b="1" i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обновление</a:t>
            </a:r>
          </a:p>
          <a:p>
            <a:pPr algn="ctr"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содержания</a:t>
            </a:r>
          </a:p>
          <a:p>
            <a:pPr algn="ctr">
              <a:defRPr/>
            </a:pPr>
            <a:endParaRPr lang="ru-RU" sz="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gray">
          <a:xfrm>
            <a:off x="1774825" y="260351"/>
            <a:ext cx="8712200" cy="576263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Системно-деятельностный</a:t>
            </a: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подход</a:t>
            </a: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1524000" y="5984876"/>
            <a:ext cx="9144000" cy="873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2300" b="1" dirty="0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формирование универсальных способов действий</a:t>
            </a: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2243138" y="3249613"/>
            <a:ext cx="7740650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/>
              <a:t>Вектор смещения акцентов нового стандарта</a:t>
            </a:r>
          </a:p>
        </p:txBody>
      </p:sp>
    </p:spTree>
    <p:extLst>
      <p:ext uri="{BB962C8B-B14F-4D97-AF65-F5344CB8AC3E}">
        <p14:creationId xmlns:p14="http://schemas.microsoft.com/office/powerpoint/2010/main" val="2157017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981200" y="1752600"/>
            <a:ext cx="4038600" cy="3200400"/>
          </a:xfrm>
        </p:spPr>
        <p:txBody>
          <a:bodyPr/>
          <a:lstStyle/>
          <a:p>
            <a:r>
              <a:rPr lang="ru-RU" altLang="ru-RU" sz="2000"/>
              <a:t>В широком значении – умение учиться, т.е. способность учащегося (субъекта) к саморазвитию и самосовершенствованию путем сознательного и активного присвоения нового социального опыта 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248400" y="1752601"/>
            <a:ext cx="4038600" cy="4525963"/>
          </a:xfrm>
        </p:spPr>
        <p:txBody>
          <a:bodyPr/>
          <a:lstStyle/>
          <a:p>
            <a:r>
              <a:rPr lang="ru-RU" altLang="ru-RU" sz="2000"/>
              <a:t>В более узком – совокупность способов действий учащегося (а также связанных с ними навыков учебной работы), обеспечивающих его способность к самостоятельному усвоению новых знаний и умений, включая организацию этого процесса. 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FFC000"/>
                </a:solidFill>
              </a:rPr>
              <a:t>Универсальные учебные действия </a:t>
            </a:r>
            <a:r>
              <a:rPr lang="ru-RU" dirty="0" smtClean="0"/>
              <a:t>(УУД) – неотъемлемая часть Фундаментального ядра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038600" y="5867400"/>
            <a:ext cx="4267200" cy="831850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400"/>
              <a:t>Надпредметный уровень!</a:t>
            </a:r>
          </a:p>
          <a:p>
            <a:pPr eaLnBrk="1" hangingPunct="1"/>
            <a:endParaRPr lang="ru-RU" altLang="ru-RU" sz="2400"/>
          </a:p>
        </p:txBody>
      </p:sp>
    </p:spTree>
    <p:extLst>
      <p:ext uri="{BB962C8B-B14F-4D97-AF65-F5344CB8AC3E}">
        <p14:creationId xmlns:p14="http://schemas.microsoft.com/office/powerpoint/2010/main" val="736924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3"/>
          <p:cNvGraphicFramePr>
            <a:graphicFrameLocks noChangeAspect="1"/>
          </p:cNvGraphicFramePr>
          <p:nvPr/>
        </p:nvGraphicFramePr>
        <p:xfrm>
          <a:off x="1676400" y="152400"/>
          <a:ext cx="89916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Шаблон с поддержкой макросов" r:id="rId3" imgW="10042858" imgH="6623265" progId="Word.DocumentMacroEnabled.12">
                  <p:embed/>
                </p:oleObj>
              </mc:Choice>
              <mc:Fallback>
                <p:oleObj name="Шаблон с поддержкой макросов" r:id="rId3" imgW="10042858" imgH="6623265" progId="Word.DocumentMacroEnabled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2400"/>
                        <a:ext cx="8991600" cy="64008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356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371601"/>
            <a:ext cx="8229600" cy="4754563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altLang="ru-RU" sz="2400" b="1" u="sng">
                <a:solidFill>
                  <a:srgbClr val="FF0000"/>
                </a:solidFill>
              </a:rPr>
              <a:t>Личностные</a:t>
            </a:r>
            <a:r>
              <a:rPr lang="ru-RU" altLang="ru-RU" sz="2400">
                <a:solidFill>
                  <a:srgbClr val="FF0000"/>
                </a:solidFill>
              </a:rPr>
              <a:t> </a:t>
            </a:r>
            <a:r>
              <a:rPr lang="ru-RU" altLang="ru-RU" sz="2400"/>
              <a:t> - жизненное, личностное, профессиональное самоопределение, умение соотносить поступки и события с принятыми этическими принципами), а также ориентация в социальных ролях и межличностных отношениях.</a:t>
            </a:r>
          </a:p>
          <a:p>
            <a:pPr eaLnBrk="1" hangingPunct="1"/>
            <a:endParaRPr lang="ru-RU" altLang="ru-RU" sz="2400"/>
          </a:p>
          <a:p>
            <a:pPr eaLnBrk="1" hangingPunct="1"/>
            <a:r>
              <a:rPr lang="ru-RU" altLang="ru-RU" sz="2400" b="1" u="sng">
                <a:solidFill>
                  <a:srgbClr val="FF0000"/>
                </a:solidFill>
              </a:rPr>
              <a:t>Регулятивные</a:t>
            </a:r>
            <a:r>
              <a:rPr lang="ru-RU" altLang="ru-RU" sz="2400"/>
              <a:t> – действия, обеспечивающие организацию учащимися своей учебной деятельности (целеполагание, планирование, прогнозирование результатов деятельности, коррекция, оценка)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295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000" dirty="0"/>
              <a:t>Виды универсальных учебных действий</a:t>
            </a:r>
          </a:p>
        </p:txBody>
      </p:sp>
    </p:spTree>
    <p:extLst>
      <p:ext uri="{BB962C8B-B14F-4D97-AF65-F5344CB8AC3E}">
        <p14:creationId xmlns:p14="http://schemas.microsoft.com/office/powerpoint/2010/main" val="371254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1"/>
            <a:ext cx="8305800" cy="4525963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365760" indent="-256032">
              <a:buFont typeface="Wingdings 3"/>
              <a:buChar char=""/>
              <a:defRPr/>
            </a:pPr>
            <a:r>
              <a:rPr lang="ru-RU" b="1" u="sng" dirty="0">
                <a:solidFill>
                  <a:srgbClr val="FF0000"/>
                </a:solidFill>
              </a:rPr>
              <a:t>Познавательные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общеучебные</a:t>
            </a:r>
            <a:r>
              <a:rPr lang="ru-RU" dirty="0"/>
              <a:t>, включая </a:t>
            </a:r>
            <a:r>
              <a:rPr lang="ru-RU" b="1" dirty="0"/>
              <a:t>специально-предметные действия</a:t>
            </a:r>
            <a:r>
              <a:rPr lang="ru-RU" dirty="0"/>
              <a:t>, определяющиеся содержанием конкретной дисциплины (постановка и решение проблем и т.д.)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ru-RU" b="1" u="sng" dirty="0">
                <a:solidFill>
                  <a:srgbClr val="FF0000"/>
                </a:solidFill>
              </a:rPr>
              <a:t>Коммуникативные</a:t>
            </a:r>
            <a:r>
              <a:rPr lang="ru-RU" dirty="0"/>
              <a:t> – социальная компетентность, учет позиции других людей, умение слушать, участвовать в коллективном обсуждении проблем, планирование учебного сотрудничества с учителей и сверстниками.</a:t>
            </a:r>
          </a:p>
          <a:p>
            <a:pPr marL="365760" indent="-256032"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4000" dirty="0"/>
              <a:t>Виды универсальных учебных действий</a:t>
            </a:r>
          </a:p>
        </p:txBody>
      </p:sp>
    </p:spTree>
    <p:extLst>
      <p:ext uri="{BB962C8B-B14F-4D97-AF65-F5344CB8AC3E}">
        <p14:creationId xmlns:p14="http://schemas.microsoft.com/office/powerpoint/2010/main" val="40619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Универсальные учебные действия</a:t>
            </a:r>
          </a:p>
        </p:txBody>
      </p:sp>
      <p:graphicFrame>
        <p:nvGraphicFramePr>
          <p:cNvPr id="28675" name="Group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3916363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15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Личностные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Коммуникативные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Самоопределение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(мотивация учения, формирование основ гражданской идентичности личности).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Смыслообразования 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 «какое значение, смысл имеет для меня учение», и уметь находить ответ на него).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Нравственно-этического оценивания 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(оценивание усваиваемого содержания, исходя из социальных и личностных ценностей, обеспечивающее личностный моральный выбор).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Планирование 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(определение цели, функций участников, способов взаимодействия).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Постановка вопросов 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 инициативное сотрудничество в поиске и сборе информации).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Разрешение конфликтов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 выявление, идентификация проблемы, поиск и оценка альтернативных способов разрешения конфликта, принятие решения и его реализация).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поведением партнёра точностью выражать свои мысли 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(контроль, коррекция, оценка действий партнёра умение с достаточной полнотой и точностью выражать свои мысли).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8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"/>
            <a:ext cx="8229600" cy="417513"/>
          </a:xfrm>
        </p:spPr>
        <p:txBody>
          <a:bodyPr>
            <a:normAutofit fontScale="90000"/>
          </a:bodyPr>
          <a:lstStyle/>
          <a:p>
            <a:r>
              <a:rPr lang="ru-RU" altLang="ru-RU" sz="3200"/>
              <a:t>Универсальные учебные действия</a:t>
            </a:r>
          </a:p>
        </p:txBody>
      </p:sp>
      <p:graphicFrame>
        <p:nvGraphicFramePr>
          <p:cNvPr id="29699" name="Group 3"/>
          <p:cNvGraphicFramePr>
            <a:graphicFrameLocks noGrp="1"/>
          </p:cNvGraphicFramePr>
          <p:nvPr>
            <p:ph idx="1"/>
          </p:nvPr>
        </p:nvGraphicFramePr>
        <p:xfrm>
          <a:off x="1703388" y="476250"/>
          <a:ext cx="8964612" cy="5908676"/>
        </p:xfrm>
        <a:graphic>
          <a:graphicData uri="http://schemas.openxmlformats.org/drawingml/2006/table">
            <a:tbl>
              <a:tblPr/>
              <a:tblGrid>
                <a:gridCol w="4483100"/>
                <a:gridCol w="4481512"/>
              </a:tblGrid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Познавательные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Регулятивные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8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Общеучебные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формулирование познавательной цели;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поиск и выделение информации;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знаково-символические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моделирование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Логические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анализ с целью выделения признаков (существенных, несущественных)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синтез как составление целого из частей, восполняя недостающие компоненты;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выбор оснований  и критериев для сравнения, сериации, классификации объектов;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подведение под понятие, выведение следствий;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-установление причинно-следственных связей;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построение логической цепи рассуждений;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доказательство;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выдвижение гипотез и их обоснование.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Действия постановки и решения проблем: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формулирование проблемы;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самостоятельное создание способов решения проблем творческого и поискового характера.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Целеполагание 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(постановка учебной задачи на основе соотнесения того, что уже известно и усвоено учащимися, и того, что ещё неизвестно).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Планирование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(определение последовательности промежуточных целей с учётом конечного результата; составление плана и последовательности действий).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Прогнозирование 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(предвосхищение результата и уровня усвоения, его временных характеристик).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(в форме сличения способа действия и его результата с заданным эталоном с целью обнаружения отклонений и отличий от эталона)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Коррекция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(внесение необходимых дополнений и корректив в план  и способ действия в случае расхождения эталона, реального действия и его продукта).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(выделение и осознание учащимися того, что уже усвоено и что ещё подлежит усвоению, осознание качества и уровня усвоения).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Волевая саморегуляция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(способность к мобилизации сил и энергии; способность к волевому усилию – к выбору в ситуации мотивационного конфликта и к преодолению препятствий).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71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1" y="18067"/>
            <a:ext cx="9557554" cy="693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990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ru-RU" altLang="ru-RU" sz="4000"/>
              <a:t>Зачем нужно уметь учиться?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11338" y="908050"/>
            <a:ext cx="8856662" cy="53736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/>
              <a:t>Современное общество характеризуется стремительным развитием </a:t>
            </a:r>
            <a:r>
              <a:rPr lang="ru-RU" altLang="ru-RU" sz="2000">
                <a:solidFill>
                  <a:schemeClr val="accent2"/>
                </a:solidFill>
              </a:rPr>
              <a:t>науки и техники</a:t>
            </a:r>
            <a:r>
              <a:rPr lang="ru-RU" altLang="ru-RU" sz="2000"/>
              <a:t>, созданием новых информационных технологий, </a:t>
            </a:r>
            <a:r>
              <a:rPr lang="ru-RU" altLang="ru-RU" sz="2000">
                <a:solidFill>
                  <a:schemeClr val="accent2"/>
                </a:solidFill>
              </a:rPr>
              <a:t>коренным образом преобразующих жизнь людей</a:t>
            </a:r>
            <a:r>
              <a:rPr lang="ru-RU" altLang="ru-RU" sz="2000"/>
              <a:t>. </a:t>
            </a:r>
            <a:r>
              <a:rPr lang="ru-RU" altLang="ru-RU" sz="2000">
                <a:solidFill>
                  <a:schemeClr val="accent2"/>
                </a:solidFill>
              </a:rPr>
              <a:t>Темпы обновления знаний настолько высоки</a:t>
            </a:r>
            <a:r>
              <a:rPr lang="ru-RU" altLang="ru-RU" sz="2000"/>
              <a:t>, что на протяжении жизни человеку приходится неоднократно переучиваться, овладевать новыми профессиями. </a:t>
            </a:r>
            <a:r>
              <a:rPr lang="ru-RU" altLang="ru-RU" sz="2000">
                <a:solidFill>
                  <a:schemeClr val="accent2"/>
                </a:solidFill>
              </a:rPr>
              <a:t>Непрерывное образование становится реальностью и необходимостью в жизни человека.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      Развитие </a:t>
            </a:r>
            <a:r>
              <a:rPr lang="ru-RU" altLang="ru-RU" sz="2000">
                <a:solidFill>
                  <a:schemeClr val="accent2"/>
                </a:solidFill>
              </a:rPr>
              <a:t>СМИ</a:t>
            </a:r>
            <a:r>
              <a:rPr lang="ru-RU" altLang="ru-RU" sz="2000"/>
              <a:t> и сети </a:t>
            </a:r>
            <a:r>
              <a:rPr lang="ru-RU" altLang="ru-RU" sz="2000">
                <a:solidFill>
                  <a:schemeClr val="accent2"/>
                </a:solidFill>
              </a:rPr>
              <a:t>Интернет</a:t>
            </a:r>
            <a:r>
              <a:rPr lang="ru-RU" altLang="ru-RU" sz="2000"/>
              <a:t> приводит к тому, что школа </a:t>
            </a:r>
            <a:r>
              <a:rPr lang="ru-RU" altLang="ru-RU" sz="2000">
                <a:solidFill>
                  <a:schemeClr val="accent2"/>
                </a:solidFill>
              </a:rPr>
              <a:t>перестает быть единственным источником знаний</a:t>
            </a:r>
            <a:r>
              <a:rPr lang="ru-RU" altLang="ru-RU" sz="2000"/>
              <a:t> и информации для школьника. </a:t>
            </a:r>
            <a:r>
              <a:rPr lang="ru-RU" altLang="ru-RU" sz="2000">
                <a:solidFill>
                  <a:schemeClr val="accent2"/>
                </a:solidFill>
              </a:rPr>
              <a:t>В чем заключается задача школы?</a:t>
            </a:r>
            <a:r>
              <a:rPr lang="ru-RU" altLang="ru-RU" sz="2000"/>
              <a:t> Интеграция, обобщение, осмысление новых знаний, увязывание их с жизненным опытом ребенка </a:t>
            </a:r>
            <a:r>
              <a:rPr lang="ru-RU" altLang="ru-RU" sz="2000">
                <a:solidFill>
                  <a:schemeClr val="accent2"/>
                </a:solidFill>
              </a:rPr>
              <a:t>на основе формирования умения учитьСЯ (учить СЕБЯ)</a:t>
            </a:r>
            <a:r>
              <a:rPr lang="ru-RU" altLang="ru-RU" sz="2000"/>
              <a:t> – вот та задача, в решении которой школе сегодня замены нет!  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      В общественном сознании происходит переход от понимания социального предназначения школы как задачи </a:t>
            </a:r>
            <a:r>
              <a:rPr lang="ru-RU" altLang="ru-RU" sz="2000">
                <a:solidFill>
                  <a:schemeClr val="accent2"/>
                </a:solidFill>
              </a:rPr>
              <a:t>простой передачи знаний, умений и навыков от учителя к ученику</a:t>
            </a:r>
            <a:r>
              <a:rPr lang="ru-RU" altLang="ru-RU" sz="2000"/>
              <a:t> к новому пониманию функции школы. Приоритетной целью школьного образования становится развитие у учащихся способности </a:t>
            </a:r>
            <a:r>
              <a:rPr lang="ru-RU" altLang="ru-RU" sz="2000">
                <a:solidFill>
                  <a:schemeClr val="accent2"/>
                </a:solidFill>
              </a:rPr>
              <a:t>самостоятельно ставить учебные цели, проектировать пути их реализации, контролировать и оценивать свои достижения</a:t>
            </a:r>
            <a:r>
              <a:rPr lang="ru-RU" altLang="ru-RU" sz="2000"/>
              <a:t>. Иначе говоря, </a:t>
            </a:r>
            <a:r>
              <a:rPr lang="ru-RU" altLang="ru-RU" sz="2000">
                <a:solidFill>
                  <a:schemeClr val="accent2"/>
                </a:solidFill>
              </a:rPr>
              <a:t>формирование умения учиться</a:t>
            </a:r>
            <a:r>
              <a:rPr lang="ru-RU" altLang="ru-RU" sz="2000"/>
              <a:t>. Учащийся сам должен стать «архитектором и строителем» образовательного процесса. </a:t>
            </a:r>
          </a:p>
        </p:txBody>
      </p:sp>
    </p:spTree>
    <p:extLst>
      <p:ext uri="{BB962C8B-B14F-4D97-AF65-F5344CB8AC3E}">
        <p14:creationId xmlns:p14="http://schemas.microsoft.com/office/powerpoint/2010/main" val="163571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/>
              <a:t>Зачем нужно уметь учиться?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92313" y="1628776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/>
              <a:t>Учёба – вид деятельности, специально организованной для получения </a:t>
            </a:r>
            <a:r>
              <a:rPr lang="ru-RU" altLang="ru-RU" sz="2000">
                <a:solidFill>
                  <a:schemeClr val="accent2"/>
                </a:solidFill>
              </a:rPr>
              <a:t>нового опыта</a:t>
            </a:r>
            <a:r>
              <a:rPr lang="ru-RU" altLang="ru-RU" sz="2000"/>
              <a:t>. </a:t>
            </a:r>
          </a:p>
          <a:p>
            <a:pPr>
              <a:lnSpc>
                <a:spcPct val="80000"/>
              </a:lnSpc>
            </a:pPr>
            <a:r>
              <a:rPr lang="ru-RU" altLang="ru-RU" sz="2000">
                <a:solidFill>
                  <a:schemeClr val="accent2"/>
                </a:solidFill>
              </a:rPr>
              <a:t>Потребность в познании нового</a:t>
            </a:r>
            <a:r>
              <a:rPr lang="ru-RU" altLang="ru-RU" sz="2000"/>
              <a:t> –интересного и полезного -  остаётся </a:t>
            </a:r>
            <a:r>
              <a:rPr lang="ru-RU" altLang="ru-RU" sz="2000">
                <a:solidFill>
                  <a:schemeClr val="accent2"/>
                </a:solidFill>
              </a:rPr>
              <a:t>чуть-ли не главной потребностью каждого человека</a:t>
            </a:r>
            <a:r>
              <a:rPr lang="ru-RU" altLang="ru-RU" sz="2000"/>
              <a:t>. 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Здесь мы наблюдаем реальное </a:t>
            </a:r>
            <a:r>
              <a:rPr lang="ru-RU" altLang="ru-RU" sz="2000">
                <a:solidFill>
                  <a:schemeClr val="accent2"/>
                </a:solidFill>
              </a:rPr>
              <a:t>противоречие между познанием и обучением</a:t>
            </a:r>
            <a:r>
              <a:rPr lang="ru-RU" altLang="ru-RU" sz="2000"/>
              <a:t>. Практически для каждого здорового – то есть развивающегося человека (человека как субъекта развития) - познание как </a:t>
            </a:r>
            <a:r>
              <a:rPr lang="ru-RU" altLang="ru-RU" sz="2000">
                <a:solidFill>
                  <a:schemeClr val="accent2"/>
                </a:solidFill>
              </a:rPr>
              <a:t>феномен расширения его карты мира крайне важен</a:t>
            </a:r>
            <a:r>
              <a:rPr lang="ru-RU" altLang="ru-RU" sz="2000"/>
              <a:t>. Но с другой стороны, </a:t>
            </a:r>
            <a:r>
              <a:rPr lang="ru-RU" altLang="ru-RU" sz="2000">
                <a:solidFill>
                  <a:schemeClr val="accent2"/>
                </a:solidFill>
              </a:rPr>
              <a:t>далеко не каждый человек хочет и умеет учиться</a:t>
            </a:r>
            <a:r>
              <a:rPr lang="ru-RU" altLang="ru-RU" sz="2000"/>
              <a:t>. Для многих учёба – </a:t>
            </a:r>
            <a:r>
              <a:rPr lang="ru-RU" altLang="ru-RU" sz="2000">
                <a:solidFill>
                  <a:schemeClr val="accent2"/>
                </a:solidFill>
              </a:rPr>
              <a:t>это тяжкий и скучный труд</a:t>
            </a:r>
            <a:r>
              <a:rPr lang="ru-RU" altLang="ru-RU" sz="2000"/>
              <a:t>. 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Парадокс этот чреват тем, что </a:t>
            </a:r>
            <a:r>
              <a:rPr lang="ru-RU" altLang="ru-RU" sz="2000">
                <a:solidFill>
                  <a:schemeClr val="accent2"/>
                </a:solidFill>
              </a:rPr>
              <a:t>игнорируя процесс обучения, субъект помещает себя за рамки </a:t>
            </a:r>
            <a:r>
              <a:rPr lang="ru-RU" altLang="ru-RU" sz="2000"/>
              <a:t>(целенаправленного и систематического)</a:t>
            </a:r>
            <a:r>
              <a:rPr lang="ru-RU" altLang="ru-RU" sz="2000">
                <a:solidFill>
                  <a:schemeClr val="accent2"/>
                </a:solidFill>
              </a:rPr>
              <a:t> познания</a:t>
            </a:r>
            <a:r>
              <a:rPr lang="ru-RU" altLang="ru-RU" sz="2000"/>
              <a:t>. Тем самым </a:t>
            </a:r>
            <a:r>
              <a:rPr lang="ru-RU" altLang="ru-RU" sz="2000">
                <a:solidFill>
                  <a:schemeClr val="accent2"/>
                </a:solidFill>
              </a:rPr>
              <a:t>проблемным</a:t>
            </a:r>
            <a:r>
              <a:rPr lang="ru-RU" altLang="ru-RU" sz="2000"/>
              <a:t> для него оказывается именно процесс самораскрытия, самоактуализации – </a:t>
            </a:r>
            <a:r>
              <a:rPr lang="ru-RU" altLang="ru-RU" sz="2000">
                <a:solidFill>
                  <a:schemeClr val="accent2"/>
                </a:solidFill>
              </a:rPr>
              <a:t>процесс его развития</a:t>
            </a:r>
            <a:r>
              <a:rPr lang="ru-RU" altLang="ru-RU" sz="20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1302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/>
              <a:t>Зачем нужно уметь учиться?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/>
              <a:t>Человек </a:t>
            </a:r>
            <a:r>
              <a:rPr lang="ru-RU" altLang="ru-RU" sz="2000">
                <a:solidFill>
                  <a:schemeClr val="accent2"/>
                </a:solidFill>
              </a:rPr>
              <a:t>счастлив в моментах преодоления трудностей</a:t>
            </a:r>
            <a:r>
              <a:rPr lang="ru-RU" altLang="ru-RU" sz="2000"/>
              <a:t> посредством познания закономерностей (своего) бытия. Познание трудностей – тестовых моментов своего бытия – осуществляется в форме  своеобразного труда – </a:t>
            </a:r>
            <a:r>
              <a:rPr lang="ru-RU" altLang="ru-RU" sz="2000">
                <a:solidFill>
                  <a:schemeClr val="accent2"/>
                </a:solidFill>
              </a:rPr>
              <a:t>учебной активности</a:t>
            </a:r>
            <a:r>
              <a:rPr lang="ru-RU" altLang="ru-RU" sz="2000"/>
              <a:t>, актуализирующей генеративное мышление. 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Трудности возможно (пре)одолеть только благодаря специфическому труду – </a:t>
            </a:r>
            <a:r>
              <a:rPr lang="ru-RU" altLang="ru-RU" sz="2000">
                <a:solidFill>
                  <a:schemeClr val="accent2"/>
                </a:solidFill>
              </a:rPr>
              <a:t>систематической учебной работе</a:t>
            </a:r>
            <a:r>
              <a:rPr lang="ru-RU" altLang="ru-RU" sz="2000"/>
              <a:t>. 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Почему многие люди пасуют перед трудностями? Самая большая трудность субъекта в тестовых моментах – </a:t>
            </a:r>
            <a:r>
              <a:rPr lang="ru-RU" altLang="ru-RU" sz="2000">
                <a:solidFill>
                  <a:schemeClr val="accent2"/>
                </a:solidFill>
              </a:rPr>
              <a:t>это как раз трудность включения его в процесс учёбы</a:t>
            </a:r>
            <a:r>
              <a:rPr lang="ru-RU" altLang="ru-RU" sz="2000"/>
              <a:t>. А ведь именно рамка учебы, прежде всего и предлагается любым тестовым моментом!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Иначе говоря, если человеку «плохо», то это означает </a:t>
            </a:r>
            <a:r>
              <a:rPr lang="ru-RU" altLang="ru-RU" sz="2000">
                <a:solidFill>
                  <a:schemeClr val="accent2"/>
                </a:solidFill>
              </a:rPr>
              <a:t>актуализацию потребности в познании</a:t>
            </a:r>
            <a:r>
              <a:rPr lang="ru-RU" altLang="ru-RU" sz="2000"/>
              <a:t>. Человек нуждается в  дефицитных для него качествах ориентации и поведения, чтобы стало «хорошо». </a:t>
            </a:r>
          </a:p>
        </p:txBody>
      </p:sp>
    </p:spTree>
    <p:extLst>
      <p:ext uri="{BB962C8B-B14F-4D97-AF65-F5344CB8AC3E}">
        <p14:creationId xmlns:p14="http://schemas.microsoft.com/office/powerpoint/2010/main" val="372557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4000"/>
              <a:t>Что значит человек умеет учиться?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/>
              <a:t>очень точно и конкретно знает свои </a:t>
            </a:r>
            <a:r>
              <a:rPr lang="ru-RU" altLang="ru-RU" sz="2000">
                <a:solidFill>
                  <a:schemeClr val="hlink"/>
                </a:solidFill>
              </a:rPr>
              <a:t>возможности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знает свою ограниченность – </a:t>
            </a:r>
            <a:r>
              <a:rPr lang="ru-RU" altLang="ru-RU" sz="2000">
                <a:solidFill>
                  <a:schemeClr val="hlink"/>
                </a:solidFill>
              </a:rPr>
              <a:t>недостаток знаний</a:t>
            </a:r>
            <a:r>
              <a:rPr lang="ru-RU" altLang="ru-RU" sz="2000"/>
              <a:t>, неспособность справиться с той или иной ситуацией, неумелость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сталкиваясь с задачей, для решения которой ему не хватает определенных знаний, способностей, умений, он не уклоняется от нее, объявляя ее глупой и не интересной, а ищет </a:t>
            </a:r>
            <a:r>
              <a:rPr lang="ru-RU" altLang="ru-RU" sz="2000">
                <a:solidFill>
                  <a:schemeClr val="hlink"/>
                </a:solidFill>
              </a:rPr>
              <a:t>средства расширить свои возможности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изучает </a:t>
            </a:r>
            <a:r>
              <a:rPr lang="ru-RU" altLang="ru-RU" sz="2000">
                <a:solidFill>
                  <a:schemeClr val="hlink"/>
                </a:solidFill>
              </a:rPr>
              <a:t>чужой опыт</a:t>
            </a:r>
            <a:r>
              <a:rPr lang="ru-RU" altLang="ru-RU" sz="2000"/>
              <a:t> (в том числе и книжный) </a:t>
            </a:r>
          </a:p>
          <a:p>
            <a:pPr>
              <a:lnSpc>
                <a:spcPct val="80000"/>
              </a:lnSpc>
            </a:pPr>
            <a:r>
              <a:rPr lang="ru-RU" altLang="ru-RU" sz="2000">
                <a:solidFill>
                  <a:schemeClr val="hlink"/>
                </a:solidFill>
              </a:rPr>
              <a:t>изобретает</a:t>
            </a:r>
            <a:r>
              <a:rPr lang="ru-RU" altLang="ru-RU" sz="2000"/>
              <a:t> то, чего в опыте других людей еще не было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умеет и любит </a:t>
            </a:r>
            <a:r>
              <a:rPr lang="ru-RU" altLang="ru-RU" sz="2000">
                <a:solidFill>
                  <a:schemeClr val="hlink"/>
                </a:solidFill>
              </a:rPr>
              <a:t>сам искать такие задачи</a:t>
            </a:r>
            <a:r>
              <a:rPr lang="ru-RU" altLang="ru-RU" sz="2000"/>
              <a:t>, для которых у него нет средств решения</a:t>
            </a:r>
          </a:p>
          <a:p>
            <a:pPr>
              <a:lnSpc>
                <a:spcPct val="80000"/>
              </a:lnSpc>
            </a:pPr>
            <a:r>
              <a:rPr lang="ru-RU" altLang="ru-RU" sz="2000"/>
              <a:t>умеет сомневаться, </a:t>
            </a:r>
            <a:r>
              <a:rPr lang="ru-RU" altLang="ru-RU" sz="2000">
                <a:solidFill>
                  <a:schemeClr val="hlink"/>
                </a:solidFill>
              </a:rPr>
              <a:t>спрашивать</a:t>
            </a:r>
            <a:r>
              <a:rPr lang="ru-RU" altLang="ru-RU" sz="2000"/>
              <a:t>, проверять полноту и правильность понимания, </a:t>
            </a:r>
            <a:r>
              <a:rPr lang="ru-RU" altLang="ru-RU" sz="2000">
                <a:solidFill>
                  <a:schemeClr val="hlink"/>
                </a:solidFill>
              </a:rPr>
              <a:t>указывать </a:t>
            </a:r>
            <a:r>
              <a:rPr lang="ru-RU" altLang="ru-RU" sz="2000"/>
              <a:t>взрослому</a:t>
            </a:r>
            <a:r>
              <a:rPr lang="ru-RU" altLang="ru-RU" sz="2000">
                <a:solidFill>
                  <a:schemeClr val="hlink"/>
                </a:solidFill>
              </a:rPr>
              <a:t> на свои трудности </a:t>
            </a:r>
          </a:p>
        </p:txBody>
      </p:sp>
    </p:spTree>
    <p:extLst>
      <p:ext uri="{BB962C8B-B14F-4D97-AF65-F5344CB8AC3E}">
        <p14:creationId xmlns:p14="http://schemas.microsoft.com/office/powerpoint/2010/main" val="237114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4000"/>
              <a:t>Что значит человек умеет учиться?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/>
              <a:t>Умеющий учиться – это </a:t>
            </a:r>
            <a:r>
              <a:rPr lang="ru-RU" altLang="ru-RU" sz="1800">
                <a:solidFill>
                  <a:schemeClr val="accent2"/>
                </a:solidFill>
              </a:rPr>
              <a:t>не обязательно</a:t>
            </a:r>
            <a:r>
              <a:rPr lang="ru-RU" altLang="ru-RU" sz="1800"/>
              <a:t> тип ученого или изобретатель, который решает чисто интеллектуальные, познавательные задачи. </a:t>
            </a:r>
          </a:p>
          <a:p>
            <a:pPr>
              <a:lnSpc>
                <a:spcPct val="80000"/>
              </a:lnSpc>
            </a:pPr>
            <a:r>
              <a:rPr lang="ru-RU" altLang="ru-RU" sz="1800"/>
              <a:t>Это относится и к </a:t>
            </a:r>
            <a:r>
              <a:rPr lang="ru-RU" altLang="ru-RU" sz="1800">
                <a:solidFill>
                  <a:schemeClr val="accent2"/>
                </a:solidFill>
              </a:rPr>
              <a:t>хорошей хозяйке</a:t>
            </a:r>
            <a:r>
              <a:rPr lang="ru-RU" altLang="ru-RU" sz="1800"/>
              <a:t>, которая постоянно расширяет свой кулинарный репертуар, ставя самые смелые эксперименты. </a:t>
            </a:r>
          </a:p>
          <a:p>
            <a:pPr>
              <a:lnSpc>
                <a:spcPct val="80000"/>
              </a:lnSpc>
            </a:pPr>
            <a:r>
              <a:rPr lang="ru-RU" altLang="ru-RU" sz="1800"/>
              <a:t>Это относится и к тем, </a:t>
            </a:r>
            <a:r>
              <a:rPr lang="ru-RU" altLang="ru-RU" sz="1800">
                <a:solidFill>
                  <a:schemeClr val="accent2"/>
                </a:solidFill>
              </a:rPr>
              <a:t>кто занят трудом самовоспитания</a:t>
            </a:r>
            <a:r>
              <a:rPr lang="ru-RU" altLang="ru-RU" sz="1800"/>
              <a:t> не абстрактно – в мечтаниях, а реально – выискивает, к примеру, способы сдерживать раздражение, встречаясь с хамством, не унывать, терпя неудачи. </a:t>
            </a:r>
          </a:p>
          <a:p>
            <a:pPr>
              <a:lnSpc>
                <a:spcPct val="80000"/>
              </a:lnSpc>
            </a:pPr>
            <a:r>
              <a:rPr lang="ru-RU" altLang="ru-RU" sz="1800"/>
              <a:t>Умением учиться обладает любой </a:t>
            </a:r>
            <a:r>
              <a:rPr lang="ru-RU" altLang="ru-RU" sz="1800">
                <a:solidFill>
                  <a:schemeClr val="accent2"/>
                </a:solidFill>
              </a:rPr>
              <a:t>настоящий</a:t>
            </a:r>
            <a:r>
              <a:rPr lang="ru-RU" altLang="ru-RU" sz="1800"/>
              <a:t> педагог, который ежечасно решает </a:t>
            </a:r>
            <a:r>
              <a:rPr lang="ru-RU" altLang="ru-RU" sz="1800">
                <a:solidFill>
                  <a:schemeClr val="accent2"/>
                </a:solidFill>
              </a:rPr>
              <a:t>новые нестандартные задачи обучения и воспитания</a:t>
            </a:r>
            <a:r>
              <a:rPr lang="ru-RU" altLang="ru-RU" sz="1800"/>
              <a:t>. Он, прежде всего, фиксирует </a:t>
            </a:r>
            <a:r>
              <a:rPr lang="ru-RU" altLang="ru-RU" sz="1800">
                <a:solidFill>
                  <a:schemeClr val="accent2"/>
                </a:solidFill>
              </a:rPr>
              <a:t>свои ошибки</a:t>
            </a:r>
            <a:r>
              <a:rPr lang="ru-RU" altLang="ru-RU" sz="1800"/>
              <a:t>, не списывая их на чужой счет, и анализирует трудную ситуацию до тех пор, пока не поймет, чем она отличается от прочих стандартных ситуаций, для которых у него есть готовые рецепты, и вот тогда он может обогатить себя новыми педагогическими приемами. </a:t>
            </a:r>
          </a:p>
        </p:txBody>
      </p:sp>
    </p:spTree>
    <p:extLst>
      <p:ext uri="{BB962C8B-B14F-4D97-AF65-F5344CB8AC3E}">
        <p14:creationId xmlns:p14="http://schemas.microsoft.com/office/powerpoint/2010/main" val="310864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4000"/>
              <a:t>Что значит человек умеет учиться?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600"/>
              <a:t>В любой деятельности может возникнуть </a:t>
            </a:r>
            <a:r>
              <a:rPr lang="ru-RU" altLang="ru-RU" sz="1600">
                <a:solidFill>
                  <a:schemeClr val="accent2"/>
                </a:solidFill>
              </a:rPr>
              <a:t>нестандартная ситуация</a:t>
            </a:r>
            <a:r>
              <a:rPr lang="ru-RU" altLang="ru-RU" sz="1600"/>
              <a:t>.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Человек должен ее </a:t>
            </a:r>
            <a:r>
              <a:rPr lang="ru-RU" altLang="ru-RU" sz="1600">
                <a:solidFill>
                  <a:schemeClr val="accent2"/>
                </a:solidFill>
              </a:rPr>
              <a:t>проанализировать, понять и сформулировать суть проблемы</a:t>
            </a:r>
            <a:r>
              <a:rPr lang="ru-RU" altLang="ru-RU" sz="1600"/>
              <a:t>, в чем конкретно состоит отличие данной ситуации от стандартной.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Он должен понять </a:t>
            </a:r>
            <a:r>
              <a:rPr lang="ru-RU" altLang="ru-RU" sz="1600">
                <a:solidFill>
                  <a:schemeClr val="accent2"/>
                </a:solidFill>
              </a:rPr>
              <a:t>ограниченность</a:t>
            </a:r>
            <a:r>
              <a:rPr lang="ru-RU" altLang="ru-RU" sz="1600"/>
              <a:t> своего багажа знаний и умений.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Далее ставится </a:t>
            </a:r>
            <a:r>
              <a:rPr lang="ru-RU" altLang="ru-RU" sz="1600">
                <a:solidFill>
                  <a:schemeClr val="accent2"/>
                </a:solidFill>
              </a:rPr>
              <a:t>цель</a:t>
            </a:r>
            <a:r>
              <a:rPr lang="ru-RU" altLang="ru-RU" sz="1600"/>
              <a:t> получения недостающих знаний для решения проблемы.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Ищутся </a:t>
            </a:r>
            <a:r>
              <a:rPr lang="ru-RU" altLang="ru-RU" sz="1600">
                <a:solidFill>
                  <a:schemeClr val="accent2"/>
                </a:solidFill>
              </a:rPr>
              <a:t>средства</a:t>
            </a:r>
            <a:r>
              <a:rPr lang="ru-RU" altLang="ru-RU" sz="1600"/>
              <a:t> получения этих знаний и умений и решения проблемы.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При необходимости человек прибегает к помощи  </a:t>
            </a:r>
            <a:r>
              <a:rPr lang="ru-RU" altLang="ru-RU" sz="1600">
                <a:solidFill>
                  <a:schemeClr val="accent2"/>
                </a:solidFill>
              </a:rPr>
              <a:t>других людей</a:t>
            </a:r>
            <a:r>
              <a:rPr lang="ru-RU" altLang="ru-RU" sz="1600"/>
              <a:t>, работает в </a:t>
            </a:r>
            <a:r>
              <a:rPr lang="ru-RU" altLang="ru-RU" sz="1600">
                <a:solidFill>
                  <a:schemeClr val="accent2"/>
                </a:solidFill>
              </a:rPr>
              <a:t>команде</a:t>
            </a:r>
            <a:r>
              <a:rPr lang="ru-RU" altLang="ru-RU" sz="1600"/>
              <a:t>.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При этом человек должен проводить </a:t>
            </a:r>
            <a:r>
              <a:rPr lang="ru-RU" altLang="ru-RU" sz="1600">
                <a:solidFill>
                  <a:schemeClr val="accent2"/>
                </a:solidFill>
              </a:rPr>
              <a:t>непрерывный рефлексивный контроль</a:t>
            </a:r>
            <a:r>
              <a:rPr lang="ru-RU" altLang="ru-RU" sz="1600"/>
              <a:t> действий на их </a:t>
            </a:r>
            <a:r>
              <a:rPr lang="ru-RU" altLang="ru-RU" sz="1600">
                <a:solidFill>
                  <a:schemeClr val="accent2"/>
                </a:solidFill>
              </a:rPr>
              <a:t>соответствие</a:t>
            </a:r>
            <a:r>
              <a:rPr lang="ru-RU" altLang="ru-RU" sz="1600"/>
              <a:t> поставленной цели.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После открытия способа решения проблемы неплохо бы его </a:t>
            </a:r>
            <a:r>
              <a:rPr lang="ru-RU" altLang="ru-RU" sz="1600">
                <a:solidFill>
                  <a:schemeClr val="accent2"/>
                </a:solidFill>
              </a:rPr>
              <a:t>обобщить </a:t>
            </a:r>
            <a:r>
              <a:rPr lang="ru-RU" altLang="ru-RU" sz="1600"/>
              <a:t>для дальнейшего использования. Так появляется </a:t>
            </a:r>
            <a:r>
              <a:rPr lang="ru-RU" altLang="ru-RU" sz="1600">
                <a:solidFill>
                  <a:schemeClr val="accent2"/>
                </a:solidFill>
              </a:rPr>
              <a:t>новый элемент знания и автоматически умение.</a:t>
            </a:r>
          </a:p>
          <a:p>
            <a:pPr>
              <a:lnSpc>
                <a:spcPct val="80000"/>
              </a:lnSpc>
            </a:pPr>
            <a:r>
              <a:rPr lang="ru-RU" altLang="ru-RU" sz="1600"/>
              <a:t>Такой подход позволит человеку </a:t>
            </a:r>
            <a:r>
              <a:rPr lang="ru-RU" altLang="ru-RU" sz="1600">
                <a:solidFill>
                  <a:schemeClr val="accent2"/>
                </a:solidFill>
              </a:rPr>
              <a:t>применить</a:t>
            </a:r>
            <a:r>
              <a:rPr lang="ru-RU" altLang="ru-RU" sz="1600"/>
              <a:t> новый способ для решения проблем в </a:t>
            </a:r>
            <a:r>
              <a:rPr lang="ru-RU" altLang="ru-RU" sz="1600">
                <a:solidFill>
                  <a:schemeClr val="accent2"/>
                </a:solidFill>
              </a:rPr>
              <a:t>других</a:t>
            </a:r>
            <a:r>
              <a:rPr lang="ru-RU" altLang="ru-RU" sz="1600"/>
              <a:t>, может быть </a:t>
            </a:r>
            <a:r>
              <a:rPr lang="ru-RU" altLang="ru-RU" sz="1600">
                <a:solidFill>
                  <a:schemeClr val="accent2"/>
                </a:solidFill>
              </a:rPr>
              <a:t>не похожих</a:t>
            </a:r>
            <a:r>
              <a:rPr lang="ru-RU" altLang="ru-RU" sz="1600"/>
              <a:t> на данную, ситуациях</a:t>
            </a:r>
          </a:p>
          <a:p>
            <a:pPr>
              <a:lnSpc>
                <a:spcPct val="80000"/>
              </a:lnSpc>
            </a:pPr>
            <a:endParaRPr lang="ru-RU" altLang="ru-RU" sz="1600"/>
          </a:p>
        </p:txBody>
      </p:sp>
    </p:spTree>
    <p:extLst>
      <p:ext uri="{BB962C8B-B14F-4D97-AF65-F5344CB8AC3E}">
        <p14:creationId xmlns:p14="http://schemas.microsoft.com/office/powerpoint/2010/main" val="271795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4000"/>
              <a:t>Универсальные учебные действия</a:t>
            </a:r>
          </a:p>
        </p:txBody>
      </p:sp>
      <p:graphicFrame>
        <p:nvGraphicFramePr>
          <p:cNvPr id="14380" name="Group 44"/>
          <p:cNvGraphicFramePr>
            <a:graphicFrameLocks noGrp="1"/>
          </p:cNvGraphicFramePr>
          <p:nvPr>
            <p:ph idx="4294967295"/>
          </p:nvPr>
        </p:nvGraphicFramePr>
        <p:xfrm>
          <a:off x="1981200" y="1600201"/>
          <a:ext cx="8229600" cy="3916363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15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Личностные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Коммуникативные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Самоопределение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(мотивация учения, формирование основ гражданской идентичности личности).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Смыслообразования 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 «какое значение, смысл имеет для меня учение», и уметь находить ответ на него).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Нравственно-этического оценивания 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(оценивание усваиваемого содержания, исходя из социальных и личностных ценностей, обеспечивающее личностный моральный выбор).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Планирование 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(определение цели, функций участников, способов взаимодействия).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Постановка вопросов 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 инициативное сотрудничество в поиске и сборе информации).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Разрешение конфликтов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 выявление, идентификация проблемы, поиск и оценка альтернативных способов разрешения конфликта, принятие решения и его реализация).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Управление поведением партнёра точностью выражать свои мысли 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(контроль, коррекция, оценка действий партнёра умение с достаточной полнотой и точностью выражать свои мысли).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47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1992313" y="1"/>
            <a:ext cx="8229600" cy="417513"/>
          </a:xfrm>
        </p:spPr>
        <p:txBody>
          <a:bodyPr>
            <a:normAutofit fontScale="90000"/>
          </a:bodyPr>
          <a:lstStyle/>
          <a:p>
            <a:r>
              <a:rPr lang="ru-RU" altLang="ru-RU" sz="3200"/>
              <a:t>Универсальные учебные действия</a:t>
            </a:r>
          </a:p>
        </p:txBody>
      </p:sp>
      <p:graphicFrame>
        <p:nvGraphicFramePr>
          <p:cNvPr id="16420" name="Group 36"/>
          <p:cNvGraphicFramePr>
            <a:graphicFrameLocks noGrp="1"/>
          </p:cNvGraphicFramePr>
          <p:nvPr>
            <p:ph idx="4294967295"/>
          </p:nvPr>
        </p:nvGraphicFramePr>
        <p:xfrm>
          <a:off x="1703388" y="476250"/>
          <a:ext cx="8964612" cy="5908676"/>
        </p:xfrm>
        <a:graphic>
          <a:graphicData uri="http://schemas.openxmlformats.org/drawingml/2006/table">
            <a:tbl>
              <a:tblPr/>
              <a:tblGrid>
                <a:gridCol w="4483100"/>
                <a:gridCol w="4481512"/>
              </a:tblGrid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Познавательные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Регулятивные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8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Общеучебные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 формулирование познавательной цели;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 поиск и выделение информации;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 знаково-символические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 моделирование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Логические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 анализ с целью выделения признаков (существенных, несущественных)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 синтез как составление целого из частей, восполняя недостающие компоненты;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 выбор оснований  и критериев для сравнения, сериации, классификации объектов;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 подведение под понятие, выведение следствий;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-установление причинно-следственных связей;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 построение логической цепи рассуждений;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 доказательство;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 выдвижение гипотез и их обоснование.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Действия постановки и решения проблем: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 формулирование проблемы;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 самостоятельное создание способов решения проблем творческого и поискового характера.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Целеполагание 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(постановка учебной задачи на основе соотнесения того, что уже известно и усвоено учащимися, и того, что ещё неизвестно).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Планирование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(определение последовательности промежуточных целей с учётом конечного результата; составление плана и последовательности действий).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Прогнозирование 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(предвосхищение результата и уровня усвоения, его временных характеристик).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Контроль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(в форме сличения способа действия и его результата с заданным эталоном с целью обнаружения отклонений и отличий от эталона)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Коррекция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(внесение необходимых дополнений и корректив в план  и способ действия в случае расхождения эталона, реального действия и его продукта).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Оценка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(выделение и осознание учащимися того, что уже усвоено и что ещё подлежит усвоению, осознание качества и уровня усвоения).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Волевая саморегуляция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(способность к мобилизации сил и энергии; способность к волевому усилию – к выбору в ситуации мотивационного конфликта и к преодолению препятствий).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00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6172200" y="914401"/>
            <a:ext cx="1600200" cy="147002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0165" tIns="40083" rIns="80165" bIns="4008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74" name="Oval 2"/>
          <p:cNvSpPr>
            <a:spLocks noChangeArrowheads="1"/>
          </p:cNvSpPr>
          <p:nvPr/>
        </p:nvSpPr>
        <p:spPr bwMode="auto">
          <a:xfrm>
            <a:off x="1752600" y="685800"/>
            <a:ext cx="1981200" cy="1436688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78903" tIns="53370" rIns="78903" bIns="39452" anchor="ctr" anchorCtr="1"/>
          <a:lstStyle/>
          <a:p>
            <a:pPr algn="ctr">
              <a:tabLst>
                <a:tab pos="634643" algn="l"/>
                <a:tab pos="1269286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Системно-</a:t>
            </a:r>
          </a:p>
          <a:p>
            <a:pPr algn="ctr">
              <a:tabLst>
                <a:tab pos="634643" algn="l"/>
                <a:tab pos="1269286" algn="l"/>
              </a:tabLst>
              <a:defRPr/>
            </a:pPr>
            <a:r>
              <a:rPr lang="ru-RU" dirty="0" err="1">
                <a:solidFill>
                  <a:srgbClr val="000000"/>
                </a:solidFill>
                <a:latin typeface="Arial" charset="0"/>
              </a:rPr>
              <a:t>Деятельностный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  <a:p>
            <a:pPr algn="ctr">
              <a:tabLst>
                <a:tab pos="634643" algn="l"/>
                <a:tab pos="1269286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 подход</a:t>
            </a:r>
          </a:p>
        </p:txBody>
      </p:sp>
      <p:sp>
        <p:nvSpPr>
          <p:cNvPr id="3075" name="Oval 3"/>
          <p:cNvSpPr>
            <a:spLocks noChangeArrowheads="1"/>
          </p:cNvSpPr>
          <p:nvPr/>
        </p:nvSpPr>
        <p:spPr bwMode="auto">
          <a:xfrm>
            <a:off x="1752601" y="2590800"/>
            <a:ext cx="1997075" cy="16002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78903" tIns="53370" rIns="78903" bIns="39452" anchor="ctr" anchorCtr="1"/>
          <a:lstStyle/>
          <a:p>
            <a:pPr algn="ctr">
              <a:tabLst>
                <a:tab pos="634643" algn="l"/>
                <a:tab pos="1269286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Стандарт</a:t>
            </a:r>
          </a:p>
          <a:p>
            <a:pPr algn="ctr">
              <a:tabLst>
                <a:tab pos="634643" algn="l"/>
                <a:tab pos="1269286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2004 г</a:t>
            </a:r>
          </a:p>
          <a:p>
            <a:pPr algn="ctr">
              <a:tabLst>
                <a:tab pos="634643" algn="l"/>
                <a:tab pos="1269286" algn="l"/>
              </a:tabLst>
              <a:defRPr/>
            </a:pPr>
            <a:r>
              <a:rPr lang="ru-RU" dirty="0" err="1">
                <a:solidFill>
                  <a:srgbClr val="000000"/>
                </a:solidFill>
                <a:latin typeface="Arial" charset="0"/>
              </a:rPr>
              <a:t>Компетентностный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  <a:p>
            <a:pPr algn="ctr">
              <a:tabLst>
                <a:tab pos="634643" algn="l"/>
                <a:tab pos="1269286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 подход</a:t>
            </a:r>
          </a:p>
        </p:txBody>
      </p:sp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1828801" y="4572000"/>
            <a:ext cx="1920875" cy="15240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78903" tIns="53370" rIns="78903" bIns="39452" anchor="ctr" anchorCtr="1"/>
          <a:lstStyle/>
          <a:p>
            <a:pPr algn="ctr">
              <a:tabLst>
                <a:tab pos="634643" algn="l"/>
                <a:tab pos="1269286" algn="l"/>
              </a:tabLst>
              <a:defRPr/>
            </a:pPr>
            <a:r>
              <a:rPr lang="ru-RU" dirty="0" err="1">
                <a:solidFill>
                  <a:srgbClr val="000000"/>
                </a:solidFill>
                <a:latin typeface="Arial" charset="0"/>
              </a:rPr>
              <a:t>Min</a:t>
            </a:r>
            <a:r>
              <a:rPr lang="ru-RU" dirty="0">
                <a:solidFill>
                  <a:srgbClr val="000000"/>
                </a:solidFill>
                <a:latin typeface="Arial" charset="0"/>
              </a:rPr>
              <a:t> 1998 г.</a:t>
            </a:r>
          </a:p>
          <a:p>
            <a:pPr algn="ctr">
              <a:tabLst>
                <a:tab pos="634643" algn="l"/>
                <a:tab pos="1269286" algn="l"/>
              </a:tabLst>
              <a:defRPr/>
            </a:pPr>
            <a:r>
              <a:rPr lang="ru-RU" dirty="0" err="1">
                <a:solidFill>
                  <a:srgbClr val="000000"/>
                </a:solidFill>
                <a:latin typeface="Arial" charset="0"/>
              </a:rPr>
              <a:t>Знаниевый</a:t>
            </a:r>
            <a:r>
              <a:rPr lang="ru-RU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ctr">
              <a:tabLst>
                <a:tab pos="634643" algn="l"/>
                <a:tab pos="1269286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подход</a:t>
            </a:r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4114801" y="1295400"/>
            <a:ext cx="1692275" cy="48895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34925">
            <a:solidFill>
              <a:srgbClr val="002060"/>
            </a:solidFill>
            <a:bevel/>
            <a:headEnd/>
            <a:tailEnd/>
          </a:ln>
        </p:spPr>
        <p:txBody>
          <a:bodyPr wrap="none" lIns="108000" tIns="53370" rIns="78903" bIns="39452" anchor="ctr"/>
          <a:lstStyle>
            <a:lvl1pPr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Личностные</a:t>
            </a:r>
          </a:p>
        </p:txBody>
      </p:sp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4141789" y="5062538"/>
            <a:ext cx="1692275" cy="48895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34925">
            <a:solidFill>
              <a:srgbClr val="002060"/>
            </a:solidFill>
            <a:round/>
            <a:headEnd/>
            <a:tailEnd/>
          </a:ln>
        </p:spPr>
        <p:txBody>
          <a:bodyPr wrap="none" lIns="78903" tIns="53370" rIns="78903" bIns="39452" anchor="ctr"/>
          <a:lstStyle>
            <a:lvl1pPr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0000"/>
                </a:solidFill>
              </a:rPr>
              <a:t>Предметные</a:t>
            </a:r>
          </a:p>
        </p:txBody>
      </p:sp>
      <p:sp>
        <p:nvSpPr>
          <p:cNvPr id="35848" name="Rectangle 7"/>
          <p:cNvSpPr>
            <a:spLocks noChangeArrowheads="1"/>
          </p:cNvSpPr>
          <p:nvPr/>
        </p:nvSpPr>
        <p:spPr bwMode="auto">
          <a:xfrm>
            <a:off x="3962400" y="3265489"/>
            <a:ext cx="1981200" cy="490537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34925">
            <a:solidFill>
              <a:srgbClr val="002060"/>
            </a:solidFill>
            <a:round/>
            <a:headEnd/>
            <a:tailEnd/>
          </a:ln>
        </p:spPr>
        <p:txBody>
          <a:bodyPr wrap="none" lIns="78903" tIns="53370" rIns="78903" bIns="39452" anchor="ctr"/>
          <a:lstStyle>
            <a:lvl1pPr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Метапредметные</a:t>
            </a:r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1905000" y="228601"/>
            <a:ext cx="8128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8903" tIns="54916" rIns="78903" bIns="39452"/>
          <a:lstStyle>
            <a:lvl1pPr eaLnBrk="0" hangingPunct="0">
              <a:tabLst>
                <a:tab pos="633413" algn="l"/>
                <a:tab pos="1268413" algn="l"/>
                <a:tab pos="1903413" algn="l"/>
                <a:tab pos="2538413" algn="l"/>
                <a:tab pos="3171825" algn="l"/>
                <a:tab pos="3806825" algn="l"/>
                <a:tab pos="4441825" algn="l"/>
                <a:tab pos="5076825" algn="l"/>
                <a:tab pos="5710238" algn="l"/>
                <a:tab pos="6345238" algn="l"/>
                <a:tab pos="698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633413" algn="l"/>
                <a:tab pos="1268413" algn="l"/>
                <a:tab pos="1903413" algn="l"/>
                <a:tab pos="2538413" algn="l"/>
                <a:tab pos="3171825" algn="l"/>
                <a:tab pos="3806825" algn="l"/>
                <a:tab pos="4441825" algn="l"/>
                <a:tab pos="5076825" algn="l"/>
                <a:tab pos="5710238" algn="l"/>
                <a:tab pos="6345238" algn="l"/>
                <a:tab pos="698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  <a:tab pos="3171825" algn="l"/>
                <a:tab pos="3806825" algn="l"/>
                <a:tab pos="4441825" algn="l"/>
                <a:tab pos="5076825" algn="l"/>
                <a:tab pos="5710238" algn="l"/>
                <a:tab pos="6345238" algn="l"/>
                <a:tab pos="698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  <a:tab pos="3171825" algn="l"/>
                <a:tab pos="3806825" algn="l"/>
                <a:tab pos="4441825" algn="l"/>
                <a:tab pos="5076825" algn="l"/>
                <a:tab pos="5710238" algn="l"/>
                <a:tab pos="6345238" algn="l"/>
                <a:tab pos="698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  <a:tab pos="3171825" algn="l"/>
                <a:tab pos="3806825" algn="l"/>
                <a:tab pos="4441825" algn="l"/>
                <a:tab pos="5076825" algn="l"/>
                <a:tab pos="5710238" algn="l"/>
                <a:tab pos="6345238" algn="l"/>
                <a:tab pos="698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  <a:tab pos="3171825" algn="l"/>
                <a:tab pos="3806825" algn="l"/>
                <a:tab pos="4441825" algn="l"/>
                <a:tab pos="5076825" algn="l"/>
                <a:tab pos="5710238" algn="l"/>
                <a:tab pos="6345238" algn="l"/>
                <a:tab pos="698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  <a:tab pos="3171825" algn="l"/>
                <a:tab pos="3806825" algn="l"/>
                <a:tab pos="4441825" algn="l"/>
                <a:tab pos="5076825" algn="l"/>
                <a:tab pos="5710238" algn="l"/>
                <a:tab pos="6345238" algn="l"/>
                <a:tab pos="698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  <a:tab pos="3171825" algn="l"/>
                <a:tab pos="3806825" algn="l"/>
                <a:tab pos="4441825" algn="l"/>
                <a:tab pos="5076825" algn="l"/>
                <a:tab pos="5710238" algn="l"/>
                <a:tab pos="6345238" algn="l"/>
                <a:tab pos="698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  <a:tab pos="3171825" algn="l"/>
                <a:tab pos="3806825" algn="l"/>
                <a:tab pos="4441825" algn="l"/>
                <a:tab pos="5076825" algn="l"/>
                <a:tab pos="5710238" algn="l"/>
                <a:tab pos="6345238" algn="l"/>
                <a:tab pos="698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C00000"/>
                </a:solidFill>
              </a:rPr>
              <a:t>Планируемые образовательные результаты  (ФГОС) </a:t>
            </a:r>
          </a:p>
        </p:txBody>
      </p:sp>
      <p:sp>
        <p:nvSpPr>
          <p:cNvPr id="35850" name="Text Box 9"/>
          <p:cNvSpPr txBox="1">
            <a:spLocks noChangeArrowheads="1"/>
          </p:cNvSpPr>
          <p:nvPr/>
        </p:nvSpPr>
        <p:spPr bwMode="auto">
          <a:xfrm>
            <a:off x="6248400" y="990600"/>
            <a:ext cx="971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8903" tIns="53370" rIns="78903" bIns="39452"/>
          <a:lstStyle>
            <a:lvl1pPr eaLnBrk="0" hangingPunct="0"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Мотивы </a:t>
            </a:r>
          </a:p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      и</a:t>
            </a:r>
          </a:p>
        </p:txBody>
      </p:sp>
      <p:sp>
        <p:nvSpPr>
          <p:cNvPr id="35851" name="Text Box 10"/>
          <p:cNvSpPr txBox="1">
            <a:spLocks noChangeArrowheads="1"/>
          </p:cNvSpPr>
          <p:nvPr/>
        </p:nvSpPr>
        <p:spPr bwMode="auto">
          <a:xfrm>
            <a:off x="6248400" y="1524001"/>
            <a:ext cx="126523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8903" tIns="53370" rIns="78903" bIns="39452"/>
          <a:lstStyle>
            <a:lvl1pPr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Система </a:t>
            </a:r>
          </a:p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ценностных</a:t>
            </a:r>
          </a:p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 </a:t>
            </a:r>
            <a:r>
              <a:rPr lang="ru-RU" altLang="ru-RU" b="1">
                <a:solidFill>
                  <a:srgbClr val="000000"/>
                </a:solidFill>
              </a:rPr>
              <a:t>отношений</a:t>
            </a:r>
          </a:p>
        </p:txBody>
      </p:sp>
      <p:sp>
        <p:nvSpPr>
          <p:cNvPr id="35852" name="Text Box 11"/>
          <p:cNvSpPr txBox="1">
            <a:spLocks noChangeArrowheads="1"/>
          </p:cNvSpPr>
          <p:nvPr/>
        </p:nvSpPr>
        <p:spPr bwMode="auto">
          <a:xfrm>
            <a:off x="7989888" y="1143001"/>
            <a:ext cx="7429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8903" tIns="53370" rIns="78903" bIns="39452"/>
          <a:lstStyle>
            <a:lvl1pPr eaLnBrk="0" hangingPunct="0"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К себе</a:t>
            </a:r>
          </a:p>
        </p:txBody>
      </p:sp>
      <p:sp>
        <p:nvSpPr>
          <p:cNvPr id="35853" name="Text Box 12"/>
          <p:cNvSpPr txBox="1">
            <a:spLocks noChangeArrowheads="1"/>
          </p:cNvSpPr>
          <p:nvPr/>
        </p:nvSpPr>
        <p:spPr bwMode="auto">
          <a:xfrm>
            <a:off x="7989888" y="1481139"/>
            <a:ext cx="9525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8903" tIns="53370" rIns="78903" bIns="39452"/>
          <a:lstStyle>
            <a:lvl1pPr eaLnBrk="0" hangingPunct="0"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К другим</a:t>
            </a:r>
          </a:p>
        </p:txBody>
      </p:sp>
      <p:sp>
        <p:nvSpPr>
          <p:cNvPr id="35854" name="Text Box 13"/>
          <p:cNvSpPr txBox="1">
            <a:spLocks noChangeArrowheads="1"/>
          </p:cNvSpPr>
          <p:nvPr/>
        </p:nvSpPr>
        <p:spPr bwMode="auto">
          <a:xfrm>
            <a:off x="7886700" y="1795464"/>
            <a:ext cx="25654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8903" tIns="53370" rIns="78903" bIns="39452"/>
          <a:lstStyle>
            <a:lvl1pPr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К образоват.</a:t>
            </a:r>
          </a:p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процессам</a:t>
            </a:r>
          </a:p>
        </p:txBody>
      </p:sp>
      <p:sp>
        <p:nvSpPr>
          <p:cNvPr id="35855" name="Line 14"/>
          <p:cNvSpPr>
            <a:spLocks noChangeShapeType="1"/>
          </p:cNvSpPr>
          <p:nvPr/>
        </p:nvSpPr>
        <p:spPr bwMode="auto">
          <a:xfrm flipV="1">
            <a:off x="7527926" y="1304925"/>
            <a:ext cx="461963" cy="165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165" tIns="40083" rIns="80165" bIns="40083"/>
          <a:lstStyle/>
          <a:p>
            <a:endParaRPr lang="ru-RU"/>
          </a:p>
        </p:txBody>
      </p:sp>
      <p:sp>
        <p:nvSpPr>
          <p:cNvPr id="35856" name="Line 15"/>
          <p:cNvSpPr>
            <a:spLocks noChangeShapeType="1"/>
          </p:cNvSpPr>
          <p:nvPr/>
        </p:nvSpPr>
        <p:spPr bwMode="auto">
          <a:xfrm flipV="1">
            <a:off x="7527926" y="1631950"/>
            <a:ext cx="461963" cy="165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165" tIns="40083" rIns="80165" bIns="40083"/>
          <a:lstStyle/>
          <a:p>
            <a:endParaRPr lang="ru-RU"/>
          </a:p>
        </p:txBody>
      </p:sp>
      <p:sp>
        <p:nvSpPr>
          <p:cNvPr id="35857" name="Line 16"/>
          <p:cNvSpPr>
            <a:spLocks noChangeShapeType="1"/>
          </p:cNvSpPr>
          <p:nvPr/>
        </p:nvSpPr>
        <p:spPr bwMode="auto">
          <a:xfrm flipV="1">
            <a:off x="7527926" y="1958975"/>
            <a:ext cx="461963" cy="165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165" tIns="40083" rIns="80165" bIns="40083"/>
          <a:lstStyle/>
          <a:p>
            <a:endParaRPr lang="ru-RU"/>
          </a:p>
        </p:txBody>
      </p:sp>
      <p:sp>
        <p:nvSpPr>
          <p:cNvPr id="35858" name="Rectangle 17"/>
          <p:cNvSpPr>
            <a:spLocks noChangeArrowheads="1"/>
          </p:cNvSpPr>
          <p:nvPr/>
        </p:nvSpPr>
        <p:spPr bwMode="auto">
          <a:xfrm>
            <a:off x="10053639" y="815975"/>
            <a:ext cx="307975" cy="16129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0165" tIns="40083" rIns="80165" bIns="4008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5859" name="Text Box 18"/>
          <p:cNvSpPr txBox="1">
            <a:spLocks noChangeArrowheads="1"/>
          </p:cNvSpPr>
          <p:nvPr/>
        </p:nvSpPr>
        <p:spPr bwMode="auto">
          <a:xfrm rot="-5400000">
            <a:off x="9714707" y="1297782"/>
            <a:ext cx="13017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8903" tIns="53370" rIns="78903" bIns="39452"/>
          <a:lstStyle>
            <a:lvl1pPr eaLnBrk="0" hangingPunct="0"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Воспитание</a:t>
            </a:r>
          </a:p>
        </p:txBody>
      </p:sp>
      <p:sp>
        <p:nvSpPr>
          <p:cNvPr id="35860" name="Rectangle 19"/>
          <p:cNvSpPr>
            <a:spLocks noChangeArrowheads="1"/>
          </p:cNvSpPr>
          <p:nvPr/>
        </p:nvSpPr>
        <p:spPr bwMode="auto">
          <a:xfrm>
            <a:off x="6172200" y="2895600"/>
            <a:ext cx="1384300" cy="146843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78903" tIns="53370" rIns="78903" bIns="39452" anchor="ctr"/>
          <a:lstStyle>
            <a:lvl1pPr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000000"/>
                </a:solidFill>
              </a:rPr>
              <a:t>Система </a:t>
            </a:r>
          </a:p>
          <a:p>
            <a:pPr algn="ctr" eaLnBrk="1" hangingPunct="1"/>
            <a:r>
              <a:rPr lang="ru-RU" altLang="ru-RU">
                <a:solidFill>
                  <a:srgbClr val="000000"/>
                </a:solidFill>
              </a:rPr>
              <a:t>понятий </a:t>
            </a:r>
          </a:p>
          <a:p>
            <a:pPr algn="ctr" eaLnBrk="1" hangingPunct="1"/>
            <a:r>
              <a:rPr lang="ru-RU" altLang="ru-RU">
                <a:solidFill>
                  <a:srgbClr val="000000"/>
                </a:solidFill>
              </a:rPr>
              <a:t>и</a:t>
            </a:r>
          </a:p>
          <a:p>
            <a:pPr algn="ctr" eaLnBrk="1" hangingPunct="1"/>
            <a:r>
              <a:rPr lang="ru-RU" altLang="ru-RU" b="1">
                <a:solidFill>
                  <a:srgbClr val="000000"/>
                </a:solidFill>
              </a:rPr>
              <a:t>УУД</a:t>
            </a:r>
          </a:p>
        </p:txBody>
      </p:sp>
      <p:sp>
        <p:nvSpPr>
          <p:cNvPr id="35861" name="Rectangle 20"/>
          <p:cNvSpPr>
            <a:spLocks noChangeArrowheads="1"/>
          </p:cNvSpPr>
          <p:nvPr/>
        </p:nvSpPr>
        <p:spPr bwMode="auto">
          <a:xfrm>
            <a:off x="6143625" y="4735514"/>
            <a:ext cx="1384300" cy="146843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0165" tIns="40083" rIns="80165" bIns="4008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5862" name="Line 21"/>
          <p:cNvSpPr>
            <a:spLocks noChangeShapeType="1"/>
          </p:cNvSpPr>
          <p:nvPr/>
        </p:nvSpPr>
        <p:spPr bwMode="auto">
          <a:xfrm flipV="1">
            <a:off x="7527925" y="3365500"/>
            <a:ext cx="325438" cy="65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165" tIns="40083" rIns="80165" bIns="40083"/>
          <a:lstStyle/>
          <a:p>
            <a:endParaRPr lang="ru-RU"/>
          </a:p>
        </p:txBody>
      </p:sp>
      <p:sp>
        <p:nvSpPr>
          <p:cNvPr id="35863" name="Text Box 22"/>
          <p:cNvSpPr txBox="1">
            <a:spLocks noChangeArrowheads="1"/>
          </p:cNvSpPr>
          <p:nvPr/>
        </p:nvSpPr>
        <p:spPr bwMode="auto">
          <a:xfrm>
            <a:off x="7835901" y="2976563"/>
            <a:ext cx="30797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8903" tIns="53370" rIns="78903" bIns="39452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УУД</a:t>
            </a:r>
          </a:p>
        </p:txBody>
      </p:sp>
      <p:sp>
        <p:nvSpPr>
          <p:cNvPr id="35864" name="Rectangle 23"/>
          <p:cNvSpPr>
            <a:spLocks noChangeArrowheads="1"/>
          </p:cNvSpPr>
          <p:nvPr/>
        </p:nvSpPr>
        <p:spPr bwMode="auto">
          <a:xfrm>
            <a:off x="10072689" y="2611438"/>
            <a:ext cx="307975" cy="163195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0165" tIns="40083" rIns="80165" bIns="4008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5865" name="Rectangle 24"/>
          <p:cNvSpPr>
            <a:spLocks noChangeArrowheads="1"/>
          </p:cNvSpPr>
          <p:nvPr/>
        </p:nvSpPr>
        <p:spPr bwMode="auto">
          <a:xfrm>
            <a:off x="10053639" y="4572000"/>
            <a:ext cx="307975" cy="163353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80165" tIns="40083" rIns="80165" bIns="4008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5866" name="Text Box 25"/>
          <p:cNvSpPr txBox="1">
            <a:spLocks noChangeArrowheads="1"/>
          </p:cNvSpPr>
          <p:nvPr/>
        </p:nvSpPr>
        <p:spPr bwMode="auto">
          <a:xfrm rot="-5400000">
            <a:off x="9477376" y="3200401"/>
            <a:ext cx="1468437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8903" tIns="53370" rIns="78903" bIns="39452"/>
          <a:lstStyle>
            <a:lvl1pPr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Развитие</a:t>
            </a:r>
          </a:p>
        </p:txBody>
      </p:sp>
      <p:sp>
        <p:nvSpPr>
          <p:cNvPr id="35867" name="Text Box 26"/>
          <p:cNvSpPr txBox="1">
            <a:spLocks noChangeArrowheads="1"/>
          </p:cNvSpPr>
          <p:nvPr/>
        </p:nvSpPr>
        <p:spPr bwMode="auto">
          <a:xfrm>
            <a:off x="8256588" y="27432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8903" tIns="53370" rIns="78903" bIns="39452"/>
          <a:lstStyle>
            <a:lvl1pPr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Личностные</a:t>
            </a:r>
          </a:p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Регулятивные</a:t>
            </a:r>
          </a:p>
          <a:p>
            <a:pPr eaLnBrk="1" hangingPunct="1"/>
            <a:endParaRPr lang="ru-RU" altLang="ru-RU">
              <a:solidFill>
                <a:srgbClr val="000000"/>
              </a:solidFill>
            </a:endParaRPr>
          </a:p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5868" name="Text Box 29"/>
          <p:cNvSpPr txBox="1">
            <a:spLocks noChangeArrowheads="1"/>
          </p:cNvSpPr>
          <p:nvPr/>
        </p:nvSpPr>
        <p:spPr bwMode="auto">
          <a:xfrm>
            <a:off x="6604000" y="5224464"/>
            <a:ext cx="5349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8903" tIns="53370" rIns="78903" bIns="39452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ЗУН</a:t>
            </a:r>
          </a:p>
        </p:txBody>
      </p:sp>
      <p:sp>
        <p:nvSpPr>
          <p:cNvPr id="35869" name="Text Box 30"/>
          <p:cNvSpPr txBox="1">
            <a:spLocks noChangeArrowheads="1"/>
          </p:cNvSpPr>
          <p:nvPr/>
        </p:nvSpPr>
        <p:spPr bwMode="auto">
          <a:xfrm>
            <a:off x="7902575" y="4800600"/>
            <a:ext cx="1625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8903" tIns="53370" rIns="78903" bIns="39452"/>
          <a:lstStyle>
            <a:lvl1pPr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 знания</a:t>
            </a:r>
          </a:p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 умения</a:t>
            </a:r>
          </a:p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 навыки</a:t>
            </a:r>
          </a:p>
        </p:txBody>
      </p:sp>
      <p:sp>
        <p:nvSpPr>
          <p:cNvPr id="35870" name="Text Box 31"/>
          <p:cNvSpPr txBox="1">
            <a:spLocks noChangeArrowheads="1"/>
          </p:cNvSpPr>
          <p:nvPr/>
        </p:nvSpPr>
        <p:spPr bwMode="auto">
          <a:xfrm rot="-5400000">
            <a:off x="9808369" y="4958557"/>
            <a:ext cx="11096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8903" tIns="53370" rIns="78903" bIns="39452"/>
          <a:lstStyle>
            <a:lvl1pPr eaLnBrk="0" hangingPunct="0"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Обучение</a:t>
            </a:r>
          </a:p>
        </p:txBody>
      </p:sp>
      <p:sp>
        <p:nvSpPr>
          <p:cNvPr id="35871" name="AutoShape 32"/>
          <p:cNvSpPr>
            <a:spLocks/>
          </p:cNvSpPr>
          <p:nvPr/>
        </p:nvSpPr>
        <p:spPr bwMode="auto">
          <a:xfrm>
            <a:off x="8143875" y="2940050"/>
            <a:ext cx="153988" cy="1143000"/>
          </a:xfrm>
          <a:prstGeom prst="leftBrace">
            <a:avLst>
              <a:gd name="adj1" fmla="val 5831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0165" tIns="40083" rIns="80165" bIns="4008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5872" name="Line 33"/>
          <p:cNvSpPr>
            <a:spLocks noChangeShapeType="1"/>
          </p:cNvSpPr>
          <p:nvPr/>
        </p:nvSpPr>
        <p:spPr bwMode="auto">
          <a:xfrm>
            <a:off x="3678238" y="1468439"/>
            <a:ext cx="4619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165" tIns="40083" rIns="80165" bIns="40083"/>
          <a:lstStyle/>
          <a:p>
            <a:endParaRPr lang="ru-RU"/>
          </a:p>
        </p:txBody>
      </p:sp>
      <p:sp>
        <p:nvSpPr>
          <p:cNvPr id="35873" name="Line 34"/>
          <p:cNvSpPr>
            <a:spLocks noChangeShapeType="1"/>
          </p:cNvSpPr>
          <p:nvPr/>
        </p:nvSpPr>
        <p:spPr bwMode="auto">
          <a:xfrm>
            <a:off x="3505201" y="3505200"/>
            <a:ext cx="4619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165" tIns="40083" rIns="80165" bIns="40083"/>
          <a:lstStyle/>
          <a:p>
            <a:endParaRPr lang="ru-RU"/>
          </a:p>
        </p:txBody>
      </p:sp>
      <p:sp>
        <p:nvSpPr>
          <p:cNvPr id="35874" name="Line 35"/>
          <p:cNvSpPr>
            <a:spLocks noChangeShapeType="1"/>
          </p:cNvSpPr>
          <p:nvPr/>
        </p:nvSpPr>
        <p:spPr bwMode="auto">
          <a:xfrm>
            <a:off x="3678238" y="5389564"/>
            <a:ext cx="4619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165" tIns="40083" rIns="80165" bIns="40083"/>
          <a:lstStyle/>
          <a:p>
            <a:endParaRPr lang="ru-RU"/>
          </a:p>
        </p:txBody>
      </p:sp>
      <p:sp>
        <p:nvSpPr>
          <p:cNvPr id="35875" name="Line 36"/>
          <p:cNvSpPr>
            <a:spLocks noChangeShapeType="1"/>
          </p:cNvSpPr>
          <p:nvPr/>
        </p:nvSpPr>
        <p:spPr bwMode="auto">
          <a:xfrm>
            <a:off x="5834063" y="1633539"/>
            <a:ext cx="3095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165" tIns="40083" rIns="80165" bIns="40083"/>
          <a:lstStyle/>
          <a:p>
            <a:endParaRPr lang="ru-RU"/>
          </a:p>
        </p:txBody>
      </p:sp>
      <p:sp>
        <p:nvSpPr>
          <p:cNvPr id="35876" name="Line 37"/>
          <p:cNvSpPr>
            <a:spLocks noChangeShapeType="1"/>
          </p:cNvSpPr>
          <p:nvPr/>
        </p:nvSpPr>
        <p:spPr bwMode="auto">
          <a:xfrm>
            <a:off x="5834063" y="3592513"/>
            <a:ext cx="3095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165" tIns="40083" rIns="80165" bIns="40083"/>
          <a:lstStyle/>
          <a:p>
            <a:endParaRPr lang="ru-RU"/>
          </a:p>
        </p:txBody>
      </p:sp>
      <p:sp>
        <p:nvSpPr>
          <p:cNvPr id="35877" name="Line 38"/>
          <p:cNvSpPr>
            <a:spLocks noChangeShapeType="1"/>
          </p:cNvSpPr>
          <p:nvPr/>
        </p:nvSpPr>
        <p:spPr bwMode="auto">
          <a:xfrm>
            <a:off x="5834063" y="5389564"/>
            <a:ext cx="3095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165" tIns="40083" rIns="80165" bIns="40083"/>
          <a:lstStyle/>
          <a:p>
            <a:endParaRPr lang="ru-RU"/>
          </a:p>
        </p:txBody>
      </p:sp>
      <p:sp>
        <p:nvSpPr>
          <p:cNvPr id="35878" name="Line 39"/>
          <p:cNvSpPr>
            <a:spLocks noChangeShapeType="1"/>
          </p:cNvSpPr>
          <p:nvPr/>
        </p:nvSpPr>
        <p:spPr bwMode="auto">
          <a:xfrm>
            <a:off x="7527926" y="5389564"/>
            <a:ext cx="4619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165" tIns="40083" rIns="80165" bIns="40083"/>
          <a:lstStyle/>
          <a:p>
            <a:endParaRPr lang="ru-RU"/>
          </a:p>
        </p:txBody>
      </p:sp>
      <p:sp>
        <p:nvSpPr>
          <p:cNvPr id="35879" name="Text Box 27"/>
          <p:cNvSpPr txBox="1">
            <a:spLocks noChangeArrowheads="1"/>
          </p:cNvSpPr>
          <p:nvPr/>
        </p:nvSpPr>
        <p:spPr bwMode="auto">
          <a:xfrm>
            <a:off x="8305800" y="3733801"/>
            <a:ext cx="20970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78903" tIns="53370" rIns="78903" bIns="39452"/>
          <a:lstStyle>
            <a:lvl1pPr eaLnBrk="0" hangingPunct="0">
              <a:tabLst>
                <a:tab pos="633413" algn="l"/>
                <a:tab pos="1268413" algn="l"/>
                <a:tab pos="190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633413" algn="l"/>
                <a:tab pos="1268413" algn="l"/>
                <a:tab pos="190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633413" algn="l"/>
                <a:tab pos="1268413" algn="l"/>
                <a:tab pos="190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633413" algn="l"/>
                <a:tab pos="1268413" algn="l"/>
                <a:tab pos="190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633413" algn="l"/>
                <a:tab pos="1268413" algn="l"/>
                <a:tab pos="190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Коммуникатив</a:t>
            </a:r>
          </a:p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                  ные</a:t>
            </a:r>
          </a:p>
        </p:txBody>
      </p:sp>
      <p:sp>
        <p:nvSpPr>
          <p:cNvPr id="35880" name="Text Box 28"/>
          <p:cNvSpPr txBox="1">
            <a:spLocks noChangeArrowheads="1"/>
          </p:cNvSpPr>
          <p:nvPr/>
        </p:nvSpPr>
        <p:spPr bwMode="auto">
          <a:xfrm>
            <a:off x="8305800" y="3352801"/>
            <a:ext cx="16398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8903" tIns="53370" rIns="78903" bIns="39452"/>
          <a:lstStyle>
            <a:lvl1pPr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  <a:tab pos="126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000000"/>
                </a:solidFill>
              </a:rPr>
              <a:t>Познавательные</a:t>
            </a:r>
          </a:p>
        </p:txBody>
      </p:sp>
    </p:spTree>
    <p:extLst>
      <p:ext uri="{BB962C8B-B14F-4D97-AF65-F5344CB8AC3E}">
        <p14:creationId xmlns:p14="http://schemas.microsoft.com/office/powerpoint/2010/main" val="112942950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839200" cy="1096962"/>
          </a:xfrm>
        </p:spPr>
        <p:txBody>
          <a:bodyPr anchor="b">
            <a:noAutofit/>
          </a:bodyPr>
          <a:lstStyle/>
          <a:p>
            <a:pPr algn="ctr">
              <a:defRPr/>
            </a:pPr>
            <a:r>
              <a:rPr lang="ru-RU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Новая формула выстраивания траектории обучения</a:t>
            </a:r>
          </a:p>
        </p:txBody>
      </p:sp>
      <p:sp>
        <p:nvSpPr>
          <p:cNvPr id="36867" name="AutoShape 4"/>
          <p:cNvSpPr>
            <a:spLocks noChangeArrowheads="1"/>
          </p:cNvSpPr>
          <p:nvPr/>
        </p:nvSpPr>
        <p:spPr bwMode="auto">
          <a:xfrm>
            <a:off x="1905000" y="1447800"/>
            <a:ext cx="8305800" cy="14478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4000"/>
          </a:p>
          <a:p>
            <a:pPr algn="ctr" eaLnBrk="1" hangingPunct="1"/>
            <a:endParaRPr lang="ru-RU" altLang="ru-RU" sz="4000"/>
          </a:p>
          <a:p>
            <a:pPr algn="ctr" eaLnBrk="1" hangingPunct="1"/>
            <a:r>
              <a:rPr lang="ru-RU" altLang="ru-RU" sz="3600">
                <a:solidFill>
                  <a:schemeClr val="bg1"/>
                </a:solidFill>
              </a:rPr>
              <a:t>Планируемые образовательные</a:t>
            </a:r>
          </a:p>
          <a:p>
            <a:pPr algn="ctr" eaLnBrk="1" hangingPunct="1"/>
            <a:r>
              <a:rPr lang="ru-RU" altLang="ru-RU" sz="3600">
                <a:solidFill>
                  <a:schemeClr val="bg1"/>
                </a:solidFill>
              </a:rPr>
              <a:t> результаты </a:t>
            </a:r>
          </a:p>
          <a:p>
            <a:pPr algn="ctr" eaLnBrk="1" hangingPunct="1"/>
            <a:r>
              <a:rPr lang="ru-RU" altLang="ru-RU" sz="3600">
                <a:solidFill>
                  <a:schemeClr val="bg1"/>
                </a:solidFill>
              </a:rPr>
              <a:t> </a:t>
            </a:r>
          </a:p>
          <a:p>
            <a:pPr algn="ctr" eaLnBrk="1" hangingPunct="1"/>
            <a:endParaRPr lang="ru-RU" altLang="ru-RU" sz="3600"/>
          </a:p>
        </p:txBody>
      </p:sp>
      <p:sp>
        <p:nvSpPr>
          <p:cNvPr id="36868" name="AutoShape 5"/>
          <p:cNvSpPr>
            <a:spLocks noChangeArrowheads="1"/>
          </p:cNvSpPr>
          <p:nvPr/>
        </p:nvSpPr>
        <p:spPr bwMode="auto">
          <a:xfrm>
            <a:off x="1981200" y="3276600"/>
            <a:ext cx="8305800" cy="14478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>
                <a:solidFill>
                  <a:schemeClr val="bg1"/>
                </a:solidFill>
              </a:rPr>
              <a:t>Соответствующие им виды </a:t>
            </a:r>
          </a:p>
          <a:p>
            <a:pPr algn="ctr" eaLnBrk="1" hangingPunct="1"/>
            <a:r>
              <a:rPr lang="ru-RU" altLang="ru-RU" sz="3600">
                <a:solidFill>
                  <a:schemeClr val="bg1"/>
                </a:solidFill>
              </a:rPr>
              <a:t>учебной деятельности</a:t>
            </a:r>
          </a:p>
        </p:txBody>
      </p:sp>
      <p:sp>
        <p:nvSpPr>
          <p:cNvPr id="36869" name="AutoShape 6"/>
          <p:cNvSpPr>
            <a:spLocks noChangeArrowheads="1"/>
          </p:cNvSpPr>
          <p:nvPr/>
        </p:nvSpPr>
        <p:spPr bwMode="auto">
          <a:xfrm>
            <a:off x="1905000" y="5105400"/>
            <a:ext cx="8305800" cy="14478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</a:rPr>
              <a:t>Необходимые средства обучения </a:t>
            </a:r>
          </a:p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</a:rPr>
              <a:t>(в частности, средства ИКТ) для </a:t>
            </a:r>
          </a:p>
          <a:p>
            <a:pPr algn="ctr" eaLnBrk="1" hangingPunct="1"/>
            <a:r>
              <a:rPr lang="ru-RU" altLang="ru-RU" sz="2400" b="1">
                <a:solidFill>
                  <a:schemeClr val="bg1"/>
                </a:solidFill>
              </a:rPr>
              <a:t>реализации учебной деятельности</a:t>
            </a:r>
          </a:p>
        </p:txBody>
      </p:sp>
      <p:sp>
        <p:nvSpPr>
          <p:cNvPr id="36870" name="AutoShape 7"/>
          <p:cNvSpPr>
            <a:spLocks noChangeArrowheads="1"/>
          </p:cNvSpPr>
          <p:nvPr/>
        </p:nvSpPr>
        <p:spPr bwMode="auto">
          <a:xfrm>
            <a:off x="9677400" y="2743201"/>
            <a:ext cx="304800" cy="519113"/>
          </a:xfrm>
          <a:prstGeom prst="downArrow">
            <a:avLst>
              <a:gd name="adj1" fmla="val 50000"/>
              <a:gd name="adj2" fmla="val 425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871" name="AutoShape 8"/>
          <p:cNvSpPr>
            <a:spLocks noChangeArrowheads="1"/>
          </p:cNvSpPr>
          <p:nvPr/>
        </p:nvSpPr>
        <p:spPr bwMode="auto">
          <a:xfrm>
            <a:off x="9677400" y="4648201"/>
            <a:ext cx="304800" cy="519113"/>
          </a:xfrm>
          <a:prstGeom prst="downArrow">
            <a:avLst>
              <a:gd name="adj1" fmla="val 50000"/>
              <a:gd name="adj2" fmla="val 425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343" y="-8438"/>
            <a:ext cx="9537313" cy="687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4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223" y="588709"/>
            <a:ext cx="8773489" cy="550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5786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327343" y="174171"/>
            <a:ext cx="9326143" cy="636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8437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752920" y="275773"/>
            <a:ext cx="10145491" cy="418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08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57" y="0"/>
            <a:ext cx="9205686" cy="682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9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i="1" dirty="0" smtClean="0">
                <a:solidFill>
                  <a:srgbClr val="0070C0"/>
                </a:solidFill>
              </a:rPr>
              <a:t>Главный смысл разработки ФГОС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59543" y="1262743"/>
            <a:ext cx="10566400" cy="5595257"/>
          </a:xfrm>
        </p:spPr>
        <p:txBody>
          <a:bodyPr>
            <a:normAutofit fontScale="92500" lnSpcReduction="10000"/>
          </a:bodyPr>
          <a:lstStyle/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3000" b="1" i="1" dirty="0">
                <a:solidFill>
                  <a:srgbClr val="7030A0"/>
                </a:solidFill>
              </a:rPr>
              <a:t>создание условий для решения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3000" b="1" i="1" dirty="0">
                <a:solidFill>
                  <a:srgbClr val="7030A0"/>
                </a:solidFill>
              </a:rPr>
              <a:t>стратегической задачи развития российского образования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3000" b="1" i="1" dirty="0">
                <a:solidFill>
                  <a:srgbClr val="7030A0"/>
                </a:solidFill>
              </a:rPr>
              <a:t>●повышения качества образования,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3000" b="1" i="1" dirty="0">
                <a:solidFill>
                  <a:srgbClr val="7030A0"/>
                </a:solidFill>
              </a:rPr>
              <a:t>●достижения новых образовательных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3000" b="1" i="1" dirty="0">
                <a:solidFill>
                  <a:srgbClr val="7030A0"/>
                </a:solidFill>
              </a:rPr>
              <a:t>результатов</a:t>
            </a:r>
            <a:r>
              <a:rPr lang="ru-RU" sz="3000" b="1" dirty="0">
                <a:solidFill>
                  <a:srgbClr val="7030A0"/>
                </a:solidFill>
              </a:rPr>
              <a:t>.</a:t>
            </a:r>
            <a:r>
              <a:rPr lang="ru-RU" sz="3200" dirty="0"/>
              <a:t> </a:t>
            </a:r>
            <a:r>
              <a:rPr lang="ru-RU" sz="2600" dirty="0"/>
              <a:t>обеспечивающих </a:t>
            </a:r>
            <a:r>
              <a:rPr lang="ru-RU" sz="2600" dirty="0" err="1"/>
              <a:t>конкуретноспособность</a:t>
            </a:r>
            <a:r>
              <a:rPr lang="ru-RU" sz="2600" dirty="0"/>
              <a:t> отечественной школы, ее готовность к решению новых социальных задач: консолидации общества, формированию российской идентичности, способности к достижению эффектов «социального лифта»,  выравнивания социальных возможностей людей с разными стартовыми условиями и др</a:t>
            </a:r>
            <a:r>
              <a:rPr lang="ru-RU" sz="3200" dirty="0"/>
              <a:t>. </a:t>
            </a:r>
            <a:endParaRPr lang="ru-RU" sz="3000" b="1" dirty="0">
              <a:solidFill>
                <a:srgbClr val="7030A0"/>
              </a:solidFill>
            </a:endParaRP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4800" b="1" i="1" dirty="0">
                <a:solidFill>
                  <a:srgbClr val="FF0000"/>
                </a:solidFill>
                <a:latin typeface="Monotype Corsiva" pitchFamily="66" charset="0"/>
              </a:rPr>
              <a:t>Т.о., результат – новое качество,</a:t>
            </a:r>
            <a:r>
              <a:rPr lang="ru-RU" sz="3200" dirty="0"/>
              <a:t> 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3000" b="1" i="1" dirty="0">
                <a:solidFill>
                  <a:srgbClr val="7030A0"/>
                </a:solidFill>
              </a:rPr>
              <a:t>адекватное современным (и даже прогнозируемым) запросам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3000" b="1" i="1" dirty="0">
                <a:solidFill>
                  <a:srgbClr val="7030A0"/>
                </a:solidFill>
              </a:rPr>
              <a:t> личности, общества и государства. 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ru-RU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6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3164</Words>
  <Application>Microsoft Office PowerPoint</Application>
  <PresentationFormat>Широкоэкранный</PresentationFormat>
  <Paragraphs>448</Paragraphs>
  <Slides>49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62" baseType="lpstr">
      <vt:lpstr>Aharoni</vt:lpstr>
      <vt:lpstr>Arial</vt:lpstr>
      <vt:lpstr>Arial Black</vt:lpstr>
      <vt:lpstr>Calibri</vt:lpstr>
      <vt:lpstr>Calibri Light</vt:lpstr>
      <vt:lpstr>Monotype Corsiva</vt:lpstr>
      <vt:lpstr>Tahoma</vt:lpstr>
      <vt:lpstr>Times New Roman</vt:lpstr>
      <vt:lpstr>Wingdings</vt:lpstr>
      <vt:lpstr>Wingdings 2</vt:lpstr>
      <vt:lpstr>Wingdings 3</vt:lpstr>
      <vt:lpstr>Тема Office</vt:lpstr>
      <vt:lpstr>Шаблон с поддержкой макросов</vt:lpstr>
      <vt:lpstr>Нормативно-правовое и концептуальное обоснование введения ФГОС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Главный смысл разработки ФГОС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чем еще связана необходимость модернизации российского образования? </vt:lpstr>
      <vt:lpstr>С чем еще связана необходимость модернизации российского образования? </vt:lpstr>
      <vt:lpstr>Презентация PowerPoint</vt:lpstr>
      <vt:lpstr> Смена приоритетов в современном российском образовании:   Отход от ЗУНовой образовательной парадигмы и  смещение акцента в сторону РАЗВИВАЮЩЕГО образования школьника   Переход от «Школы накопления знаний»  к модели «Школы универсального развития личности», основанном на системно-деятельностном подходе</vt:lpstr>
      <vt:lpstr>Функции педагога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Нормативное сопровождение ФГОС</vt:lpstr>
      <vt:lpstr>Фундаментальное ядро содержания общего образования</vt:lpstr>
      <vt:lpstr>Фундаментальное ядро содержания общего образования фиксирует </vt:lpstr>
      <vt:lpstr>Концепция  духовно-нравственного воспитания и развития личности гражданина России определяет</vt:lpstr>
      <vt:lpstr>Отличия ФГОС второго поколения от первого</vt:lpstr>
      <vt:lpstr>Презентация PowerPoint</vt:lpstr>
      <vt:lpstr>Презентация PowerPoint</vt:lpstr>
      <vt:lpstr>Универсальные учебные действия (УУД) – неотъемлемая часть Фундаментального ядра</vt:lpstr>
      <vt:lpstr>Презентация PowerPoint</vt:lpstr>
      <vt:lpstr>Виды универсальных учебных действий</vt:lpstr>
      <vt:lpstr>Виды универсальных учебных действий</vt:lpstr>
      <vt:lpstr>Универсальные учебные действия</vt:lpstr>
      <vt:lpstr>Универсальные учебные действия</vt:lpstr>
      <vt:lpstr>Зачем нужно уметь учиться?</vt:lpstr>
      <vt:lpstr>Зачем нужно уметь учиться?</vt:lpstr>
      <vt:lpstr>Зачем нужно уметь учиться?</vt:lpstr>
      <vt:lpstr>Что значит человек умеет учиться?</vt:lpstr>
      <vt:lpstr>Что значит человек умеет учиться?</vt:lpstr>
      <vt:lpstr>Что значит человек умеет учиться?</vt:lpstr>
      <vt:lpstr>Универсальные учебные действия</vt:lpstr>
      <vt:lpstr>Универсальные учебные действия</vt:lpstr>
      <vt:lpstr>Презентация PowerPoint</vt:lpstr>
      <vt:lpstr>Новая формула выстраивания траектории обучения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Нормативно-правовое и концептуальное обоснование введения ФГОС</dc:title>
  <dc:creator>Владимир</dc:creator>
  <cp:lastModifiedBy>Владимир</cp:lastModifiedBy>
  <cp:revision>10</cp:revision>
  <dcterms:created xsi:type="dcterms:W3CDTF">2019-06-16T18:49:30Z</dcterms:created>
  <dcterms:modified xsi:type="dcterms:W3CDTF">2019-06-16T23:04:46Z</dcterms:modified>
</cp:coreProperties>
</file>