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58" r:id="rId6"/>
    <p:sldId id="261" r:id="rId7"/>
    <p:sldId id="282" r:id="rId8"/>
    <p:sldId id="281" r:id="rId9"/>
    <p:sldId id="28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>
      <p:cViewPr>
        <p:scale>
          <a:sx n="75" d="100"/>
          <a:sy n="75" d="100"/>
        </p:scale>
        <p:origin x="-101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8A4A6-BEC5-4003-BBE6-CDB2C274327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D0F2-98E9-4B5A-AD0A-96F065BE0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difference.ru/chem-otlichaetsya-lotos-ot-kuvshinki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Сравнительная таблица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ЛотосКувшинка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Пестик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выступающий,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бочонковидныйУ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большинства видов пестик не выступает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высокоТычинки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нитеобразныеТычинки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пластинчатыеЛистья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водойЛистья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водеЛистья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белесоватым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налетомЛистья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гладкиеПодробнее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http://thedifference.ru/chem-otlichaetsya-lotos-ot-kuvshinki/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D0F2-98E9-4B5A-AD0A-96F065BE0BE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6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Минеральное</a:t>
            </a:r>
            <a:br>
              <a:rPr lang="ru-RU" sz="3600" b="1" dirty="0" smtClean="0"/>
            </a:br>
            <a:r>
              <a:rPr lang="ru-RU" sz="3600" b="1" dirty="0" smtClean="0"/>
              <a:t>(почвенное, корневое) питание растений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Князев Кирилл Александрович, учитель биологии</a:t>
            </a:r>
          </a:p>
          <a:p>
            <a:r>
              <a:rPr lang="ru-RU" sz="2400" b="1" dirty="0" smtClean="0"/>
              <a:t>ЧОУ «Гимназия им. М.И. Пинаевой»,  </a:t>
            </a:r>
            <a:endParaRPr lang="ru-RU" sz="2400" b="1" dirty="0" smtClean="0"/>
          </a:p>
          <a:p>
            <a:r>
              <a:rPr lang="ru-RU" sz="2400" b="1" dirty="0" smtClean="0"/>
              <a:t>г</a:t>
            </a:r>
            <a:r>
              <a:rPr lang="ru-RU" sz="2400" b="1" dirty="0" smtClean="0"/>
              <a:t>. Пермь.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Микроэлементы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562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Бор (</a:t>
            </a:r>
            <a:r>
              <a:rPr lang="en-US" sz="4000" dirty="0" smtClean="0"/>
              <a:t>B</a:t>
            </a:r>
            <a:r>
              <a:rPr lang="ru-RU" sz="4000" dirty="0" smtClean="0"/>
              <a:t>)</a:t>
            </a:r>
          </a:p>
          <a:p>
            <a:r>
              <a:rPr lang="ru-RU" sz="4000" dirty="0" smtClean="0"/>
              <a:t>Медь (</a:t>
            </a:r>
            <a:r>
              <a:rPr lang="en-US" sz="4000" dirty="0" smtClean="0"/>
              <a:t>Cu</a:t>
            </a:r>
            <a:r>
              <a:rPr lang="ru-RU" sz="4000" dirty="0" smtClean="0"/>
              <a:t>) – медным купоросом </a:t>
            </a:r>
          </a:p>
          <a:p>
            <a:pPr>
              <a:buNone/>
            </a:pPr>
            <a:r>
              <a:rPr lang="ru-RU" sz="4000" dirty="0" smtClean="0"/>
              <a:t>опрыскивают кустарники для борьбы </a:t>
            </a:r>
          </a:p>
          <a:p>
            <a:pPr>
              <a:buNone/>
            </a:pPr>
            <a:r>
              <a:rPr lang="ru-RU" sz="4000" dirty="0" smtClean="0"/>
              <a:t>с садовыми вредителями и </a:t>
            </a:r>
          </a:p>
          <a:p>
            <a:pPr>
              <a:buNone/>
            </a:pPr>
            <a:r>
              <a:rPr lang="ru-RU" sz="4000" dirty="0" smtClean="0"/>
              <a:t>грибковыми заболеваниями</a:t>
            </a:r>
          </a:p>
          <a:p>
            <a:r>
              <a:rPr lang="ru-RU" sz="4000" dirty="0" smtClean="0"/>
              <a:t>Марганец (</a:t>
            </a:r>
            <a:r>
              <a:rPr lang="en-US" sz="4000" dirty="0" err="1" smtClean="0"/>
              <a:t>Mn</a:t>
            </a:r>
            <a:r>
              <a:rPr lang="ru-RU" sz="4000" dirty="0" smtClean="0"/>
              <a:t>)</a:t>
            </a:r>
          </a:p>
          <a:p>
            <a:r>
              <a:rPr lang="ru-RU" sz="4000" dirty="0" smtClean="0"/>
              <a:t>Молибден (</a:t>
            </a:r>
            <a:r>
              <a:rPr lang="en-US" sz="4000" dirty="0" smtClean="0"/>
              <a:t>Mo</a:t>
            </a:r>
            <a:r>
              <a:rPr lang="ru-RU" sz="4000" dirty="0" smtClean="0"/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657600"/>
            <a:ext cx="253832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Удобрения: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используют для предотвращения </a:t>
            </a:r>
          </a:p>
          <a:p>
            <a:pPr>
              <a:buNone/>
            </a:pPr>
            <a:r>
              <a:rPr lang="ru-RU" sz="4400" dirty="0" smtClean="0"/>
              <a:t>истощения почвы и получения </a:t>
            </a:r>
          </a:p>
          <a:p>
            <a:pPr>
              <a:buNone/>
            </a:pPr>
            <a:r>
              <a:rPr lang="ru-RU" sz="4400" dirty="0" smtClean="0"/>
              <a:t>большего урожая:</a:t>
            </a:r>
          </a:p>
          <a:p>
            <a:r>
              <a:rPr lang="ru-RU" sz="4400" dirty="0" smtClean="0"/>
              <a:t>Органические</a:t>
            </a:r>
          </a:p>
          <a:p>
            <a:r>
              <a:rPr lang="ru-RU" sz="4400" dirty="0" smtClean="0"/>
              <a:t>Минеральные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Органические удобрения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Навоз</a:t>
            </a:r>
          </a:p>
          <a:p>
            <a:r>
              <a:rPr lang="ru-RU" sz="5400" dirty="0" smtClean="0"/>
              <a:t>Торф</a:t>
            </a:r>
          </a:p>
          <a:p>
            <a:r>
              <a:rPr lang="ru-RU" sz="5400" dirty="0" smtClean="0"/>
              <a:t>Компост</a:t>
            </a:r>
          </a:p>
          <a:p>
            <a:r>
              <a:rPr lang="ru-RU" sz="5400" dirty="0" smtClean="0"/>
              <a:t>Перегной </a:t>
            </a:r>
            <a:r>
              <a:rPr lang="ru-RU" sz="5400" i="1" dirty="0" smtClean="0"/>
              <a:t>(разлагающиеся остатки листьев)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3864980"/>
            <a:ext cx="4076700" cy="29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5964991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9718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04800"/>
            <a:ext cx="561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Минеральные удобрения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752600"/>
          </a:xfrm>
        </p:spPr>
        <p:txBody>
          <a:bodyPr/>
          <a:lstStyle/>
          <a:p>
            <a:r>
              <a:rPr lang="ru-RU" sz="4400" dirty="0" smtClean="0"/>
              <a:t>Макроудобрения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Азотные (селитра, мочевина)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33337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95600"/>
            <a:ext cx="2466975" cy="387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895600"/>
            <a:ext cx="2343150" cy="392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1"/>
            <a:ext cx="8763000" cy="17525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dirty="0" smtClean="0"/>
              <a:t>Фосфорные (суперфосфат, костная мука)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22116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23850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1"/>
            <a:ext cx="8763000" cy="914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400" dirty="0" smtClean="0"/>
              <a:t>Калийные (зола, сульфат калия)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87687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74394"/>
            <a:ext cx="4419600" cy="398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Значение воды</a:t>
            </a:r>
            <a:br>
              <a:rPr lang="ru-RU" sz="5400" b="1" dirty="0" smtClean="0"/>
            </a:br>
            <a:r>
              <a:rPr lang="ru-RU" sz="4000" b="1" dirty="0" smtClean="0"/>
              <a:t>(70-95% сырой массы растения)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334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Осуществляет набухание и прорастание семян. </a:t>
            </a:r>
          </a:p>
          <a:p>
            <a:r>
              <a:rPr lang="ru-RU" sz="4800" dirty="0" smtClean="0"/>
              <a:t>Участвует в процессе фотосинтеза.</a:t>
            </a:r>
          </a:p>
          <a:p>
            <a:r>
              <a:rPr lang="ru-RU" sz="4800" dirty="0" smtClean="0"/>
              <a:t>Придаёт упругость клеткам растений (тургор).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6" y="1295400"/>
            <a:ext cx="9039224" cy="270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Тургор</a:t>
            </a:r>
            <a:endParaRPr lang="ru-RU" sz="5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600" y="3886200"/>
            <a:ext cx="8229600" cy="281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Тургор</a:t>
            </a:r>
            <a:r>
              <a:rPr lang="ru-RU" sz="3600" dirty="0" smtClean="0"/>
              <a:t> – давление внутриклеточной </a:t>
            </a:r>
          </a:p>
          <a:p>
            <a:pPr>
              <a:buNone/>
            </a:pPr>
            <a:r>
              <a:rPr lang="ru-RU" sz="3600" dirty="0" smtClean="0"/>
              <a:t>жидкости на оболочку, делающее ее </a:t>
            </a:r>
          </a:p>
          <a:p>
            <a:pPr>
              <a:buNone/>
            </a:pPr>
            <a:r>
              <a:rPr lang="ru-RU" sz="3600" dirty="0" smtClean="0"/>
              <a:t>упругой и эластичной. Снижение тургора </a:t>
            </a:r>
          </a:p>
          <a:p>
            <a:pPr>
              <a:buNone/>
            </a:pPr>
            <a:r>
              <a:rPr lang="ru-RU" sz="3600" dirty="0" smtClean="0"/>
              <a:t>приводит к </a:t>
            </a:r>
            <a:r>
              <a:rPr lang="ru-RU" sz="3600" dirty="0" err="1" smtClean="0"/>
              <a:t>завяданию</a:t>
            </a:r>
            <a:r>
              <a:rPr lang="ru-RU" sz="3600" dirty="0" smtClean="0"/>
              <a:t> растений.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Это всасывание из почвы </a:t>
            </a:r>
          </a:p>
          <a:p>
            <a:pPr>
              <a:buNone/>
            </a:pPr>
            <a:r>
              <a:rPr lang="ru-RU" sz="5400" dirty="0" smtClean="0"/>
              <a:t>растворенных в воде </a:t>
            </a:r>
          </a:p>
          <a:p>
            <a:pPr>
              <a:buNone/>
            </a:pPr>
            <a:r>
              <a:rPr lang="ru-RU" sz="5400" dirty="0" smtClean="0"/>
              <a:t>минеральных веществ </a:t>
            </a:r>
          </a:p>
          <a:p>
            <a:pPr>
              <a:buNone/>
            </a:pPr>
            <a:r>
              <a:rPr lang="ru-RU" sz="5400" dirty="0" smtClean="0"/>
              <a:t>(солей) и их </a:t>
            </a:r>
          </a:p>
          <a:p>
            <a:pPr>
              <a:buNone/>
            </a:pPr>
            <a:r>
              <a:rPr lang="ru-RU" sz="5400" dirty="0" smtClean="0"/>
              <a:t>преобразование</a:t>
            </a:r>
            <a:endParaRPr lang="ru-RU" sz="5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3918"/>
            <a:ext cx="4085870" cy="467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Участвует в транспирации (испарение)  - 99,8%:</a:t>
            </a:r>
          </a:p>
          <a:p>
            <a:pPr>
              <a:buFont typeface="Wingdings" pitchFamily="2" charset="2"/>
              <a:buChar char="ü"/>
            </a:pPr>
            <a:r>
              <a:rPr lang="ru-RU" sz="4800" dirty="0" smtClean="0"/>
              <a:t>Регулирует теплообмен.</a:t>
            </a:r>
            <a:endParaRPr lang="ru-RU" sz="4800" dirty="0" smtClean="0"/>
          </a:p>
          <a:p>
            <a:pPr>
              <a:buFont typeface="Wingdings" pitchFamily="2" charset="2"/>
              <a:buChar char="ü"/>
            </a:pPr>
            <a:r>
              <a:rPr lang="ru-RU" sz="4800" dirty="0" smtClean="0"/>
              <a:t>Обеспечивает поступление минеральных веществ в виде </a:t>
            </a:r>
            <a:r>
              <a:rPr lang="ru-RU" sz="4800" dirty="0" smtClean="0"/>
              <a:t>растворов</a:t>
            </a:r>
            <a:endParaRPr lang="ru-RU" sz="4800" dirty="0" smtClean="0"/>
          </a:p>
          <a:p>
            <a:pPr algn="ctr">
              <a:buNone/>
            </a:pPr>
            <a:r>
              <a:rPr lang="ru-RU" sz="3800" i="1" dirty="0" smtClean="0"/>
              <a:t>(участвуют листья и корневая система</a:t>
            </a:r>
            <a:r>
              <a:rPr lang="ru-RU" sz="3800" i="1" dirty="0" smtClean="0"/>
              <a:t>).</a:t>
            </a:r>
            <a:endParaRPr lang="ru-RU" sz="3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258763"/>
            <a:ext cx="893127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Экологические группы растений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Группы растений, выделяемые </a:t>
            </a:r>
          </a:p>
          <a:p>
            <a:pPr>
              <a:buNone/>
            </a:pPr>
            <a:r>
              <a:rPr lang="ru-RU" sz="4800" dirty="0" smtClean="0"/>
              <a:t>по отношению к какому-либо </a:t>
            </a:r>
          </a:p>
          <a:p>
            <a:pPr>
              <a:buNone/>
            </a:pPr>
            <a:r>
              <a:rPr lang="ru-RU" sz="4800" dirty="0" smtClean="0"/>
              <a:t>одному фактору </a:t>
            </a:r>
            <a:r>
              <a:rPr lang="ru-RU" sz="4800" dirty="0" smtClean="0"/>
              <a:t>среды, </a:t>
            </a:r>
            <a:r>
              <a:rPr lang="ru-RU" sz="4800" dirty="0" smtClean="0"/>
              <a:t>и </a:t>
            </a:r>
          </a:p>
          <a:p>
            <a:pPr>
              <a:buNone/>
            </a:pPr>
            <a:r>
              <a:rPr lang="ru-RU" sz="4800" dirty="0" smtClean="0"/>
              <a:t>имеющие приспособительные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свойства к</a:t>
            </a:r>
            <a:r>
              <a:rPr lang="ru-RU" sz="4800" dirty="0" smtClean="0"/>
              <a:t> </a:t>
            </a:r>
            <a:r>
              <a:rPr lang="ru-RU" sz="4800" dirty="0" smtClean="0"/>
              <a:t>нему.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Экологические группы по отношению к воде: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816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Гидатофиты</a:t>
            </a:r>
            <a:r>
              <a:rPr lang="ru-RU" sz="4000" dirty="0" smtClean="0"/>
              <a:t> – («</a:t>
            </a:r>
            <a:r>
              <a:rPr lang="ru-RU" sz="4000" dirty="0" err="1" smtClean="0"/>
              <a:t>гидатос</a:t>
            </a:r>
            <a:r>
              <a:rPr lang="ru-RU" sz="4000" dirty="0" smtClean="0"/>
              <a:t>» – вода, </a:t>
            </a:r>
          </a:p>
          <a:p>
            <a:pPr>
              <a:buNone/>
            </a:pPr>
            <a:r>
              <a:rPr lang="ru-RU" sz="4000" dirty="0" smtClean="0"/>
              <a:t>«</a:t>
            </a:r>
            <a:r>
              <a:rPr lang="ru-RU" sz="4000" dirty="0" err="1" smtClean="0"/>
              <a:t>фитон</a:t>
            </a:r>
            <a:r>
              <a:rPr lang="ru-RU" sz="4000" dirty="0" smtClean="0"/>
              <a:t>» – растение) водные травы,  </a:t>
            </a:r>
          </a:p>
          <a:p>
            <a:pPr>
              <a:buNone/>
            </a:pPr>
            <a:r>
              <a:rPr lang="ru-RU" sz="4000" dirty="0" smtClean="0"/>
              <a:t>обитающие в воде </a:t>
            </a:r>
          </a:p>
          <a:p>
            <a:pPr algn="ctr">
              <a:buNone/>
            </a:pPr>
            <a:r>
              <a:rPr lang="ru-RU" sz="4000" dirty="0" smtClean="0"/>
              <a:t>(элодея, кувшинка, лотос)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4403725"/>
            <a:ext cx="88550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62484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Гидрофиты</a:t>
            </a:r>
            <a:r>
              <a:rPr lang="ru-RU" sz="4800" dirty="0" smtClean="0"/>
              <a:t> – («</a:t>
            </a:r>
            <a:r>
              <a:rPr lang="ru-RU" sz="4800" dirty="0" err="1" smtClean="0"/>
              <a:t>гидрос</a:t>
            </a:r>
            <a:r>
              <a:rPr lang="ru-RU" sz="4800" dirty="0" smtClean="0"/>
              <a:t>» – </a:t>
            </a:r>
          </a:p>
          <a:p>
            <a:pPr>
              <a:buNone/>
            </a:pPr>
            <a:r>
              <a:rPr lang="ru-RU" sz="4800" dirty="0" smtClean="0"/>
              <a:t>водный) влаголюбивые, </a:t>
            </a:r>
          </a:p>
          <a:p>
            <a:pPr>
              <a:buNone/>
            </a:pPr>
            <a:r>
              <a:rPr lang="ru-RU" sz="4800" dirty="0" smtClean="0"/>
              <a:t>частично погруженные в воду </a:t>
            </a:r>
          </a:p>
          <a:p>
            <a:pPr algn="ctr">
              <a:buNone/>
            </a:pPr>
            <a:r>
              <a:rPr lang="ru-RU" sz="4800" dirty="0" smtClean="0"/>
              <a:t>(калужница, рогоз, камыш)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4441825"/>
            <a:ext cx="89693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2484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Мезофиты</a:t>
            </a:r>
            <a:r>
              <a:rPr lang="ru-RU" sz="4000" dirty="0" smtClean="0"/>
              <a:t> – («средний») живущие  в условиях умеренного увлажнения </a:t>
            </a:r>
          </a:p>
          <a:p>
            <a:pPr algn="ctr">
              <a:buNone/>
            </a:pPr>
            <a:r>
              <a:rPr lang="ru-RU" sz="4000" dirty="0" smtClean="0"/>
              <a:t>(ландыш, ель, капуста)</a:t>
            </a:r>
          </a:p>
          <a:p>
            <a:pPr>
              <a:buNone/>
            </a:pPr>
            <a:r>
              <a:rPr lang="ru-RU" sz="4000" dirty="0" smtClean="0"/>
              <a:t>Большинство с/</a:t>
            </a:r>
            <a:r>
              <a:rPr lang="ru-RU" sz="4000" dirty="0" err="1" smtClean="0"/>
              <a:t>х</a:t>
            </a:r>
            <a:r>
              <a:rPr lang="ru-RU" sz="4000" dirty="0" smtClean="0"/>
              <a:t> растений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4416082" cy="33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Ксерофиты</a:t>
            </a:r>
            <a:r>
              <a:rPr lang="ru-RU" sz="4000" dirty="0" smtClean="0"/>
              <a:t> – («</a:t>
            </a:r>
            <a:r>
              <a:rPr lang="ru-RU" sz="4000" dirty="0" err="1" smtClean="0"/>
              <a:t>ксерос</a:t>
            </a:r>
            <a:r>
              <a:rPr lang="ru-RU" sz="4000" dirty="0" smtClean="0"/>
              <a:t>» – сухой) обитатели сухих мест: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/>
              <a:t>Сочные (суккуленты</a:t>
            </a:r>
            <a:r>
              <a:rPr lang="ru-RU" sz="4000" dirty="0" smtClean="0"/>
              <a:t>) – </a:t>
            </a:r>
          </a:p>
          <a:p>
            <a:pPr>
              <a:buNone/>
            </a:pPr>
            <a:r>
              <a:rPr lang="ru-RU" sz="4000" dirty="0" smtClean="0"/>
              <a:t>запасают воду в тканях: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/>
              <a:t>Мясистые листья (алоэ, </a:t>
            </a:r>
            <a:r>
              <a:rPr lang="ru-RU" sz="4000" dirty="0" err="1" smtClean="0"/>
              <a:t>толстянки</a:t>
            </a:r>
            <a:r>
              <a:rPr lang="ru-RU" sz="40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/>
              <a:t>Мясистые стебли (кактусы)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3" y="4419600"/>
            <a:ext cx="90074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6689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Сухие (склерофиты) – </a:t>
            </a:r>
            <a:r>
              <a:rPr lang="ru-RU" sz="4000" dirty="0" smtClean="0"/>
              <a:t>(«</a:t>
            </a:r>
            <a:r>
              <a:rPr lang="ru-RU" sz="4000" dirty="0" err="1" smtClean="0"/>
              <a:t>склерос</a:t>
            </a:r>
            <a:r>
              <a:rPr lang="ru-RU" sz="4000" dirty="0" smtClean="0"/>
              <a:t>» – </a:t>
            </a:r>
          </a:p>
          <a:p>
            <a:pPr>
              <a:buNone/>
            </a:pPr>
            <a:r>
              <a:rPr lang="ru-RU" sz="4000" dirty="0" smtClean="0"/>
              <a:t>жёсткий) приспособлены  к жёсткой </a:t>
            </a:r>
          </a:p>
          <a:p>
            <a:pPr>
              <a:buNone/>
            </a:pPr>
            <a:r>
              <a:rPr lang="ru-RU" sz="4000" dirty="0" smtClean="0"/>
              <a:t>экономии воды, к уменьшению испарения </a:t>
            </a:r>
          </a:p>
          <a:p>
            <a:pPr>
              <a:buNone/>
            </a:pPr>
            <a:r>
              <a:rPr lang="ru-RU" sz="4000" dirty="0" smtClean="0"/>
              <a:t>(ковыль, саксаул, верблюжья колючка)</a:t>
            </a:r>
            <a:endParaRPr lang="ru-RU" sz="40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4098925"/>
            <a:ext cx="8778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Химические элементы делятся на:</a:t>
            </a:r>
          </a:p>
          <a:p>
            <a:pPr>
              <a:buNone/>
            </a:pPr>
            <a:r>
              <a:rPr lang="ru-RU" sz="4400" b="1" dirty="0" smtClean="0"/>
              <a:t>Макроэлементы</a:t>
            </a:r>
            <a:r>
              <a:rPr lang="ru-RU" sz="4400" dirty="0" smtClean="0"/>
              <a:t> – нужны в </a:t>
            </a:r>
          </a:p>
          <a:p>
            <a:pPr>
              <a:buNone/>
            </a:pPr>
            <a:r>
              <a:rPr lang="ru-RU" sz="4400" dirty="0" smtClean="0"/>
              <a:t>большом количестве.</a:t>
            </a:r>
          </a:p>
          <a:p>
            <a:pPr>
              <a:buNone/>
            </a:pPr>
            <a:r>
              <a:rPr lang="ru-RU" sz="4400" b="1" dirty="0" smtClean="0"/>
              <a:t>Микроэлементы</a:t>
            </a:r>
            <a:r>
              <a:rPr lang="ru-RU" sz="4400" dirty="0" smtClean="0"/>
              <a:t> – требуются   в </a:t>
            </a:r>
          </a:p>
          <a:p>
            <a:pPr>
              <a:buNone/>
            </a:pPr>
            <a:r>
              <a:rPr lang="ru-RU" sz="4400" dirty="0" smtClean="0"/>
              <a:t>небольшом количестве.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49962"/>
          </a:xfrm>
        </p:spPr>
        <p:txBody>
          <a:bodyPr>
            <a:noAutofit/>
          </a:bodyPr>
          <a:lstStyle/>
          <a:p>
            <a:r>
              <a:rPr lang="ru-RU" sz="6000" dirty="0" smtClean="0"/>
              <a:t>Результаты недостатка химических элементов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Азот (</a:t>
            </a:r>
            <a:r>
              <a:rPr lang="en-US" sz="4400" b="1" dirty="0" smtClean="0"/>
              <a:t>N) </a:t>
            </a:r>
            <a:r>
              <a:rPr lang="en-US" sz="4400" dirty="0" smtClean="0"/>
              <a:t>–</a:t>
            </a:r>
            <a:r>
              <a:rPr lang="ru-RU" sz="4400" dirty="0" smtClean="0"/>
              <a:t> мелкие листья, </a:t>
            </a:r>
          </a:p>
          <a:p>
            <a:pPr>
              <a:buNone/>
            </a:pPr>
            <a:r>
              <a:rPr lang="ru-RU" sz="4400" dirty="0" smtClean="0"/>
              <a:t>отсталость в росте.</a:t>
            </a:r>
          </a:p>
          <a:p>
            <a:pPr>
              <a:buNone/>
            </a:pPr>
            <a:r>
              <a:rPr lang="ru-RU" sz="4400" b="1" dirty="0" smtClean="0"/>
              <a:t>Калий (К) </a:t>
            </a:r>
            <a:r>
              <a:rPr lang="ru-RU" sz="4400" dirty="0" smtClean="0"/>
              <a:t>– замедление процессов </a:t>
            </a:r>
          </a:p>
          <a:p>
            <a:pPr>
              <a:buNone/>
            </a:pPr>
            <a:r>
              <a:rPr lang="ru-RU" sz="4400" dirty="0" smtClean="0"/>
              <a:t>деления и </a:t>
            </a:r>
            <a:r>
              <a:rPr lang="ru-RU" sz="4400" dirty="0" smtClean="0"/>
              <a:t>роста </a:t>
            </a:r>
            <a:r>
              <a:rPr lang="ru-RU" sz="4400" dirty="0" smtClean="0"/>
              <a:t>клеток, </a:t>
            </a:r>
          </a:p>
          <a:p>
            <a:pPr>
              <a:buNone/>
            </a:pPr>
            <a:r>
              <a:rPr lang="ru-RU" sz="4400" dirty="0" smtClean="0"/>
              <a:t>гибель кончика корня, торможение </a:t>
            </a:r>
          </a:p>
          <a:p>
            <a:pPr>
              <a:buNone/>
            </a:pPr>
            <a:r>
              <a:rPr lang="ru-RU" sz="4400" dirty="0" smtClean="0"/>
              <a:t>образования луковиц и клубней.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Макроэлементы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Фосфор (</a:t>
            </a:r>
            <a:r>
              <a:rPr lang="en-US" sz="4400" b="1" dirty="0" smtClean="0"/>
              <a:t>P)</a:t>
            </a:r>
            <a:r>
              <a:rPr lang="ru-RU" sz="4400" b="1" dirty="0" smtClean="0"/>
              <a:t> </a:t>
            </a:r>
            <a:r>
              <a:rPr lang="ru-RU" sz="4400" dirty="0" smtClean="0"/>
              <a:t>– </a:t>
            </a:r>
            <a:r>
              <a:rPr lang="ru-RU" sz="4400" dirty="0" smtClean="0"/>
              <a:t>замедление обмена 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веществ.</a:t>
            </a:r>
          </a:p>
          <a:p>
            <a:pPr>
              <a:buNone/>
            </a:pPr>
            <a:r>
              <a:rPr lang="ru-RU" sz="4400" b="1" dirty="0" smtClean="0"/>
              <a:t>Магний (</a:t>
            </a:r>
            <a:r>
              <a:rPr lang="en-US" sz="4400" b="1" dirty="0" smtClean="0"/>
              <a:t>Mg) </a:t>
            </a:r>
            <a:r>
              <a:rPr lang="en-US" sz="4400" dirty="0" smtClean="0"/>
              <a:t>– </a:t>
            </a:r>
            <a:r>
              <a:rPr lang="ru-RU" sz="4400" dirty="0" smtClean="0"/>
              <a:t>нарушение </a:t>
            </a:r>
          </a:p>
          <a:p>
            <a:pPr>
              <a:buNone/>
            </a:pPr>
            <a:r>
              <a:rPr lang="ru-RU" sz="4400" dirty="0" smtClean="0"/>
              <a:t>образования хлоропластов и </a:t>
            </a:r>
          </a:p>
          <a:p>
            <a:pPr>
              <a:buNone/>
            </a:pPr>
            <a:r>
              <a:rPr lang="ru-RU" sz="4400" dirty="0" smtClean="0"/>
              <a:t>хлорофилла.</a:t>
            </a:r>
          </a:p>
          <a:p>
            <a:pPr>
              <a:buNone/>
            </a:pPr>
            <a:r>
              <a:rPr lang="ru-RU" sz="4400" b="1" dirty="0" smtClean="0"/>
              <a:t>Сера (</a:t>
            </a:r>
            <a:r>
              <a:rPr lang="en-US" sz="4400" b="1" dirty="0" smtClean="0"/>
              <a:t>S) </a:t>
            </a:r>
            <a:r>
              <a:rPr lang="en-US" sz="4400" dirty="0" smtClean="0"/>
              <a:t>– </a:t>
            </a:r>
            <a:r>
              <a:rPr lang="ru-RU" sz="4400" dirty="0" smtClean="0"/>
              <a:t>снижение фотосинтеза.</a:t>
            </a:r>
            <a:endParaRPr lang="ru-RU" sz="4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Макроэлементы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Дефицит фосфора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639129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Дефицит магния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227637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Дефицит серы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Светлые листья</a:t>
            </a: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6561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459</Words>
  <Application>Microsoft Office PowerPoint</Application>
  <PresentationFormat>Экран (4:3)</PresentationFormat>
  <Paragraphs>100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Минеральное (почвенное, корневое) питание растений  </vt:lpstr>
      <vt:lpstr>Слайд 2</vt:lpstr>
      <vt:lpstr>Слайд 3</vt:lpstr>
      <vt:lpstr>Результаты недостатка химических элементов</vt:lpstr>
      <vt:lpstr>Макроэлементы</vt:lpstr>
      <vt:lpstr>Макроэлементы</vt:lpstr>
      <vt:lpstr>Дефицит фосфора</vt:lpstr>
      <vt:lpstr>Дефицит магния</vt:lpstr>
      <vt:lpstr>Дефицит серы</vt:lpstr>
      <vt:lpstr>Микроэлементы</vt:lpstr>
      <vt:lpstr>Удобрения:</vt:lpstr>
      <vt:lpstr>Органические удобрения</vt:lpstr>
      <vt:lpstr>Слайд 13</vt:lpstr>
      <vt:lpstr>Слайд 14</vt:lpstr>
      <vt:lpstr>Минеральные удобрения</vt:lpstr>
      <vt:lpstr>Слайд 16</vt:lpstr>
      <vt:lpstr>Слайд 17</vt:lpstr>
      <vt:lpstr>Значение воды (70-95% сырой массы растения)</vt:lpstr>
      <vt:lpstr>Тургор</vt:lpstr>
      <vt:lpstr>Слайд 20</vt:lpstr>
      <vt:lpstr>Слайд 21</vt:lpstr>
      <vt:lpstr>Экологические группы растений</vt:lpstr>
      <vt:lpstr>Экологические группы по отношению к воде: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Минеральное питание растений</dc:title>
  <dc:creator>kirill</dc:creator>
  <cp:lastModifiedBy>User</cp:lastModifiedBy>
  <cp:revision>41</cp:revision>
  <dcterms:created xsi:type="dcterms:W3CDTF">2016-12-19T17:07:25Z</dcterms:created>
  <dcterms:modified xsi:type="dcterms:W3CDTF">2021-11-02T07:16:13Z</dcterms:modified>
</cp:coreProperties>
</file>