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336" r:id="rId2"/>
    <p:sldId id="346" r:id="rId3"/>
    <p:sldId id="276" r:id="rId4"/>
    <p:sldId id="280" r:id="rId5"/>
    <p:sldId id="285" r:id="rId6"/>
    <p:sldId id="338" r:id="rId7"/>
    <p:sldId id="343" r:id="rId8"/>
    <p:sldId id="340" r:id="rId9"/>
    <p:sldId id="342" r:id="rId10"/>
    <p:sldId id="345" r:id="rId11"/>
    <p:sldId id="337" r:id="rId12"/>
    <p:sldId id="284" r:id="rId13"/>
    <p:sldId id="281" r:id="rId14"/>
    <p:sldId id="344" r:id="rId15"/>
    <p:sldId id="355" r:id="rId16"/>
    <p:sldId id="349" r:id="rId17"/>
    <p:sldId id="366" r:id="rId18"/>
    <p:sldId id="357" r:id="rId19"/>
    <p:sldId id="358" r:id="rId20"/>
    <p:sldId id="359" r:id="rId21"/>
    <p:sldId id="352" r:id="rId22"/>
    <p:sldId id="361" r:id="rId23"/>
    <p:sldId id="362" r:id="rId24"/>
    <p:sldId id="363" r:id="rId25"/>
    <p:sldId id="297" r:id="rId26"/>
    <p:sldId id="365" r:id="rId27"/>
    <p:sldId id="324" r:id="rId28"/>
    <p:sldId id="367" r:id="rId29"/>
    <p:sldId id="368" r:id="rId30"/>
    <p:sldId id="310" r:id="rId31"/>
    <p:sldId id="370" r:id="rId32"/>
    <p:sldId id="371" r:id="rId33"/>
    <p:sldId id="374" r:id="rId34"/>
    <p:sldId id="372" r:id="rId35"/>
    <p:sldId id="375" r:id="rId36"/>
    <p:sldId id="364" r:id="rId37"/>
    <p:sldId id="373" r:id="rId38"/>
    <p:sldId id="314" r:id="rId39"/>
  </p:sldIdLst>
  <p:sldSz cx="9144000" cy="6858000" type="screen4x3"/>
  <p:notesSz cx="6858000" cy="9144000"/>
  <p:custDataLst>
    <p:tags r:id="rId4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800000"/>
    <a:srgbClr val="FFFFCC"/>
    <a:srgbClr val="00CCFF"/>
    <a:srgbClr val="FF0066"/>
    <a:srgbClr val="FFA7A7"/>
    <a:srgbClr val="99FF99"/>
    <a:srgbClr val="FFCCFF"/>
    <a:srgbClr val="CC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40" autoAdjust="0"/>
  </p:normalViewPr>
  <p:slideViewPr>
    <p:cSldViewPr snapToGrid="0"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9-02-12T09:53:01.0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13829 4974 0,'18'0'78,"-18"18"-62,17-18-1,1 17 17,-1-17-17,1 18 16,0-18-31,-1 18 16,19-18 0,-36 17-16,17-17 15,19 0-15,-19 0 16,1 0 0,-1 0-16,1 0 15,0 0 1,-1 0-16,1 0 15,0 0 1,-1 0 0,1 0-1,0 0 1,-1 0 0,1 0-1,0 0-15,-1 0 16,18 0-1,18 0-15,-35 0 16,17 0-16,-17 0 16,17 0-16,-17 0 15,-1 0-15,1 0 16,0 0 0,-1 0-1,1 0 1,17 0-16,-17 0 0,17 0 15,-17 0 1,-1 0-16,1 0 16,0 0-16,-1 0 31,1 0-15,0 0-16,-1 0 15,19 0 1,-19 0-16,19 0 15,-19 0-15,18 0 16,-17 0-16,0 0 16,-1 0-16,19 0 15,-1 0-15,-17 0 16,-1 0-16,36 0 16,-35 0-16,-1 0 15,1 0-15,0 0 16,-1 0-16,1 0 15,17 0 1,-17 0 0,-1 0-1,19 0 1,-19 0-16,1 0 16,17 0-16,-17 0 15,17 0-15,-17 0 16,17 0-16,0 0 15,-17 0 1,17 0-16,-17 0 16,17 0-1,-17 0 1,17 0 0,-17 0-1,-1 0-15,1 0 16,0 0-16,17 0 15,-17 0 1,-1 0 0,19 0-1,-19 0 1,1 0 0,-1 0-1,1 0-15,17 0 16,-17 0-16,0 0 15,17 0-15,-17 0 16,17 0 0,-17 0-16,17 0 15,-18 0 1,1 0-16,0 0 16,-1 0-16,1 0 15,0 0 1,-1 0-16,1 0 15,0 0-15,17 0 16,-18 0 0,19 0-1,-19 0-15,1 0 16,0 0-16,35 0 16,-36 0-16,18 0 15,1 0-15,-19 0 16,36 0-16,-35 0 15,0 0-15,17 0 16,-17 0-16,17 0 16,-18 0-1,1-17-15,17 17 0,-17 0 16,17 0 15,-17 0-15,17 0-16,-17 0 15,17 0-15,-17 0 16,17 0 0,-17 0-16,-1 0 31,1 0-31,17 0 16,0 0-1,-17 0 1,0 0-1,17 0 1,-17 0-16,17 0 16,-17 0-1,17 0 1,-17 0 0,17 0-16,0 0 15,-17 0 1,17 0-1,-17 0 1,-1 0-16,1 0 16,0 0-1,-1 0-15,1 0 0,-1 0 16,1 0 0,0 0-16,-1 0 15,1 0 1,0 0-1,-1 0 1,1 0 0,0 0-1,-1 0 1,1 0-16,-1 0 16,19 0-1,-1 0-15,-17 0 16,17 0-16,-17 0 0,17 0 15,-17 0-15,-1 0 16,18 0-16,-17 0 16,17 0-16,-17 0 15,17 0 1,-17 0 0,0 0-16,-1 0 15,1 0-15,-1 0 0,1 0 16,0 0-16,-1 0 15,1 0 1,17 0 0,-17 0-1,0 0-15,-1 0 16,1 0-16,-1 0 16,1 0-16,0 0 15,-1 0 1,1 0-16,0 0 15,-1 0-15,1 0 16,0 0-16,17 0 16,-17 0-16,-1 0 15,1 0-15,17 0 16,-17 0-16,17 0 16,-17 0-16,17 0 15,-17 0-15,-1 0 16,18 0-16,-17 0 15,0 0-15,-1 0 16,19 0-16,-19 0 16,1 0-16,0 0 15,17 0-15,0 0 16,-17 0-16,17 0 16,0 0-1,1 0-15,-19 0 16,19 0-16,-19 0 15,18 0-15,-17 0 0,0 0 16,-1 0-16,1 0 16,0 0-1,-1 0 1,1 0 0,0 0-1,-1 0-15,1 0 16,-1 0-1,19 0 1,-19 0 0,1 0-16,0 0 15,-1 0 1,1 0 0,0 0-1,-1 0-15,1 0 16,-1 0-1,1 0 1,0 0 0,-1 0-1,1 0 1,0 0 31,-1 0-47,1 0 15,0 0 1,-1 0 15,1 0-31,0 0 32,-1 0-17,1 0 1,-1 0-1,1 0 1,0 0 0,-1 0-1,1 0 1,0 0 0,-1 0-1,1 0 1,0 0-1,-1 0 1,1 0 0,-1 0-1,1 0 1,0 0-16,-1 0 16,1 0-1,0 0 1,-1 0-1,1 0 1,0 0 0,-1 0-1,1 0 1,-1 0 0,1 0-1,0 0 1,-1 0-1,1 0 17,0 0-17,-18-18 126,17 18-125,1 0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15819" units="1/cm"/>
          <inkml:channelProperty channel="Y" name="resolution" value="36.1204" units="1/cm"/>
          <inkml:channelProperty channel="T" name="resolution" value="1" units="1/dev"/>
        </inkml:channelProperties>
      </inkml:inkSource>
      <inkml:timestamp xml:id="ts0" timeString="2019-02-12T09:53:27.0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13829 4974 0,'18'0'94,"-1"0"-79,1 0 16,-1 0-15,1 0 0,0 0-1,-1 0 1,1 0 0,0 0-1,-1 0 1,1 0-16,0 0 15,17 0 1,-35 18-16,17-18 16,1 0-16,0 0 15,-1 0 1,19 0-16,-19 0 16,1 0-1,0 0-15,-1 0 16,1 0-1,17 0 1,-17 0-16,-1 0 16,19 0-16,-1 0 15,-17 0-15,-1 0 16,1 0 0,17 0-16,-17 0 15,17 0-15,-17 0 16,35 0-16,-18 0 0,0 0 0,-17 0 15,-1 0-15,19 0 16,-1 0 0,-17 0 15,-1 0-15,1 0-1,0 0-15,-1 0 16,1 0-1,0 0 1,-1 0 0,1 0-1,-1 0-15,1 0 16,0 0-16,17 0 16,-17 0-16,-1 0 15,19 0-15,-1 0 16,-18 0-16,1 0 15,17 0-15,1 0 16,-19 0 0,1 0-16,0 0 15,-1 0-15,1 0 16,-1 0 0,1 0-16,0 0 15,-1 0-15,1 0 16,0 0-16,-1 0 15,19 0-15,-19 0 16,1 0-16,17 0 16,-17 0-16,17 0 15,-17 0 1,17 0 0,-17 0-1,-1 0-15,1 0 16,0 0-16,-1 0 15,1 0 1,-1 0 0,1 0-1,0 0 1,-1 0 0,1 0-1,0 0 1,-1 0-1,1 0 1,0 0-16,-1 0 16,1 0-16,-1 0 15,1 0-15,0 0 16,-1 0-16,1 0 16,0 0-16,-1 0 15,19 0-15,-19 0 16,1 0-16,17 0 15,-17 0 1,17 0-16,0 0 16,-17 0-1,17 0-15,1 0 16,-19 0-16,1 0 16,17 0-16,0 0 15,-17 0 1,17 0-1,-17-18 1,0 18-16,-1 0 16,1 0-1,-1 0-15,1-17 16,0 17 0,-18-18-16,35 18 15,-17 0-15,-1 0 16,1 0-16,17 0 0,-17 0 0,0 0 15,-1 0-15,18-18 16,1 18 0,-19 0 15,1 0-31,0 0 16,-1 0-1,1 0-15,0-17 16,-1 17-16,1-18 15,-1 18-15,1 0 16,0 0 0,-1 0-16,1 0 15,0 0 1,-1 0 0,1 0-16,0 0 15,-1 0-15,1 0 16,-1 0-16,1 0 15,0 0 1,-1 0 0,1 0-16,0 0 0,-1 0 15,1 0 1,0 0-16,-1 0 16,19 0-1,-19 0 1,1 0-16,-1 0 15,1 0-15,0 0 16,17 0 0,-17 0-1,17 0 1,-17 0 0,17 0-1,-18 0-15,19 0 16,-1 0-1,-17 0 1,-1 0-16,1 0 16,0 0-16,-1 0 15,18 0 1,-17 0 0,0 0-16,17 0 15,0 0-15,-17 0 16,0 0-1,17 0-15,-17 0 0,-1 0 16,1 0 0,17 0-16,-17 0 15,-1 0-15,1 0 16,17 0-16,-17 0 16,0 0-16,17 0 15,0 0 1,-17 0-16,17 0 15,0 0-15,-17 0 16,17 0-16,0 0 16,1 0-16,17 0 15,-18 0-15,18 0 16,-18 0-16,18 0 16,-18 0-16,-17 0 15,17 0-15,1 0 16,-1 0-16,0 0 15,18 0-15,-18 0 16,1 0-16,-1 0 16,0 0-16,0 0 15,-17 0-15,0 0 16,-1 0-16,19 0 31,-19 0-31,1 0 16,0 0-16,17 0 0,-18 0 0,1 0 15,17 0-15,1 0 16,-19 0 0,19 0-16,-19 0 31,1 0-31,17 0 16,0 0-16,1 0 15,-1 0-15,18 0 16,-18 0-16,0 0 15,18 0-15,-35 0 16,35 0-16,-35 0 16,17 0-1,-18 0-15,19 0 16,-19 0-16,1 0 16,0 0-16,-1 0 15,1 0-15,17 0 16,-17 0-1,-1 0 1,1 0-16,0 0 16,-1 0-1,1 0 1,0 0-16,-1 0 16,1 0-1,0 0-15,-1 0 16,1 0-1,-1 0 1,1 0-16,0 0 16,17 0-1,-17 0-15,-1 0 16,1 0-16,0 0 16,-1 0 46,-34 0 79,-1 0-126,0 0 1,-17 0 0,0 0-1,-18 0-15,0 0 16,18 0-16,-1 0 15,1 0-15,0 0 16,0 0-16,-1 0 16,-17 0-16,36 0 15,-1 0-15,-17 0 16,0 0-16,17 0 16,0 0-16,1 0 15,-19 0-15,1 0 16,17 0-16,1 0 15,-19 0-15,1 0 16,0 0-16,17 0 16,-17 0-16,0 0 15,17 0 1,-17 0-16,17 0 16,-17 0-16,17 0 15,1 0-15,-1 0 16,0 0-16,1 0 0,-19 0 0,19 0 15,-18 0 1,17 0 0,-17 0-16,17 0 31,0 0-31,-17 0 16,-18 0-16,35 0 15,1 0-15,-1 0 16,1 0-16,-1 0 15,0 0-15,1 0 16,-1 0-16,0 0 16,-17 0-16,0 0 15,17 0 1,-17 0 0,17 0-1,-17 0-15,17 0 16,-17 0-1,17 0-15,1 0 16,-1 0-16,1 0 16,-1 0-1,0 0-15,-17 0 16,17 0 0,1 0-16,-1 0 15,0 0 1,-17 0-1,17 0 1,1 0-16,-1 0 16,1 0-16,-1 0 15,0 0-15,-17 0 16,17 0-16,-17 0 16,17 0-1,1 0 1,-1 0-16,1 0 15,-1 0-15,0 0 16,1 0-16,-1 0 16,0 0-16,-17 0 15,17 0-15,1 0 16,-1 0-16,-17 0 16,17 0-16,1 0 15,-1 0 1,0 0-16,1 0 31,-1 0-31,-17 0 16,17 0-16,-17 0 15,17 0 1,1 0 0,-1 0-1,0 0-15,1 0 16,-1 0-1,0 0 1,1 0 0,-1 0-1,0 0 1,1 0 0,-1 0-16,1 0 15,-1 0 1,0 0-16,1 0 15,-1 0 1,0 0-16,1 0 16,-19 0-16,19 0 15,-18 0 1,17 0-16,0 0 16,1 0-1,-1 0-15,0 0 16,1 0-16,-19 0 0,19 0 15,-19 0 1,19 0 0,-1 0-16,1 0 31,-1 0-31,0 0 16,1 0-16,-19 0 15,19 0-15,-1 0 16,0 0-16,1 0 15,-1 0-15,1 0 16,-1 0 0,0 0-1,1 0-15,-1 0 16,0 0 0,-17 0-1,17 0 1,-17 0-1,18 0 1,-19 0 0,19 0-1,-1 0 1,0 0 0,1 0-1,-1 0 1,0 0-16,1 0 15,-1 0 1,0 0 0,1 0-1,-1 0 1,1 0-16,-1 0 16,0 0-1,1 0 1,-1 0-16,0 0 0,1 0 15,-1 0-15,-17 0 16,17 0-16,-17 0 16,17 0 15,-17 0-31,17 0 16,1 0-1,-1 0-15,0 0 31,1 0-31,-1 0 16,1 0-16,-1 0 16,0 0-1,1 0 1,-1 0 0,0 0-1,1 0 1,-1 0-16,0 0 15,1 0 1,-1 0 0,0 0-16,1 0 15,-1 0 1,1 0 0,-1 0-1,0 0 1,1 0-1,-1 0-15,0 0 16,1 0-16,-19 0 16,19 0-1,-1 0 1,1 0-16,-1 0 16,0 0-1,1 0-15,-1 0 16,0 0-16,1 0 15,-19 0-15,19 18 0,-18-18 16,17 0 0,0 0-1,1 0 1,-1 0 0,0 0-16,1 0 15,-1 0-15,0 0 16,1 17-16,-36-17 15,35 18-15,-17-18 16,17 0-16,-17 0 16,17 18-16,1-18 15,-19 17-15,19-17 16,-1 0-16,1 18 16,-19-1-1,1-17 1,17 0-16,-17 0 15,17 0 1,1 0 0,-1 18-16,1-18 0,-1 0 15,-17 18 1,-1-18-16,19 0 16,-1 17-16,-17-17 15,17 0-15,0 0 16,-17 0-16,18 0 15,-1 0 1,0 0 0,1 18-16,-1-18 15,0 0 1,1 0 0,-1 18-1,0-18 1,1 0-1,-1 0 1,1 0-16,-1 0 16,0 0 15,1 0-15,-1 0-16,0 0 15,1 0 16,-19 0-15,19 0 0,-1 0-1,1 0-15,-1 0 16,0 0 0,1 0-16,-1 0 15,0 0-15,-17 0 16,17 0-1,1 0-15,-1 0 16,-17 0-16,17 0 16,1 0-16,-1 0 15,0-18-15,1 18 16,-1 0-16,0-18 16,1 18-1,-1 0 1,0 0-1,1 0 79,17-17-78,0-1 31,0 0 78,0 1-78,17 17-1,1 0-14,-18-18-17,18 1 1,-1 17-16,1-18 16,0 18-1,-18-18 16,17 18-15,1 0 15,0 0 79,-1 0-79,1 0-15,-1 0-1,1 0 1,0 0-1,-1 0 1,1 0 0,0 0-16,-1 0 15,1 0-15,0 0 16,-1 0-16,1 0 16,0 0-16,-1-17 15,1 17-15,-1 0 16,1 0-16,0 0 15,17-18-15,-17 18 16,-1 0 0,1 0-1,0 0 1,-1 0 0,1-18-1,-1 18-15,1 0 16,0 0-1,-1 0 1,1 0 0,-18-17-16,18 17 31,-1 0-31,1 0 31,0 0-31,-1 0 16,-17-18-16,18 18 0,-1 0 15,1 0 1,0 0 0,-1 0 15,1-18-15,0 18-16,-1 0 15,1 0 1,0 0-1,-1 0 1,1 0 0,0 0-1,-1 0 1,1 0 0,-1 0-1,1 0 1,0 0-1,-1 0 1,1 0 0,17 0-1,1 0-15,-19 0 16,18 0-16,-17 0 16,17 0-16,-17 0 15,0 0-15,-1 0 16,19 0-1,-19 0 1,1 0 0,-1 0-16,1 0 15,0 0 1,17 0 0,-17 0-1,17 0-15,-17 0 16,-1 0-16,1 0 0,17 0 15,-17 0-15,-1 0 16,19 0-16,-1 0 16,-17 0-16,17 0 15,0 0 1,0 0-16,1 0 16,-1 0-1,0 0-15,1 0 16,-1 0-16,-18 0 15,36 0-15,-35 0 16,0 0-16,-1 0 16,19 0-16,-19 0 15,1 0-15,17 0 16,0 0-16,1 0 16,-19 0-16,19 0 15,-1 0-15,0 0 16,-17 0-16,-1 0 15,19 0-15,-19 0 16,19 0-16,-1 0 16,-17 0-16,17 0 15,18 0-15,-18 0 16,-17 0-16,-1 0 16,19 0-16,-19 0 15,19 0-15,-19 0 16,18 0-16,-17 0 15,17 0-15,-17 0 16,17 0-16,18 0 16,-18 0-16,1 0 15,17 0-15,0 0 16,-18 0 0,18 0-16,-18 0 15,18 0-15,-18 0 16,18 0-16,-18 0 15,18 0-15,-17 0 16,17 0-16,-36 0 16,18 0-16,-17 0 15,17 0-15,18 0 16,-17 0-16,-1 0 16,-18 0-16,19 0 15,-1 0-15,0 0 16,1 0-16,-19 0 15,1 0-15,17 0 16,0 0-16,-17 0 16,0 0-16,17 0 15,0 0-15,1 0 16,-1 0-16,0 0 16,18 0-16,0 0 15,-18 0-15,18 0 16,0-17-16,-18 17 15,18 0-15,-17 0 16,16 0-16,-16 0 16,17 0-1,0 0-15,-1 0 16,1 0-16,0 0 16,0 0-16,-18 0 15,18 0-15,-17 0 16,-1 0-16,0 0 15,18 0-15,-18 0 16,18 0-16,-35 0 16,17 0-16,1 0 15,-1 0-15,0 0 16,18 0-16,-18 0 16,-17 0-16,17 0 15,0 0-15,1 0 16,17 0-16,0 0 0,0 0 15,35 0-15,-18 0 16,-17 0-16,0 0 16,-18 0-16,1 0 15,-1 0 1,0 0-16,-17 0 16,-1 0-16,1 0 15,0 0 1,-1 0-1,1 0 17,-18 17-17,18-17 1,-1 0 0,-17 18-1,18-18 1,0 0-1,-1 0-15,1 0 32,0 0-1,-1 0-15,-17 18-16,18-18 15,-1 0 48,-17 17-16,0 1-32,0 0 1,0-1-16,0 1 15,0 0 1,0-1 31,0 1-31,0-1-16,0 1 31,-17-18-16,17 18-15,-18-18 16,18 17 0,-17-17-1,-1 0 17,0 0-1,1 0-16,-1 0 1,0 0 0,-17 0-1,17 0 1,-17 0 0,17 0-16,1 18 15,-18-18-15,-1 0 16,19 0-16,-19 0 15,1 18-15,0-18 16,0 17-16,17-17 16,0 18-16,1-18 15,-1 0-15,0 0 16,1 0 0,-1 0-1,0 0 1,1 0-1,-1 0 1,1 0 0,-1 0-16,0 0 15,1 0 1,-1 0 0,0 0-1,1 0 1,-1 0-1,0 0 1,1 0 0,-1 0-1,18 18-15,-18-18 16,1 0-16,-1 0 16,1 0-16,-19 0 15,19 0 1,-1 0-1,0 0-15,1 0 16,-1 0 0,0 0-1,1 0 1,-1 0 0,1 0-1,-1 0 16,0 0-31,1 0 16,-1 0 0,0 0-1,1 0 1,-1 0 0,18 17-1,-18-17-15,1 0 16,-1 0-16,1 0 0,-1 0 0,0 0 15,-17 0-15,0 0 16,17 0-16,0 0 16,-17 0-16,17 0 31,1 0-31,-1 0 16,-35 0-16,36 0 15,-19 0-15,19 0 16,-19 0-16,19 0 15,-1 0-15,-35 0 16,36 0 0,-1 0-16,-17 0 15,-1 0-15,19 0 16,-18 0-16,17 0 16,-17 0-16,-1 0 15,1 0-15,17 0 16,1 0-16,-19 0 15,19 0-15,-1 0 16,-17 0-16,0 0 16,17 0-1,-17 0-15,17 0 16,-35 0-16,36 0 16,-19 0-16,19 0 15,-19 0-15,19 0 16,-1 0-16,0 0 15,-17 0-15,18 0 16,-1 0-16,-17 0 16,17 0-16,0 0 15,1 0-15,-19 0 16,19 0-16,-1 0 16,-17 0-16,17 0 15,1 0-15,-1 0 16,-17 0-16,17 0 0,-17 0 15,17 0-15,-17 0 16,0 0-16,-1 0 16,19 0-1,-19 0 1,19 0-16,-19 0 16,1 0-16,0 0 15,0 0-15,-1 0 16,1 0-1,0 0-15,-1 0 16,-16 0-16,-1 0 16,17 0-16,1 0 15,-18 0-15,0 0 16,0 0-16,0 0 16,1 0-16,16 0 15,1 0-15,-18 0 16,18 0-16,-1 0 15,1 0-15,0 0 16,0 0-16,-1 0 16,-17 0-16,18 0 15,18 0-15,-19 0 16,19 0-16,-1 0 16,-17 0-16,17 0 15,0 0-15,1 0 16,-18 0-16,17 0 15,-17 0-15,17 0 16,-17 0-16,-1 0 16,19 0-16,-1 0 15,-17 0-15,0 0 16,-1 0-16,19 0 16,-19 0-1,1 0-15,0 0 16,0 0-16,-1 0 15,-17 0-15,18 0 16,0 0-16,0 0 16,-18 0-16,17 0 15,-17 0-15,18 0 16,17 0-16,1 0 16,-18 0-16,17 0 15,0 0-15,1 0 16,-19 0-16,19 0 15,-1 0-15,-17 0 16,17 0-16,1 0 16,-1 0-16,-17 0 15,17 0-15,0 0 16,1 0-16,-19 0 16,19 0-16,-1 0 15,-17 0-15,17 0 16,1 0-16,-19 0 15,-17 0-15,18 0 16,0 0-16,17 0 16,-17 0-16,0 0 15,-1 0 1,19 0-16,-19 0 16,1 0-16,0 0 15,0 0-15,-18 0 16,35 0-16,0 0 15,1 0-15,-36 0 16,35 0-16,1 0 16,-1 0-16,0 0 15,1 0-15,-1 0 16,0 0-16,1 0 16,-1 0-16,0 0 15,1 0-15,-1 0 16,1 0-16,-1 0 0,0 0 31,1 0-31,-1 0 16,0 0-1,1 0 1,-1 0 0,0 0 15,1 0 63,-1 0-79,18-17 16,-17 17 32,17-18-47,0 0 15,0 1-16,0-1 1,0 0-16,0 1 31,0-1 16,0 0-31,-18 1 15,18-1 32,0 1-48,0-1 1,0 0-16,0 1 31,18 17 172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B01AE-7246-4990-A0BD-B6EDBD5D0A8B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C2FD6B-C763-41C4-8788-961B57027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667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FD6B-C763-41C4-8788-961B57027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94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FD6B-C763-41C4-8788-961B57027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13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FD6B-C763-41C4-8788-961B57027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8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FD6B-C763-41C4-8788-961B570271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021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2FD6B-C763-41C4-8788-961B570271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9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85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91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27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87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35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198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200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642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246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0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13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F80AB-9368-4D90-9F9A-6C57BAE98406}" type="datetimeFigureOut">
              <a:rPr lang="ru-RU" smtClean="0"/>
              <a:t>20.02.2019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53F6D-00C0-4514-99F6-0D50F5E7C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44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rosuchebnik.ru/material/khimiya-8-9-klassy-rabochaya-programma-lunin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atalog.prosv.ru/item/34582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hyperlink" Target="http://catalog.prosv.ru/item/8771" TargetMode="Externa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atalog.prosv.ru/item/8803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talog.prosv.ru/item/26929" TargetMode="Externa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rosuchebnik.ru/material/khimiya-8-9-klassy-rabochaya-programma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a.rosuchebnik.ru/" TargetMode="External"/><Relationship Id="rId2" Type="http://schemas.openxmlformats.org/officeDocument/2006/relationships/hyperlink" Target="https://shop.prosv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&#1096;&#1082;&#1086;&#1083;&#1072;&#1074;&#1082;&#1072;&#1088;&#1084;&#1072;&#1085;&#1077;.&#1088;&#1092;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8.emf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9444" y="2193810"/>
            <a:ext cx="578249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УМК по химии </a:t>
            </a:r>
          </a:p>
          <a:p>
            <a:pPr algn="ctr"/>
            <a:r>
              <a:rPr lang="ru-RU" sz="48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ФПУ 2019 года</a:t>
            </a:r>
            <a:endParaRPr lang="ru-RU" sz="48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444" y="5385364"/>
            <a:ext cx="57129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Клинова М.Н., </a:t>
            </a:r>
            <a:r>
              <a:rPr lang="en-US" sz="32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marklin72@mail.ru</a:t>
            </a:r>
            <a:endParaRPr lang="ru-RU" sz="32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http://iro.perm.ru/design/images/log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44" y="239428"/>
            <a:ext cx="1840445" cy="113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31493" y="239428"/>
            <a:ext cx="4669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</a:t>
            </a:r>
            <a:r>
              <a:rPr lang="en-US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сопровождения ФГОС ИРО ПК</a:t>
            </a:r>
            <a:endParaRPr lang="ru-RU" sz="3600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894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633" cy="53519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8893" y="296096"/>
            <a:ext cx="43299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Пожалуй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самый главный совет: «</a:t>
            </a:r>
            <a:r>
              <a:rPr lang="en-US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Festina lente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» </a:t>
            </a:r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(лат.) – 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спешите медленно 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246" y="5477057"/>
            <a:ext cx="87601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ЯСНО ОДНО: ни </a:t>
            </a:r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переход на учебники </a:t>
            </a:r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новых </a:t>
            </a:r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авторов в «привычном» издательстве, ни переход на учебники «привычного» автора в </a:t>
            </a:r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«новом» издательстве </a:t>
            </a:r>
            <a:r>
              <a:rPr lang="ru-RU" sz="2400" b="1" u="sng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не будет</a:t>
            </a:r>
            <a:r>
              <a:rPr lang="ru-RU" sz="2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безболезненным  </a:t>
            </a:r>
            <a:endParaRPr lang="ru-RU" sz="2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095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530524">
            <a:off x="2832317" y="1418646"/>
            <a:ext cx="35617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Учебники химии, вошедшие в ФПУ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по приказу № 345 Министерства просвещения РФ 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от 28.12.18</a:t>
            </a:r>
            <a:endParaRPr lang="ru-RU" sz="32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1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16423" y="242044"/>
            <a:ext cx="753035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На данный момент в ФПУ </a:t>
            </a:r>
            <a:r>
              <a:rPr lang="ru-RU" sz="26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24</a:t>
            </a: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учебника по химии.</a:t>
            </a:r>
          </a:p>
          <a:p>
            <a:pPr algn="ctr">
              <a:spcAft>
                <a:spcPts val="0"/>
              </a:spcAft>
            </a:pP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Из </a:t>
            </a:r>
            <a:r>
              <a:rPr lang="ru-RU" sz="2600" b="1" dirty="0">
                <a:solidFill>
                  <a:srgbClr val="002060"/>
                </a:solidFill>
                <a:ea typeface="Times New Roman" panose="02020603050405020304" pitchFamily="18" charset="0"/>
              </a:rPr>
              <a:t>них для обучения </a:t>
            </a:r>
            <a:r>
              <a:rPr lang="ru-RU" sz="2600" b="1" u="sng" dirty="0">
                <a:solidFill>
                  <a:srgbClr val="C00000"/>
                </a:solidFill>
                <a:ea typeface="Times New Roman" panose="02020603050405020304" pitchFamily="18" charset="0"/>
              </a:rPr>
              <a:t>в основной школе</a:t>
            </a:r>
            <a:r>
              <a:rPr lang="ru-RU" sz="2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представлено </a:t>
            </a:r>
            <a:r>
              <a:rPr lang="ru-RU" sz="26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11</a:t>
            </a: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ea typeface="Times New Roman" panose="02020603050405020304" pitchFamily="18" charset="0"/>
              </a:rPr>
              <a:t>учебников </a:t>
            </a: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(в т. ч. учебник для 7 класса из 2 части Перечня), </a:t>
            </a:r>
            <a:r>
              <a:rPr lang="ru-RU" sz="2600" b="1" u="sng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в </a:t>
            </a:r>
            <a:r>
              <a:rPr lang="ru-RU" sz="2600" b="1" u="sng" dirty="0">
                <a:solidFill>
                  <a:srgbClr val="C00000"/>
                </a:solidFill>
                <a:ea typeface="Times New Roman" panose="02020603050405020304" pitchFamily="18" charset="0"/>
              </a:rPr>
              <a:t>старшей школе</a:t>
            </a:r>
            <a:r>
              <a:rPr lang="ru-RU" sz="2600" b="1" dirty="0">
                <a:solidFill>
                  <a:srgbClr val="002060"/>
                </a:solidFill>
                <a:ea typeface="Times New Roman" panose="02020603050405020304" pitchFamily="18" charset="0"/>
              </a:rPr>
              <a:t> – </a:t>
            </a:r>
            <a:r>
              <a:rPr lang="ru-RU" sz="2600" b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13</a:t>
            </a: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ea typeface="Times New Roman" panose="02020603050405020304" pitchFamily="18" charset="0"/>
              </a:rPr>
              <a:t>учебников </a:t>
            </a:r>
            <a:r>
              <a:rPr lang="ru-RU" sz="2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(базовый уровень – 9, углубленный – 4)</a:t>
            </a:r>
          </a:p>
        </p:txBody>
      </p:sp>
      <p:pic>
        <p:nvPicPr>
          <p:cNvPr id="2050" name="Picture 2" descr="http://skladuma.xyz/gallery_gen/0d3aa3aac05ab90bd32d75c7d543b2cf_201x18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3" y="559141"/>
            <a:ext cx="1154883" cy="1045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744883"/>
              </p:ext>
            </p:extLst>
          </p:nvPr>
        </p:nvGraphicFramePr>
        <p:xfrm>
          <a:off x="143436" y="2499667"/>
          <a:ext cx="8892987" cy="3845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0165"/>
                <a:gridCol w="848671"/>
                <a:gridCol w="904375"/>
                <a:gridCol w="982744"/>
                <a:gridCol w="952644"/>
                <a:gridCol w="922780"/>
                <a:gridCol w="919625"/>
                <a:gridCol w="932984"/>
                <a:gridCol w="973199"/>
                <a:gridCol w="10858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Класс </a:t>
                      </a:r>
                      <a:endParaRPr lang="ru-RU" sz="1200" b="1" dirty="0"/>
                    </a:p>
                  </a:txBody>
                  <a:tcPr vert="vert270"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ИЗДАТЕЛЬ </a:t>
                      </a:r>
                      <a:endParaRPr lang="ru-RU" sz="16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200" spc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ru-RU" sz="1200" b="1" spc="0" dirty="0" smtClean="0"/>
                    </a:p>
                    <a:p>
                      <a:pPr algn="ctr"/>
                      <a:r>
                        <a:rPr lang="ru-RU" sz="1200" b="1" spc="0" dirty="0" smtClean="0"/>
                        <a:t>ООО «ДРОФА»</a:t>
                      </a:r>
                      <a:endParaRPr lang="ru-RU" sz="1200" b="1" spc="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spc="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spc="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dirty="0" smtClean="0"/>
                        <a:t>АО</a:t>
                      </a:r>
                      <a:r>
                        <a:rPr lang="ru-RU" sz="1200" b="1" spc="0" baseline="0" dirty="0" smtClean="0"/>
                        <a:t> «Просвещение»</a:t>
                      </a:r>
                      <a:endParaRPr lang="ru-RU" sz="1200" b="1" spc="0" dirty="0" smtClean="0"/>
                    </a:p>
                    <a:p>
                      <a:pPr algn="ctr"/>
                      <a:endParaRPr lang="ru-RU" sz="1200" b="1" spc="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spc="0" dirty="0" smtClean="0"/>
                        <a:t>ООО «ИЦ ВЕНТАНА-ГРАФ»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pc="0" dirty="0" smtClean="0"/>
                        <a:t>ООО «ИОЦ МНЕМОЗИНА»</a:t>
                      </a:r>
                      <a:endParaRPr lang="ru-RU" sz="1200" b="1" spc="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7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Габриелян О.С.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b="0" dirty="0" smtClean="0"/>
                        <a:t>-</a:t>
                      </a:r>
                      <a:endParaRPr lang="ru-RU" sz="1200" b="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8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Габриелян О.С.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Журин А.А.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Рудзитис Г.Е.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Кузнецова Н.Е.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9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  <a:endParaRPr lang="ru-RU" sz="1200" dirty="0"/>
                    </a:p>
                  </a:txBody>
                  <a:tcP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Габриелян О.С.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Журин А.А.</a:t>
                      </a:r>
                    </a:p>
                    <a:p>
                      <a:pPr algn="just"/>
                      <a:endParaRPr lang="ru-RU" sz="1200" dirty="0"/>
                    </a:p>
                  </a:txBody>
                  <a:tcP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Рудзитис Г.Е.</a:t>
                      </a:r>
                      <a:endParaRPr lang="ru-RU" sz="1200" dirty="0"/>
                    </a:p>
                  </a:txBody>
                  <a:tcP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Кузнецова Н.Е.</a:t>
                      </a:r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10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углублен</a:t>
                      </a:r>
                      <a:r>
                        <a:rPr lang="en-US" sz="1200" b="1" baseline="0" dirty="0" smtClean="0"/>
                        <a:t>-</a:t>
                      </a:r>
                      <a:r>
                        <a:rPr lang="ru-RU" sz="1200" b="1" baseline="0" dirty="0" err="1" smtClean="0"/>
                        <a:t>ный</a:t>
                      </a:r>
                      <a:endParaRPr lang="ru-RU" sz="1200" b="1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Габриелян О.С.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/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Журин А.А.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Рудзитис Г.Е.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Пузаков С.А.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углублен</a:t>
                      </a:r>
                      <a:r>
                        <a:rPr lang="en-US" sz="1200" b="1" baseline="0" dirty="0" smtClean="0"/>
                        <a:t>-</a:t>
                      </a:r>
                      <a:r>
                        <a:rPr lang="ru-RU" sz="1200" b="1" baseline="0" dirty="0" err="1" smtClean="0"/>
                        <a:t>ный</a:t>
                      </a:r>
                      <a:endParaRPr lang="ru-RU" sz="1200" b="1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Нифантьев Э.Е.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11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200" b="1" dirty="0" smtClean="0"/>
                        <a:t>-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Еремин</a:t>
                      </a:r>
                      <a:r>
                        <a:rPr lang="ru-RU" sz="1200" baseline="0" dirty="0" smtClean="0"/>
                        <a:t> В.В.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углублен</a:t>
                      </a:r>
                      <a:r>
                        <a:rPr lang="en-US" sz="1200" b="1" baseline="0" dirty="0" smtClean="0"/>
                        <a:t>-</a:t>
                      </a:r>
                      <a:r>
                        <a:rPr lang="ru-RU" sz="1200" b="1" baseline="0" dirty="0" err="1" smtClean="0"/>
                        <a:t>ный</a:t>
                      </a:r>
                      <a:endParaRPr lang="ru-RU" sz="1200" b="1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Габриелян О.С.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Рудзитис Г.Е.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Пузаков С.А.</a:t>
                      </a:r>
                    </a:p>
                    <a:p>
                      <a:pPr algn="just"/>
                      <a:r>
                        <a:rPr lang="ru-RU" sz="1200" b="1" baseline="0" dirty="0" smtClean="0"/>
                        <a:t>углублен</a:t>
                      </a:r>
                      <a:r>
                        <a:rPr lang="en-US" sz="1200" b="1" baseline="0" dirty="0" smtClean="0"/>
                        <a:t>-</a:t>
                      </a:r>
                      <a:r>
                        <a:rPr lang="ru-RU" sz="1200" b="1" baseline="0" dirty="0" err="1" smtClean="0"/>
                        <a:t>ный</a:t>
                      </a:r>
                      <a:endParaRPr lang="ru-RU" sz="1200" b="1" dirty="0" smtClean="0"/>
                    </a:p>
                    <a:p>
                      <a:pPr algn="just"/>
                      <a:endParaRPr lang="ru-RU" sz="1200" dirty="0"/>
                    </a:p>
                  </a:txBody>
                  <a:tcPr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7A7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-</a:t>
                      </a:r>
                      <a:endParaRPr lang="ru-RU" sz="1200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Минченков Е.Е.</a:t>
                      </a:r>
                    </a:p>
                    <a:p>
                      <a:pPr algn="just"/>
                      <a:r>
                        <a:rPr lang="ru-RU" sz="1200" b="1" dirty="0" smtClean="0"/>
                        <a:t>базовый</a:t>
                      </a:r>
                      <a:endParaRPr lang="ru-RU" sz="1200" b="1" dirty="0"/>
                    </a:p>
                  </a:txBody>
                  <a:tcPr>
                    <a:lnL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623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19961830">
            <a:off x="1538493" y="1449863"/>
            <a:ext cx="4486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Краткая характеристика УМК по химии 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из нового ФПУ</a:t>
            </a:r>
            <a:endParaRPr lang="ru-RU" sz="32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21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6070" y="232465"/>
            <a:ext cx="7360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ООО «ДРОФА</a:t>
            </a:r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», </a:t>
            </a:r>
          </a:p>
          <a:p>
            <a:pPr algn="ctr"/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учебник 7 класса Габриеляна О.С.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21506" y="1654075"/>
            <a:ext cx="254710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Учебник </a:t>
            </a:r>
            <a:r>
              <a:rPr lang="ru-RU" sz="2000" b="1" dirty="0">
                <a:solidFill>
                  <a:srgbClr val="002060"/>
                </a:solidFill>
              </a:rPr>
              <a:t>готовит учащихся к восприятию нового предмета, базируется на изучении веществ и химических процессов, знакомых школьникам из повседневной жизни, с минимальным использованием химических формул, уравнений, реакций и расчётных задач. 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78" y="1654075"/>
            <a:ext cx="5419606" cy="4706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74" name="Picture 2" descr="Ð¥Ð¸Ð¼Ð¸Ñ. ÐÐ²Ð¾Ð´Ð½ÑÐ¹ ÐºÑÑÑ.7 ÐºÐ»Ð°ÑÑ. Ð£ÑÐµÐ±Ð½Ð¸Ðº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703" y="309811"/>
            <a:ext cx="1295503" cy="172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80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7348" y="2850776"/>
            <a:ext cx="5477005" cy="3879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91" y="80682"/>
            <a:ext cx="4988319" cy="39534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871411" y="1087655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909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594" y="232465"/>
            <a:ext cx="85881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ООО «ДРОФА</a:t>
            </a:r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», </a:t>
            </a:r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Еремина В.В.</a:t>
            </a:r>
          </a:p>
        </p:txBody>
      </p:sp>
      <p:pic>
        <p:nvPicPr>
          <p:cNvPr id="6" name="Picture 2" descr="http://www.drofa.ru/images/data/cat/4741_big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820" y="1101623"/>
            <a:ext cx="1322471" cy="198696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drofa.ru/images/data/cat/5075_b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031" y="1102404"/>
            <a:ext cx="1322470" cy="198618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drofa.ru/images/data/cat/5282_big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0971" y="1151017"/>
            <a:ext cx="1307858" cy="19375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://www.drofa.ru/images/data/cat/5281_big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240" y="1126710"/>
            <a:ext cx="1324265" cy="196187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www.drofa.ru/images/data/cat/5854_big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231" y="1146174"/>
            <a:ext cx="1293325" cy="19424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www.drofa.ru/images/data/cat/5855_big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3244" y="1146174"/>
            <a:ext cx="1293325" cy="194241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17637" y="3249856"/>
            <a:ext cx="8447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Завершенная линия как для </a:t>
            </a:r>
            <a:r>
              <a:rPr lang="ru-RU" sz="2000" b="1" dirty="0" smtClean="0">
                <a:solidFill>
                  <a:srgbClr val="002060"/>
                </a:solidFill>
              </a:rPr>
              <a:t>основного, </a:t>
            </a:r>
            <a:r>
              <a:rPr lang="ru-RU" sz="2000" b="1" dirty="0">
                <a:solidFill>
                  <a:srgbClr val="002060"/>
                </a:solidFill>
              </a:rPr>
              <a:t>так и для </a:t>
            </a:r>
            <a:r>
              <a:rPr lang="ru-RU" sz="2000" b="1" dirty="0" smtClean="0">
                <a:solidFill>
                  <a:srgbClr val="002060"/>
                </a:solidFill>
              </a:rPr>
              <a:t>среднего уровня общего образования (в последнем </a:t>
            </a:r>
            <a:r>
              <a:rPr lang="ru-RU" sz="2000" b="1" dirty="0">
                <a:solidFill>
                  <a:srgbClr val="002060"/>
                </a:solidFill>
              </a:rPr>
              <a:t>– базовый и углубленный уровни).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Линия создана коллективом преподавателей химического факультета МГУ имени М. В. Ломоносова (под редакцией президента химического факультета В.В. Лунина). </a:t>
            </a:r>
            <a:r>
              <a:rPr lang="ru-RU" sz="2000" b="1" dirty="0" smtClean="0">
                <a:solidFill>
                  <a:srgbClr val="002060"/>
                </a:solidFill>
              </a:rPr>
              <a:t>Полное </a:t>
            </a:r>
            <a:r>
              <a:rPr lang="ru-RU" sz="2000" b="1" dirty="0">
                <a:solidFill>
                  <a:srgbClr val="002060"/>
                </a:solidFill>
              </a:rPr>
              <a:t>УМК </a:t>
            </a:r>
            <a:r>
              <a:rPr lang="ru-RU" sz="2000" b="1" dirty="0" smtClean="0">
                <a:solidFill>
                  <a:srgbClr val="002060"/>
                </a:solidFill>
              </a:rPr>
              <a:t>(программа, рабочие </a:t>
            </a:r>
            <a:r>
              <a:rPr lang="ru-RU" sz="2000" b="1" dirty="0">
                <a:solidFill>
                  <a:srgbClr val="002060"/>
                </a:solidFill>
              </a:rPr>
              <a:t>и лабораторные тетради, методические рекомендации для учителя, задачники</a:t>
            </a:r>
            <a:r>
              <a:rPr lang="ru-RU" sz="2000" b="1" dirty="0" smtClean="0">
                <a:solidFill>
                  <a:srgbClr val="002060"/>
                </a:solidFill>
              </a:rPr>
              <a:t>).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Учебники </a:t>
            </a:r>
            <a:r>
              <a:rPr lang="ru-RU" sz="2000" b="1" dirty="0">
                <a:solidFill>
                  <a:srgbClr val="002060"/>
                </a:solidFill>
              </a:rPr>
              <a:t>отличает высокий научный уровень, </a:t>
            </a:r>
            <a:r>
              <a:rPr lang="ru-RU" sz="2000" b="1" dirty="0" smtClean="0">
                <a:solidFill>
                  <a:srgbClr val="002060"/>
                </a:solidFill>
              </a:rPr>
              <a:t>в них показана </a:t>
            </a:r>
            <a:r>
              <a:rPr lang="ru-RU" sz="2000" b="1" dirty="0">
                <a:solidFill>
                  <a:srgbClr val="002060"/>
                </a:solidFill>
              </a:rPr>
              <a:t>вся логика </a:t>
            </a:r>
            <a:r>
              <a:rPr lang="ru-RU" sz="2000" b="1" dirty="0" smtClean="0">
                <a:solidFill>
                  <a:srgbClr val="002060"/>
                </a:solidFill>
              </a:rPr>
              <a:t>предмета, сделан упор на межпредметные связи химии с другими науками (естественными и гуманитарными).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Последовательность изучения материала классическая (вещество </a:t>
            </a: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ru-RU" sz="2000" b="1" dirty="0">
                <a:solidFill>
                  <a:srgbClr val="002060"/>
                </a:solidFill>
              </a:rPr>
              <a:t> строение атома).</a:t>
            </a:r>
          </a:p>
        </p:txBody>
      </p:sp>
    </p:spTree>
    <p:extLst>
      <p:ext uri="{BB962C8B-B14F-4D97-AF65-F5344CB8AC3E}">
        <p14:creationId xmlns:p14="http://schemas.microsoft.com/office/powerpoint/2010/main" val="83303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314" y="38220"/>
            <a:ext cx="3509861" cy="593624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6" y="38220"/>
            <a:ext cx="3383126" cy="587636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30" y="930203"/>
            <a:ext cx="3488322" cy="587188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1" y="925725"/>
            <a:ext cx="3434236" cy="587636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359218" y="173255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38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54" y="0"/>
            <a:ext cx="4270417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053" y="0"/>
            <a:ext cx="3992239" cy="685800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657268" y="188276"/>
            <a:ext cx="1715533" cy="707886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9 класс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3031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17" y="87966"/>
            <a:ext cx="4201927" cy="256733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11477" y="2654017"/>
            <a:ext cx="86925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1. Сократить кол-во часов (с 10 до 7 при 2-часовом изучении химии) в 1 главе «Стехиометрия. Количественные отношения в химии», т.к. данная тема была уже рассмотрена в 8 классе. Следует актуализировать знания по этой теме, вспомнить и отработать решение задач по уравнениям химических реакций.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2. Уменьшить (с 17 до 13-14) количество часов во 2 главе «Химическая реакция». Данная тема по УМК О.С. Габриеляна изучалась в конце 8 класса, когда мотивация и работоспособность школьников низкая, поэтому тему целесообразно оставить для отработки навыков, уделив особое внимание химическим свойствам всех классов и решению расчетных задач.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3. Высвободившиеся часы добавить в главу 3 «Неметаллы» для изучения строения и свойств водорода и кислорода (по УМК Еремина они изучались в 8 классе).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31976" y="632328"/>
            <a:ext cx="40451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По предложению издательства «Дрофа» при </a:t>
            </a:r>
            <a:r>
              <a:rPr lang="ru-RU" sz="2000" b="1" dirty="0">
                <a:solidFill>
                  <a:srgbClr val="C00000"/>
                </a:solidFill>
              </a:rPr>
              <a:t>переходе с УМК </a:t>
            </a:r>
            <a:r>
              <a:rPr lang="ru-RU" sz="2000" b="1" dirty="0" smtClean="0">
                <a:solidFill>
                  <a:srgbClr val="C00000"/>
                </a:solidFill>
              </a:rPr>
              <a:t>Габриеляна О.С</a:t>
            </a:r>
            <a:r>
              <a:rPr lang="ru-RU" sz="2000" b="1" dirty="0">
                <a:solidFill>
                  <a:srgbClr val="C00000"/>
                </a:solidFill>
              </a:rPr>
              <a:t>. </a:t>
            </a:r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>
                <a:solidFill>
                  <a:srgbClr val="C00000"/>
                </a:solidFill>
              </a:rPr>
              <a:t>8 класс) на УМК </a:t>
            </a:r>
            <a:r>
              <a:rPr lang="ru-RU" sz="2000" b="1" dirty="0" smtClean="0">
                <a:solidFill>
                  <a:srgbClr val="C00000"/>
                </a:solidFill>
              </a:rPr>
              <a:t>Еремина В.В</a:t>
            </a:r>
            <a:r>
              <a:rPr lang="ru-RU" sz="2000" b="1" dirty="0">
                <a:solidFill>
                  <a:srgbClr val="C00000"/>
                </a:solidFill>
              </a:rPr>
              <a:t>. (9 класс) в рабочую программу потребуется внести следующие изменения: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26776" y="6144257"/>
            <a:ext cx="75772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Рабочая программа на сайте издательства: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hlinkClick r:id="rId3"/>
              </a:rPr>
              <a:t>https</a:t>
            </a:r>
            <a:r>
              <a:rPr lang="en-US" b="1" dirty="0">
                <a:solidFill>
                  <a:srgbClr val="002060"/>
                </a:solidFill>
                <a:hlinkClick r:id="rId3"/>
              </a:rPr>
              <a:t>://rosuchebnik.ru/material/khimiya-8-9-klassy-rabochaya-programma-lunin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/</a:t>
            </a:r>
            <a:endParaRPr lang="ru-RU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8378" y="129314"/>
            <a:ext cx="4265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9525" cmpd="sng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переходе на данное УМК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5354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070" y="313486"/>
            <a:ext cx="818401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Вопросы, планируемые </a:t>
            </a:r>
          </a:p>
          <a:p>
            <a:pPr algn="ctr"/>
            <a:r>
              <a:rPr lang="ru-RU" sz="4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рассмотрению на вебинаре</a:t>
            </a:r>
            <a:endParaRPr lang="ru-RU" sz="40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858" y="1854189"/>
            <a:ext cx="82644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 структуре ФПУ, условиях включения учебников в перечень, перспективах изменений.</a:t>
            </a:r>
            <a:endParaRPr lang="ru-RU" altLang="ru-RU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</a:t>
            </a:r>
            <a:r>
              <a:rPr lang="ru-RU" altLang="ru-RU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Учебники химии, вошедшие в ФПУ по приказу № 345 МП РФ от 28.12.2018. </a:t>
            </a:r>
          </a:p>
          <a:p>
            <a:pPr algn="just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Краткая характеристика учебников химии из нового ФПУ; возможные варианты замены выбывших линий.</a:t>
            </a: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altLang="ru-RU" sz="3200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*4.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Ответы на вопросы.</a:t>
            </a: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altLang="ru-RU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26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28" y="174714"/>
            <a:ext cx="8893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АО «Просвещение», </a:t>
            </a:r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Габриеляна О.С.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561" y="882601"/>
            <a:ext cx="1476387" cy="18714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167" y="882601"/>
            <a:ext cx="1496578" cy="18751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964" y="882600"/>
            <a:ext cx="1467704" cy="18787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887" y="882600"/>
            <a:ext cx="1449104" cy="18714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6567" y="2869086"/>
            <a:ext cx="87060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Содержание курса выстроено </a:t>
            </a:r>
            <a:r>
              <a:rPr lang="ru-RU" sz="2000" b="1" dirty="0" smtClean="0">
                <a:solidFill>
                  <a:srgbClr val="002060"/>
                </a:solidFill>
              </a:rPr>
              <a:t>на </a:t>
            </a:r>
            <a:r>
              <a:rPr lang="ru-RU" sz="2000" b="1" dirty="0">
                <a:solidFill>
                  <a:srgbClr val="002060"/>
                </a:solidFill>
              </a:rPr>
              <a:t>основе иерархии учебных </a:t>
            </a:r>
            <a:r>
              <a:rPr lang="ru-RU" sz="2000" b="1" dirty="0" smtClean="0">
                <a:solidFill>
                  <a:srgbClr val="002060"/>
                </a:solidFill>
              </a:rPr>
              <a:t>проблем,  представлено </a:t>
            </a:r>
            <a:r>
              <a:rPr lang="ru-RU" sz="2000" b="1" dirty="0">
                <a:solidFill>
                  <a:srgbClr val="002060"/>
                </a:solidFill>
              </a:rPr>
              <a:t>в логике научного </a:t>
            </a:r>
            <a:r>
              <a:rPr lang="ru-RU" sz="2000" b="1" dirty="0" smtClean="0">
                <a:solidFill>
                  <a:srgbClr val="002060"/>
                </a:solidFill>
              </a:rPr>
              <a:t>познания в </a:t>
            </a:r>
            <a:r>
              <a:rPr lang="ru-RU" sz="2000" b="1" dirty="0">
                <a:solidFill>
                  <a:srgbClr val="002060"/>
                </a:solidFill>
              </a:rPr>
              <a:t>соответствии с исторически сложившейся российской концепцией школьного курса </a:t>
            </a:r>
            <a:r>
              <a:rPr lang="ru-RU" sz="2000" b="1" dirty="0" smtClean="0">
                <a:solidFill>
                  <a:srgbClr val="002060"/>
                </a:solidFill>
              </a:rPr>
              <a:t>химии (структура учебника 8 класса отличается от учебника О.С. </a:t>
            </a:r>
            <a:r>
              <a:rPr lang="ru-RU" sz="2000" b="1" dirty="0" err="1" smtClean="0">
                <a:solidFill>
                  <a:srgbClr val="002060"/>
                </a:solidFill>
              </a:rPr>
              <a:t>Габриляна</a:t>
            </a:r>
            <a:r>
              <a:rPr lang="ru-RU" sz="2000" b="1" dirty="0" smtClean="0">
                <a:solidFill>
                  <a:srgbClr val="002060"/>
                </a:solidFill>
              </a:rPr>
              <a:t> издательства «Дрофа»). Теоретические </a:t>
            </a:r>
            <a:r>
              <a:rPr lang="ru-RU" sz="2000" b="1" dirty="0">
                <a:solidFill>
                  <a:srgbClr val="002060"/>
                </a:solidFill>
              </a:rPr>
              <a:t>положения курса </a:t>
            </a:r>
            <a:r>
              <a:rPr lang="ru-RU" sz="2000" b="1" dirty="0" smtClean="0">
                <a:solidFill>
                  <a:srgbClr val="002060"/>
                </a:solidFill>
              </a:rPr>
              <a:t>подкреплены </a:t>
            </a:r>
            <a:r>
              <a:rPr lang="ru-RU" sz="2000" b="1" dirty="0">
                <a:solidFill>
                  <a:srgbClr val="002060"/>
                </a:solidFill>
              </a:rPr>
              <a:t>демонстрационными химическими экспериментами, лабораторными опытами и практическими работами. </a:t>
            </a:r>
            <a:r>
              <a:rPr lang="ru-RU" sz="2000" b="1" dirty="0" smtClean="0">
                <a:solidFill>
                  <a:srgbClr val="002060"/>
                </a:solidFill>
              </a:rPr>
              <a:t>Прослеживается интеграция </a:t>
            </a:r>
            <a:r>
              <a:rPr lang="ru-RU" sz="2000" b="1" dirty="0">
                <a:solidFill>
                  <a:srgbClr val="002060"/>
                </a:solidFill>
              </a:rPr>
              <a:t>содержания курса с </a:t>
            </a:r>
            <a:r>
              <a:rPr lang="ru-RU" sz="2000" b="1" dirty="0" smtClean="0">
                <a:solidFill>
                  <a:srgbClr val="002060"/>
                </a:solidFill>
              </a:rPr>
              <a:t>другими предметами. Задания структурированы по </a:t>
            </a:r>
            <a:r>
              <a:rPr lang="ru-RU" sz="2000" b="1" dirty="0">
                <a:solidFill>
                  <a:srgbClr val="002060"/>
                </a:solidFill>
              </a:rPr>
              <a:t>рубрикам: проверьте </a:t>
            </a:r>
            <a:r>
              <a:rPr lang="ru-RU" sz="2000" b="1" dirty="0" smtClean="0">
                <a:solidFill>
                  <a:srgbClr val="002060"/>
                </a:solidFill>
              </a:rPr>
              <a:t>свои </a:t>
            </a:r>
            <a:r>
              <a:rPr lang="ru-RU" sz="2000" b="1" dirty="0">
                <a:solidFill>
                  <a:srgbClr val="002060"/>
                </a:solidFill>
              </a:rPr>
              <a:t>знания, примените свои знания, используйте дополнительную информацию и выразите мнение. </a:t>
            </a:r>
            <a:r>
              <a:rPr lang="ru-RU" sz="2000" b="1" dirty="0" smtClean="0">
                <a:solidFill>
                  <a:srgbClr val="002060"/>
                </a:solidFill>
              </a:rPr>
              <a:t>Курс </a:t>
            </a:r>
            <a:r>
              <a:rPr lang="ru-RU" sz="2000" b="1" dirty="0">
                <a:solidFill>
                  <a:srgbClr val="002060"/>
                </a:solidFill>
              </a:rPr>
              <a:t>основной школы заканчивается обобщением </a:t>
            </a:r>
            <a:r>
              <a:rPr lang="ru-RU" sz="2000" b="1" dirty="0" smtClean="0">
                <a:solidFill>
                  <a:srgbClr val="002060"/>
                </a:solidFill>
              </a:rPr>
              <a:t>знаний (3 параграфа), </a:t>
            </a:r>
            <a:r>
              <a:rPr lang="ru-RU" sz="2000" b="1" dirty="0">
                <a:solidFill>
                  <a:srgbClr val="002060"/>
                </a:solidFill>
              </a:rPr>
              <a:t>что </a:t>
            </a:r>
            <a:r>
              <a:rPr lang="ru-RU" sz="2000" b="1" dirty="0" smtClean="0">
                <a:solidFill>
                  <a:srgbClr val="002060"/>
                </a:solidFill>
              </a:rPr>
              <a:t>можно использовать для подготовки </a:t>
            </a:r>
            <a:r>
              <a:rPr lang="ru-RU" sz="2000" b="1" dirty="0">
                <a:solidFill>
                  <a:srgbClr val="002060"/>
                </a:solidFill>
              </a:rPr>
              <a:t>к ОГЭ</a:t>
            </a:r>
            <a:r>
              <a:rPr lang="ru-RU" sz="2000" b="1" dirty="0" smtClean="0">
                <a:solidFill>
                  <a:srgbClr val="002060"/>
                </a:solidFill>
              </a:rPr>
              <a:t>. Учебники 10 и 11 классов по структуре практически не отличаются от учебников, изданных в «Дрофе».</a:t>
            </a:r>
          </a:p>
        </p:txBody>
      </p:sp>
    </p:spTree>
    <p:extLst>
      <p:ext uri="{BB962C8B-B14F-4D97-AF65-F5344CB8AC3E}">
        <p14:creationId xmlns:p14="http://schemas.microsoft.com/office/powerpoint/2010/main" val="350109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6509"/>
            <a:ext cx="9144000" cy="61811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7588" y="178650"/>
            <a:ext cx="1715533" cy="707886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8 класс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84065" y="5476545"/>
            <a:ext cx="3794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Рабочие программы для 7-9 классов на сайте издательства: </a:t>
            </a:r>
            <a:r>
              <a:rPr lang="ru-RU" b="1" dirty="0" smtClean="0">
                <a:solidFill>
                  <a:srgbClr val="002060"/>
                </a:solidFill>
                <a:hlinkClick r:id="rId3"/>
              </a:rPr>
              <a:t>http</a:t>
            </a:r>
            <a:r>
              <a:rPr lang="ru-RU" b="1" dirty="0">
                <a:solidFill>
                  <a:srgbClr val="002060"/>
                </a:solidFill>
                <a:hlinkClick r:id="rId3"/>
              </a:rPr>
              <a:t>://</a:t>
            </a:r>
            <a:r>
              <a:rPr lang="ru-RU" b="1" dirty="0" smtClean="0">
                <a:solidFill>
                  <a:srgbClr val="002060"/>
                </a:solidFill>
                <a:hlinkClick r:id="rId3"/>
              </a:rPr>
              <a:t>catalog.prosv.ru/item/34582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0" y="144944"/>
            <a:ext cx="4694189" cy="64623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26" y="760072"/>
            <a:ext cx="4449814" cy="55714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73722" y="48368"/>
            <a:ext cx="1715533" cy="707886"/>
          </a:xfrm>
          <a:prstGeom prst="rect">
            <a:avLst/>
          </a:prstGeom>
          <a:solidFill>
            <a:srgbClr val="FFFF66"/>
          </a:solidFill>
          <a:ln>
            <a:solidFill>
              <a:srgbClr val="8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9 класс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091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5976" y="4138557"/>
            <a:ext cx="87503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содержания (в темах «Повторение </a:t>
            </a:r>
            <a:r>
              <a:rPr lang="ru-RU" sz="2000" b="1" dirty="0">
                <a:solidFill>
                  <a:srgbClr val="002060"/>
                </a:solidFill>
              </a:rPr>
              <a:t>и обобщение сведений по курсу 8 </a:t>
            </a:r>
            <a:r>
              <a:rPr lang="ru-RU" sz="2000" b="1" dirty="0" smtClean="0">
                <a:solidFill>
                  <a:srgbClr val="002060"/>
                </a:solidFill>
              </a:rPr>
              <a:t>класса»; «Химические </a:t>
            </a:r>
            <a:r>
              <a:rPr lang="ru-RU" sz="2000" b="1" dirty="0">
                <a:solidFill>
                  <a:srgbClr val="002060"/>
                </a:solidFill>
              </a:rPr>
              <a:t>реакции в </a:t>
            </a:r>
            <a:r>
              <a:rPr lang="ru-RU" sz="2000" b="1" dirty="0" smtClean="0">
                <a:solidFill>
                  <a:srgbClr val="002060"/>
                </a:solidFill>
              </a:rPr>
              <a:t>растворах»). Издательство предложило планирование и краткую характеристику предметного содержания на эти 15 часов переходного периода, в т.ч. чтобы рассмотреть темы «амфотерность», «естественные семейства элементов», «история открытия ПЗ».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304" y="778730"/>
            <a:ext cx="5020555" cy="33331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195976" y="5720165"/>
            <a:ext cx="87290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В рекомендациях не сказано о корректировке содержания в теме «Неметаллы и их соединения» (в курсе 9 класса «Просвещения» нет тем по водороду и кислороду, т.к. они изучаются в 8 классе)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58118" y="735572"/>
            <a:ext cx="335236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По мнению издательства при переходе с УМК О.С. Габриеляна  издательства «Дрофа» (8 класс) на УМК издательства «Просвещение» (9 класс) </a:t>
            </a:r>
            <a:r>
              <a:rPr lang="ru-RU" sz="2000" b="1" dirty="0" smtClean="0">
                <a:solidFill>
                  <a:srgbClr val="002060"/>
                </a:solidFill>
              </a:rPr>
              <a:t>потребуется </a:t>
            </a:r>
            <a:r>
              <a:rPr lang="ru-RU" sz="2000" b="1" dirty="0">
                <a:solidFill>
                  <a:srgbClr val="002060"/>
                </a:solidFill>
              </a:rPr>
              <a:t>переходный </a:t>
            </a:r>
            <a:r>
              <a:rPr lang="ru-RU" sz="2000" b="1" dirty="0" smtClean="0">
                <a:solidFill>
                  <a:srgbClr val="002060"/>
                </a:solidFill>
              </a:rPr>
              <a:t>период, в </a:t>
            </a:r>
            <a:r>
              <a:rPr lang="ru-RU" sz="2000" b="1" dirty="0">
                <a:solidFill>
                  <a:srgbClr val="002060"/>
                </a:solidFill>
              </a:rPr>
              <a:t>котором в двух первых темах 9 класса по учебнику </a:t>
            </a:r>
            <a:r>
              <a:rPr lang="ru-RU" sz="2000" b="1" dirty="0" smtClean="0">
                <a:solidFill>
                  <a:srgbClr val="002060"/>
                </a:solidFill>
              </a:rPr>
              <a:t>издательства «Просвещение» </a:t>
            </a:r>
            <a:r>
              <a:rPr lang="ru-RU" sz="2000" b="1" dirty="0">
                <a:solidFill>
                  <a:srgbClr val="002060"/>
                </a:solidFill>
              </a:rPr>
              <a:t>происходит корректировка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1936" y="135949"/>
            <a:ext cx="4379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9525" cmpd="sng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переходе на данное УМК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8612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28" y="174714"/>
            <a:ext cx="8893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АО «Просвещение», </a:t>
            </a:r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Журина А.А.</a:t>
            </a:r>
          </a:p>
        </p:txBody>
      </p:sp>
      <p:pic>
        <p:nvPicPr>
          <p:cNvPr id="1026" name="Picture 2" descr="http://catalog.prosv.ru/images/big/9378a032-c366-11e5-9b98-0050569c7d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386" y="1115639"/>
            <a:ext cx="1443493" cy="193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21" b="93915" l="7341" r="89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499"/>
          <a:stretch/>
        </p:blipFill>
        <p:spPr>
          <a:xfrm rot="5400000">
            <a:off x="50762" y="824028"/>
            <a:ext cx="3522808" cy="25838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60349" y="5288318"/>
            <a:ext cx="8623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Поурочное тематическое планирование для нового учебника базового уровня (10-11 класс) можно скачать на сайте зарегистрированным пользователям </a:t>
            </a:r>
            <a:r>
              <a:rPr lang="en-US" sz="2000" b="1" dirty="0" smtClean="0">
                <a:solidFill>
                  <a:srgbClr val="002060"/>
                </a:solidFill>
                <a:hlinkClick r:id="rId5"/>
              </a:rPr>
              <a:t>http</a:t>
            </a:r>
            <a:r>
              <a:rPr lang="en-US" sz="2000" b="1" dirty="0">
                <a:solidFill>
                  <a:srgbClr val="002060"/>
                </a:solidFill>
                <a:hlinkClick r:id="rId5"/>
              </a:rPr>
              <a:t>://</a:t>
            </a:r>
            <a:r>
              <a:rPr lang="en-US" sz="2000" b="1" dirty="0" smtClean="0">
                <a:solidFill>
                  <a:srgbClr val="002060"/>
                </a:solidFill>
                <a:hlinkClick r:id="rId5"/>
              </a:rPr>
              <a:t>catalog.prosv.ru/item/8771</a:t>
            </a:r>
            <a:r>
              <a:rPr lang="ru-RU" sz="2000" b="1" dirty="0" smtClean="0">
                <a:solidFill>
                  <a:srgbClr val="002060"/>
                </a:solidFill>
              </a:rPr>
              <a:t>. Даны краткие авторские рекомендации по изучению тем уроков.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0349" y="3349326"/>
            <a:ext cx="8623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Учебники подготовлены в соответствии </a:t>
            </a:r>
            <a:r>
              <a:rPr lang="ru-RU" sz="2000" b="1" dirty="0">
                <a:solidFill>
                  <a:srgbClr val="002060"/>
                </a:solidFill>
              </a:rPr>
              <a:t>с требованиями </a:t>
            </a:r>
            <a:r>
              <a:rPr lang="ru-RU" sz="2000" b="1" dirty="0" smtClean="0">
                <a:solidFill>
                  <a:srgbClr val="002060"/>
                </a:solidFill>
              </a:rPr>
              <a:t>ФГОС </a:t>
            </a:r>
            <a:r>
              <a:rPr lang="ru-RU" sz="2000" b="1" dirty="0">
                <a:solidFill>
                  <a:srgbClr val="002060"/>
                </a:solidFill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</a:rPr>
              <a:t>освещают </a:t>
            </a:r>
            <a:r>
              <a:rPr lang="ru-RU" sz="2000" b="1" dirty="0">
                <a:solidFill>
                  <a:srgbClr val="002060"/>
                </a:solidFill>
              </a:rPr>
              <a:t>вопросы курса химии для основной и средней школы. Главными особенностями данных учебников являются </a:t>
            </a:r>
            <a:r>
              <a:rPr lang="ru-RU" sz="2000" b="1" dirty="0" smtClean="0">
                <a:solidFill>
                  <a:srgbClr val="002060"/>
                </a:solidFill>
              </a:rPr>
              <a:t>т.н. «энциклопедический» формат: фиксированный </a:t>
            </a:r>
            <a:r>
              <a:rPr lang="ru-RU" sz="2000" b="1" dirty="0">
                <a:solidFill>
                  <a:srgbClr val="002060"/>
                </a:solidFill>
              </a:rPr>
              <a:t>в тематических </a:t>
            </a:r>
            <a:r>
              <a:rPr lang="ru-RU" sz="2000" b="1" dirty="0" smtClean="0">
                <a:solidFill>
                  <a:srgbClr val="002060"/>
                </a:solidFill>
              </a:rPr>
              <a:t>разворотах, лаконичный + </a:t>
            </a:r>
            <a:r>
              <a:rPr lang="ru-RU" sz="2000" b="1" dirty="0">
                <a:solidFill>
                  <a:srgbClr val="002060"/>
                </a:solidFill>
              </a:rPr>
              <a:t>жёсткая структурированность </a:t>
            </a:r>
            <a:r>
              <a:rPr lang="ru-RU" sz="2000" b="1" dirty="0" smtClean="0">
                <a:solidFill>
                  <a:srgbClr val="002060"/>
                </a:solidFill>
              </a:rPr>
              <a:t>текста в виде небольших блоков, </a:t>
            </a:r>
            <a:r>
              <a:rPr lang="ru-RU" sz="2000" b="1" dirty="0">
                <a:solidFill>
                  <a:srgbClr val="002060"/>
                </a:solidFill>
              </a:rPr>
              <a:t>разнообразный иллюстративный ряд. </a:t>
            </a:r>
            <a:endParaRPr lang="ru-RU" sz="2000" b="1" dirty="0" smtClean="0">
              <a:solidFill>
                <a:srgbClr val="002060"/>
              </a:solidFill>
            </a:endParaRPr>
          </a:p>
        </p:txBody>
      </p:sp>
      <p:pic>
        <p:nvPicPr>
          <p:cNvPr id="1028" name="Picture 4" descr="https://wholesale.knigamir.com/upload/product/b97/b97931c27615f16745c3c9736a94d68f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920" y="1115639"/>
            <a:ext cx="1421106" cy="190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ccessories.mypartnershop.ru/img/101987479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9343" y="1090822"/>
            <a:ext cx="1449726" cy="192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6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2.labirint.ru/books/427482/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7849"/>
            <a:ext cx="9131752" cy="627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52826" y="6325873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88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128" y="165089"/>
            <a:ext cx="8893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АО «Просвещение», </a:t>
            </a:r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Рудзитиса Г.Е.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9507" y="2952031"/>
            <a:ext cx="86434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Завершенная линия для основной школы и </a:t>
            </a:r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средней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школы (базовый уровень).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УМК характерно сочетание традиционности и </a:t>
            </a:r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фундаментальности. Последовательность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изучения материала </a:t>
            </a:r>
            <a:r>
              <a:rPr lang="ru-RU" sz="20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– классическая (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вещество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строение атома).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 переработанных учебниках в рамках </a:t>
            </a:r>
            <a:r>
              <a:rPr lang="ru-RU" sz="2000" b="1" dirty="0">
                <a:solidFill>
                  <a:srgbClr val="002060"/>
                </a:solidFill>
              </a:rPr>
              <a:t>личностно-ориентированного подхода создана рубрика «Личный результат</a:t>
            </a:r>
            <a:r>
              <a:rPr lang="ru-RU" sz="2000" b="1" dirty="0" smtClean="0">
                <a:solidFill>
                  <a:srgbClr val="002060"/>
                </a:solidFill>
              </a:rPr>
              <a:t>» для развития </a:t>
            </a:r>
            <a:r>
              <a:rPr lang="ru-RU" sz="2000" b="1" dirty="0">
                <a:solidFill>
                  <a:srgbClr val="002060"/>
                </a:solidFill>
              </a:rPr>
              <a:t>самооценки у </a:t>
            </a:r>
            <a:r>
              <a:rPr lang="ru-RU" sz="2000" b="1" dirty="0" smtClean="0">
                <a:solidFill>
                  <a:srgbClr val="002060"/>
                </a:solidFill>
              </a:rPr>
              <a:t>школьников.</a:t>
            </a:r>
            <a:endParaRPr lang="ru-RU" sz="2000" b="1" dirty="0">
              <a:solidFill>
                <a:srgbClr val="002060"/>
              </a:solidFill>
            </a:endParaRP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Система вопросов и заданий содержит: традиционные предметные вопросы, упражнения, задачи; лабораторные и практические работы с </a:t>
            </a:r>
            <a:r>
              <a:rPr lang="ru-RU" sz="2000" b="1" dirty="0" smtClean="0">
                <a:solidFill>
                  <a:srgbClr val="002060"/>
                </a:solidFill>
              </a:rPr>
              <a:t>готовыми инструкциями </a:t>
            </a:r>
            <a:r>
              <a:rPr lang="ru-RU" sz="2000" b="1" dirty="0">
                <a:solidFill>
                  <a:srgbClr val="002060"/>
                </a:solidFill>
              </a:rPr>
              <a:t>по их проведению; задания с ориентацией на самостоятельный поиск; задания на работу в сотрудничестве; проектные и исследовательские работы; задания, предусматривающие деятельность в </a:t>
            </a:r>
            <a:r>
              <a:rPr lang="ru-RU" sz="2000" b="1" dirty="0" smtClean="0">
                <a:solidFill>
                  <a:srgbClr val="002060"/>
                </a:solidFill>
              </a:rPr>
              <a:t>информационной среде (в </a:t>
            </a:r>
            <a:r>
              <a:rPr lang="ru-RU" sz="2000" b="1" dirty="0">
                <a:solidFill>
                  <a:srgbClr val="002060"/>
                </a:solidFill>
              </a:rPr>
              <a:t>т.ч. в </a:t>
            </a:r>
            <a:r>
              <a:rPr lang="ru-RU" sz="2000" b="1" dirty="0" smtClean="0">
                <a:solidFill>
                  <a:srgbClr val="002060"/>
                </a:solidFill>
              </a:rPr>
              <a:t>медиасреде).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://catalog.prosv.ru/images/medium/ed25d590-8102-11e4-9b91-0050569c7d1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228" y="882600"/>
            <a:ext cx="1480721" cy="19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atalog.prosv.ru/images/big/ed25d59b-8102-11e4-9b91-0050569c7d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99" y="882600"/>
            <a:ext cx="1478704" cy="196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atalog.prosv.ru/images/medium/69299f60-985e-11de-b619-0019b9f502d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553" y="882601"/>
            <a:ext cx="1480721" cy="19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catalog.prosv.ru/images/medium/ed25d5ab-8102-11e4-9b91-0050569c7d1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120" y="882600"/>
            <a:ext cx="1503362" cy="196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97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96256" y="126396"/>
            <a:ext cx="4748616" cy="6343048"/>
            <a:chOff x="102516" y="190141"/>
            <a:chExt cx="4748616" cy="636922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17" y="190141"/>
              <a:ext cx="4748615" cy="4045558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16" y="4235699"/>
              <a:ext cx="4748615" cy="2323663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3"/>
          <a:stretch/>
        </p:blipFill>
        <p:spPr>
          <a:xfrm>
            <a:off x="4580965" y="120729"/>
            <a:ext cx="4489995" cy="6348715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1757084" y="6469444"/>
            <a:ext cx="6006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Рабочая программа на сайте: </a:t>
            </a:r>
            <a:r>
              <a:rPr lang="en-US" b="1" dirty="0">
                <a:solidFill>
                  <a:srgbClr val="002060"/>
                </a:solidFill>
                <a:hlinkClick r:id="rId6"/>
              </a:rPr>
              <a:t>http://catalog.prosv.ru/item/8803</a:t>
            </a:r>
            <a:r>
              <a:rPr lang="ru-RU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2152" y="490888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96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0349" y="174714"/>
            <a:ext cx="8623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АО «Просвещение», </a:t>
            </a:r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Пузакова С.А.</a:t>
            </a:r>
          </a:p>
        </p:txBody>
      </p:sp>
      <p:pic>
        <p:nvPicPr>
          <p:cNvPr id="9" name="Picture 2" descr="ÐÐ·Ð¾Ð±ÑÐ°Ð¶ÐµÐ½Ð¸Ðµ Ð¥Ð¸Ð¼Ð¸Ñ. 10 ÐºÐ».Ð£Ð³Ð»ÑÐ±Ð»ÑÐ½Ð½ÑÐ¹ ÑÑÐ¾Ð²ÐµÐ½Ñ. Ð£ÑÐµÐ±Ð½Ð¾Ðµ Ð¿Ð¾ÑÐ¾Ð±Ð¸Ðµ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349" y="975589"/>
            <a:ext cx="1211381" cy="15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hop.prosv.ru/content/images/thumbs/0004798_55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2074" y="984164"/>
            <a:ext cx="1204862" cy="15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7280" y="882600"/>
            <a:ext cx="60549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Учебники ориентированы на учащихся </a:t>
            </a:r>
            <a:r>
              <a:rPr lang="ru-RU" sz="2000" b="1" dirty="0">
                <a:solidFill>
                  <a:srgbClr val="002060"/>
                </a:solidFill>
              </a:rPr>
              <a:t>медицинских классов школ естественно-научного </a:t>
            </a:r>
            <a:r>
              <a:rPr lang="ru-RU" sz="2000" b="1" dirty="0" smtClean="0">
                <a:solidFill>
                  <a:srgbClr val="002060"/>
                </a:solidFill>
              </a:rPr>
              <a:t>профиля (5 ч</a:t>
            </a:r>
            <a:r>
              <a:rPr lang="en-US" sz="2000" b="1" dirty="0" smtClean="0">
                <a:solidFill>
                  <a:srgbClr val="002060"/>
                </a:solidFill>
              </a:rPr>
              <a:t>/</a:t>
            </a:r>
            <a:r>
              <a:rPr lang="ru-RU" sz="2000" b="1" dirty="0" err="1" smtClean="0">
                <a:solidFill>
                  <a:srgbClr val="002060"/>
                </a:solidFill>
              </a:rPr>
              <a:t>нед</a:t>
            </a:r>
            <a:r>
              <a:rPr lang="ru-RU" sz="2000" b="1" dirty="0" smtClean="0">
                <a:solidFill>
                  <a:srgbClr val="002060"/>
                </a:solidFill>
              </a:rPr>
              <a:t>). </a:t>
            </a:r>
            <a:r>
              <a:rPr lang="ru-RU" sz="2000" b="1" dirty="0">
                <a:solidFill>
                  <a:srgbClr val="002060"/>
                </a:solidFill>
              </a:rPr>
              <a:t>Один из авторов УМК - В.А. Попков (академик РАО, профессор, д.ф.н., </a:t>
            </a:r>
            <a:r>
              <a:rPr lang="ru-RU" sz="2000" b="1" dirty="0" err="1">
                <a:solidFill>
                  <a:srgbClr val="002060"/>
                </a:solidFill>
              </a:rPr>
              <a:t>д.п.н</a:t>
            </a:r>
            <a:r>
              <a:rPr lang="ru-RU" sz="2000" b="1" dirty="0">
                <a:solidFill>
                  <a:srgbClr val="002060"/>
                </a:solidFill>
              </a:rPr>
              <a:t>., заслуженный деятель науки РФ, заведующий кафедрой общей химии в Первом МГМУ им. И.М. Сеченова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35097" y="2696082"/>
            <a:ext cx="659215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Учебник 10 класса включает </a:t>
            </a:r>
            <a:r>
              <a:rPr lang="ru-RU" sz="2000" b="1" dirty="0">
                <a:solidFill>
                  <a:srgbClr val="002060"/>
                </a:solidFill>
              </a:rPr>
              <a:t>основные сведения о важнейших классах органических </a:t>
            </a:r>
            <a:r>
              <a:rPr lang="ru-RU" sz="2000" b="1" dirty="0" smtClean="0">
                <a:solidFill>
                  <a:srgbClr val="002060"/>
                </a:solidFill>
              </a:rPr>
              <a:t>веществ; в </a:t>
            </a:r>
            <a:r>
              <a:rPr lang="ru-RU" sz="2000" b="1" dirty="0" err="1" smtClean="0">
                <a:solidFill>
                  <a:srgbClr val="002060"/>
                </a:solidFill>
              </a:rPr>
              <a:t>т.ч</a:t>
            </a:r>
            <a:r>
              <a:rPr lang="ru-RU" sz="2000" b="1" dirty="0" smtClean="0">
                <a:solidFill>
                  <a:srgbClr val="002060"/>
                </a:solidFill>
              </a:rPr>
              <a:t>. внимание </a:t>
            </a:r>
            <a:r>
              <a:rPr lang="ru-RU" sz="2000" b="1" dirty="0">
                <a:solidFill>
                  <a:srgbClr val="002060"/>
                </a:solidFill>
              </a:rPr>
              <a:t>уделено медико-биологическим аспектам применения органических соединений. </a:t>
            </a:r>
            <a:r>
              <a:rPr lang="ru-RU" sz="2000" b="1" dirty="0" smtClean="0">
                <a:solidFill>
                  <a:srgbClr val="002060"/>
                </a:solidFill>
              </a:rPr>
              <a:t>Учебник 11 класса содержит </a:t>
            </a:r>
            <a:r>
              <a:rPr lang="ru-RU" sz="2000" b="1" dirty="0">
                <a:solidFill>
                  <a:srgbClr val="002060"/>
                </a:solidFill>
              </a:rPr>
              <a:t>основные сведения о строении атома, химической связи, межмолекулярных взаимодействиях, термодинамике, кинетике и стехиометрии химических реакций, классификации и свойствах важнейших неорганических </a:t>
            </a:r>
            <a:r>
              <a:rPr lang="ru-RU" sz="2000" b="1" dirty="0" smtClean="0">
                <a:solidFill>
                  <a:srgbClr val="002060"/>
                </a:solidFill>
              </a:rPr>
              <a:t>веществ.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 УМК также входит сборник задач и упражнений (уровень – от обычных до олимпиадных).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508" y="2821592"/>
            <a:ext cx="2039731" cy="313987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61064" y="6173957"/>
            <a:ext cx="45271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Рабочая программа на сайте издательства </a:t>
            </a:r>
            <a:r>
              <a:rPr lang="en-US" b="1" dirty="0">
                <a:solidFill>
                  <a:srgbClr val="002060"/>
                </a:solidFill>
                <a:hlinkClick r:id="rId5"/>
              </a:rPr>
              <a:t>http://catalog.prosv.ru/item/26929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4195" y="5961469"/>
            <a:ext cx="230002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813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031" y="192644"/>
            <a:ext cx="8426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ООО «ИЦ ВЕНТРАНА-ГРАФ», </a:t>
            </a:r>
          </a:p>
          <a:p>
            <a:pPr algn="ctr"/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Кузнецовой Н.Е.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031" y="1715120"/>
            <a:ext cx="2352114" cy="17770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0776" y="1715120"/>
            <a:ext cx="60328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Линия для основной школы.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Предусмотрена классическая последовательность изучения материала (вещество 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строение атома).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Отличительная особенность УМК - дифференциация </a:t>
            </a:r>
            <a:r>
              <a:rPr lang="ru-RU" sz="2000" b="1" dirty="0">
                <a:solidFill>
                  <a:srgbClr val="002060"/>
                </a:solidFill>
              </a:rPr>
              <a:t>учебного материала по уровням сложности и использование соответствующего разделения предлагаемых заданий.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0349" y="3887736"/>
            <a:ext cx="86232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В учебниках имеются планы-характеристики </a:t>
            </a:r>
            <a:r>
              <a:rPr lang="ru-RU" sz="2000" b="1" dirty="0">
                <a:solidFill>
                  <a:srgbClr val="002060"/>
                </a:solidFill>
              </a:rPr>
              <a:t>химических объектов, алгоритмы и образцы последовательности действий, необходимых для решения задач, </a:t>
            </a:r>
            <a:r>
              <a:rPr lang="ru-RU" sz="2000" b="1" dirty="0" smtClean="0">
                <a:solidFill>
                  <a:srgbClr val="002060"/>
                </a:solidFill>
              </a:rPr>
              <a:t>которые помогут </a:t>
            </a:r>
            <a:r>
              <a:rPr lang="ru-RU" sz="2000" b="1" dirty="0">
                <a:solidFill>
                  <a:srgbClr val="002060"/>
                </a:solidFill>
              </a:rPr>
              <a:t>систематизировать знания учащихся. В конце каждого параграфа предложены задания разного уровня сложности.</a:t>
            </a:r>
          </a:p>
          <a:p>
            <a:pPr algn="just"/>
            <a:r>
              <a:rPr lang="ru-RU" sz="2000" b="1" dirty="0">
                <a:solidFill>
                  <a:srgbClr val="002060"/>
                </a:solidFill>
              </a:rPr>
              <a:t>В задачниках </a:t>
            </a:r>
            <a:r>
              <a:rPr lang="ru-RU" sz="2000" b="1" dirty="0" smtClean="0">
                <a:solidFill>
                  <a:srgbClr val="002060"/>
                </a:solidFill>
              </a:rPr>
              <a:t>данного УМК </a:t>
            </a:r>
            <a:r>
              <a:rPr lang="ru-RU" sz="2000" b="1" dirty="0">
                <a:solidFill>
                  <a:srgbClr val="002060"/>
                </a:solidFill>
              </a:rPr>
              <a:t>содержатся как типовые задачи, так и творческие задания и задания повышенного уровня сложности. В методические пособия, помимо планирования курса, вошли рекомендации по осуществлению проектной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436249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1025160">
            <a:off x="4594381" y="2074294"/>
            <a:ext cx="2913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Введение. </a:t>
            </a:r>
          </a:p>
          <a:p>
            <a:pPr algn="ctr"/>
            <a:r>
              <a:rPr lang="ru-RU" sz="3200" b="1" dirty="0" smtClean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 федеральном перечне учебников</a:t>
            </a:r>
            <a:endParaRPr lang="ru-RU" sz="32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99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2295_Page_2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6541" y="62753"/>
            <a:ext cx="5127813" cy="67065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31" y="62753"/>
            <a:ext cx="4589572" cy="6706564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307798" y="62753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602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0659" y="2250605"/>
            <a:ext cx="842682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1. В начало курса 9 класса необходимо добавить тему «Повторение изученного в 8 классе» (не менее 4 часов) для повторения тем «ПЗ и ПСХЭ Д.И. Менделеева», «Классы неорганических веществ», «Амфотерные вещества».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2. Уменьшить в 9 классе количество часов во 2 главе «Растворы. Теория ЭД» учебника Кузнецовой. Данная тема по УМК О.С. Габриеляна изучалась в конце 8 класса, когда мотивация и работоспособность школьников низкая, поэтому тему целесообразно оставить для изучения и использовать для закрепления, в  том числе отработки навыков решения заданий. Особое внимание необходимо уделить химическим свойствам всех классов неорганических веществ и решению расчетных задач по уравнениям химических реакций.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0659" y="716994"/>
            <a:ext cx="84268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По мнению издательства, переход </a:t>
            </a:r>
            <a:r>
              <a:rPr lang="ru-RU" sz="2000" b="1" dirty="0">
                <a:solidFill>
                  <a:srgbClr val="C00000"/>
                </a:solidFill>
              </a:rPr>
              <a:t>с УМК </a:t>
            </a:r>
            <a:r>
              <a:rPr lang="ru-RU" sz="2000" b="1" dirty="0" smtClean="0">
                <a:solidFill>
                  <a:srgbClr val="C00000"/>
                </a:solidFill>
              </a:rPr>
              <a:t>Габриеляна О.С</a:t>
            </a:r>
            <a:r>
              <a:rPr lang="ru-RU" sz="2000" b="1" dirty="0">
                <a:solidFill>
                  <a:srgbClr val="C00000"/>
                </a:solidFill>
              </a:rPr>
              <a:t>. </a:t>
            </a:r>
            <a:r>
              <a:rPr lang="ru-RU" sz="2000" b="1" dirty="0" smtClean="0">
                <a:solidFill>
                  <a:srgbClr val="C00000"/>
                </a:solidFill>
              </a:rPr>
              <a:t>(</a:t>
            </a:r>
            <a:r>
              <a:rPr lang="ru-RU" sz="2000" b="1" dirty="0">
                <a:solidFill>
                  <a:srgbClr val="C00000"/>
                </a:solidFill>
              </a:rPr>
              <a:t>8 </a:t>
            </a:r>
            <a:r>
              <a:rPr lang="ru-RU" sz="2000" b="1" dirty="0" smtClean="0">
                <a:solidFill>
                  <a:srgbClr val="C00000"/>
                </a:solidFill>
              </a:rPr>
              <a:t>класс, «Дрофа») </a:t>
            </a:r>
            <a:r>
              <a:rPr lang="ru-RU" sz="2000" b="1" dirty="0">
                <a:solidFill>
                  <a:srgbClr val="C00000"/>
                </a:solidFill>
              </a:rPr>
              <a:t>на УМК </a:t>
            </a:r>
            <a:r>
              <a:rPr lang="ru-RU" sz="2000" b="1" dirty="0" smtClean="0">
                <a:solidFill>
                  <a:srgbClr val="C00000"/>
                </a:solidFill>
              </a:rPr>
              <a:t>Кузнецовой Н.Е</a:t>
            </a:r>
            <a:r>
              <a:rPr lang="ru-RU" sz="2000" b="1" dirty="0">
                <a:solidFill>
                  <a:srgbClr val="C00000"/>
                </a:solidFill>
              </a:rPr>
              <a:t>. («ВЕНТАНА-ГРАФ</a:t>
            </a:r>
            <a:r>
              <a:rPr lang="ru-RU" sz="2000" b="1" dirty="0" smtClean="0">
                <a:solidFill>
                  <a:srgbClr val="C00000"/>
                </a:solidFill>
              </a:rPr>
              <a:t>», 9 </a:t>
            </a:r>
            <a:r>
              <a:rPr lang="ru-RU" sz="2000" b="1" dirty="0">
                <a:solidFill>
                  <a:srgbClr val="C00000"/>
                </a:solidFill>
              </a:rPr>
              <a:t>класс) </a:t>
            </a:r>
            <a:r>
              <a:rPr lang="ru-RU" sz="2000" b="1" dirty="0" smtClean="0">
                <a:solidFill>
                  <a:srgbClr val="C00000"/>
                </a:solidFill>
              </a:rPr>
              <a:t>продуктивно осуществить </a:t>
            </a:r>
            <a:r>
              <a:rPr lang="ru-RU" sz="2000" b="1" dirty="0">
                <a:solidFill>
                  <a:srgbClr val="C00000"/>
                </a:solidFill>
              </a:rPr>
              <a:t>несложно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</a:rPr>
              <a:t>Однако и в этом случае в </a:t>
            </a:r>
            <a:r>
              <a:rPr lang="ru-RU" sz="2000" b="1" dirty="0">
                <a:solidFill>
                  <a:srgbClr val="C00000"/>
                </a:solidFill>
              </a:rPr>
              <a:t>рабочую программу потребуется внести </a:t>
            </a:r>
            <a:r>
              <a:rPr lang="ru-RU" sz="2000" b="1" dirty="0" smtClean="0">
                <a:solidFill>
                  <a:srgbClr val="C00000"/>
                </a:solidFill>
              </a:rPr>
              <a:t>изменения</a:t>
            </a:r>
            <a:r>
              <a:rPr lang="ru-RU" sz="2000" b="1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98590" y="170663"/>
            <a:ext cx="4265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spc="50" dirty="0" smtClean="0">
                <a:ln w="9525" cmpd="sng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переходе на данное УМК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8962" y="5938652"/>
            <a:ext cx="8426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Рабочая </a:t>
            </a:r>
            <a:r>
              <a:rPr lang="ru-RU" b="1" dirty="0" smtClean="0">
                <a:solidFill>
                  <a:srgbClr val="002060"/>
                </a:solidFill>
              </a:rPr>
              <a:t>программа на сайте издательства: 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hlinkClick r:id="rId2"/>
              </a:rPr>
              <a:t>https</a:t>
            </a:r>
            <a:r>
              <a:rPr lang="en-US" b="1" dirty="0">
                <a:solidFill>
                  <a:srgbClr val="002060"/>
                </a:solidFill>
                <a:hlinkClick r:id="rId2"/>
              </a:rPr>
              <a:t>://rosuchebnik.ru/material/khimiya-8-9-klassy-rabochaya-programma/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031" y="192644"/>
            <a:ext cx="8426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ООО «ИОЦ МНЕМОЗИНА», </a:t>
            </a:r>
          </a:p>
          <a:p>
            <a:pPr algn="ctr"/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Нифантьева Э.Е.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7726" y="1874629"/>
            <a:ext cx="66297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Данный учебник входил </a:t>
            </a:r>
            <a:r>
              <a:rPr lang="ru-RU" sz="2000" b="1" dirty="0">
                <a:solidFill>
                  <a:srgbClr val="002060"/>
                </a:solidFill>
              </a:rPr>
              <a:t>в линию </a:t>
            </a:r>
            <a:r>
              <a:rPr lang="ru-RU" sz="2000" b="1" dirty="0" smtClean="0">
                <a:solidFill>
                  <a:srgbClr val="002060"/>
                </a:solidFill>
              </a:rPr>
              <a:t>по </a:t>
            </a:r>
            <a:r>
              <a:rPr lang="ru-RU" sz="2000" b="1" dirty="0">
                <a:solidFill>
                  <a:srgbClr val="002060"/>
                </a:solidFill>
              </a:rPr>
              <a:t>химии Е. Е. Минченкова (8, 9 и 11-й </a:t>
            </a:r>
            <a:r>
              <a:rPr lang="ru-RU" sz="2000" b="1" dirty="0" smtClean="0">
                <a:solidFill>
                  <a:srgbClr val="002060"/>
                </a:solidFill>
              </a:rPr>
              <a:t>классы), в новом перечне остались только учебники 10 и 11 класса.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</a:rPr>
              <a:t>Содержание </a:t>
            </a:r>
            <a:r>
              <a:rPr lang="ru-RU" sz="2000" b="1" dirty="0">
                <a:solidFill>
                  <a:srgbClr val="002060"/>
                </a:solidFill>
              </a:rPr>
              <a:t>учебника переработано в соответствии с Примерной основной образовательной программой среднего общего образования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Ð¥Ð¸Ð¼Ð¸Ñ. 10 ÐºÐ»Ð°ÑÑ. Ð£ÑÐµÐ±Ð½Ð¸Ðº Ð´Ð»Ñ Ð¾Ð±ÑÐµÐ¾Ð±ÑÐ°Ð·Ð¾Ð²Ð°ÑÐµÐ»ÑÐ½ÑÑ ÑÑÑÐµÐ¶Ð´ÐµÐ½Ð¸Ð¹ (Ð±Ð°Ð·Ð¾Ð²ÑÐ¹ ÑÑÐ¾Ð²ÐµÐ½Ñ)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" y="1874629"/>
            <a:ext cx="1423419" cy="19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1031" y="3830912"/>
            <a:ext cx="84264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При подготовке учебника использовались методические подходы к преподаванию органической химии в школе, разработанные членом-корреспондентом Академии педагогических наук СССР Л. А. Цветковым. </a:t>
            </a:r>
            <a:r>
              <a:rPr lang="ru-RU" sz="2000" b="1" dirty="0" smtClean="0">
                <a:solidFill>
                  <a:srgbClr val="002060"/>
                </a:solidFill>
              </a:rPr>
              <a:t>Язык учебника – понятный и доступный. </a:t>
            </a:r>
            <a:r>
              <a:rPr lang="ru-RU" sz="2000" b="1" dirty="0">
                <a:solidFill>
                  <a:srgbClr val="002060"/>
                </a:solidFill>
              </a:rPr>
              <a:t>Помимо базовых знаний и умений учащиеся получают представление о методах научного познания. </a:t>
            </a:r>
            <a:r>
              <a:rPr lang="ru-RU" sz="2000" b="1" dirty="0" smtClean="0">
                <a:solidFill>
                  <a:srgbClr val="002060"/>
                </a:solidFill>
              </a:rPr>
              <a:t>К учебному материалу представлена дополнительная разнообразная информация,</a:t>
            </a:r>
            <a:r>
              <a:rPr lang="ru-RU" sz="2000" b="1" dirty="0">
                <a:solidFill>
                  <a:srgbClr val="002060"/>
                </a:solidFill>
              </a:rPr>
              <a:t> </a:t>
            </a:r>
            <a:r>
              <a:rPr lang="ru-RU" sz="2000" b="1" dirty="0" smtClean="0">
                <a:solidFill>
                  <a:srgbClr val="002060"/>
                </a:solidFill>
              </a:rPr>
              <a:t>способствующая </a:t>
            </a:r>
            <a:r>
              <a:rPr lang="ru-RU" sz="2000" b="1" dirty="0">
                <a:solidFill>
                  <a:srgbClr val="002060"/>
                </a:solidFill>
              </a:rPr>
              <a:t>расширению кругозора </a:t>
            </a:r>
            <a:r>
              <a:rPr lang="ru-RU" sz="2000" b="1" dirty="0" smtClean="0">
                <a:solidFill>
                  <a:srgbClr val="002060"/>
                </a:solidFill>
              </a:rPr>
              <a:t>школьников.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73192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labirint.ru/books/271252/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07" y="371974"/>
            <a:ext cx="8942760" cy="608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7127" y="171919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54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656" y="192644"/>
            <a:ext cx="84264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66"/>
                </a:solidFill>
              </a:rPr>
              <a:t>ООО «ИОЦ МНЕМОЗИНА», </a:t>
            </a:r>
          </a:p>
          <a:p>
            <a:pPr algn="ctr"/>
            <a:r>
              <a:rPr lang="ru-RU" sz="4000" b="1" dirty="0" smtClean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CCFF"/>
                </a:solidFill>
              </a:rPr>
              <a:t>УМК Минченкова Е.Е.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9429" y="2054619"/>
            <a:ext cx="69338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Содержание учебника переработано в соответствии с Примерной основной образовательной программой среднего общего </a:t>
            </a:r>
            <a:r>
              <a:rPr lang="ru-RU" sz="2000" b="1" dirty="0" smtClean="0">
                <a:solidFill>
                  <a:srgbClr val="002060"/>
                </a:solidFill>
              </a:rPr>
              <a:t>образования. </a:t>
            </a:r>
            <a:r>
              <a:rPr lang="ru-RU" sz="2000" b="1" dirty="0">
                <a:solidFill>
                  <a:srgbClr val="002060"/>
                </a:solidFill>
              </a:rPr>
              <a:t>В учебнике рассматриваются вопросы строения веществ, закономерности химических реакций, свойства основных классов неорганических веществ, связь химии и </a:t>
            </a:r>
            <a:r>
              <a:rPr lang="ru-RU" sz="2000" b="1" dirty="0" smtClean="0">
                <a:solidFill>
                  <a:srgbClr val="002060"/>
                </a:solidFill>
              </a:rPr>
              <a:t>экологии.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6" name="Picture 4" descr="http://www.mnemozina.ru/upload/iblock/832/832472c306f5b418abfb31ae26fd94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656" y="2003710"/>
            <a:ext cx="1421357" cy="19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0350" y="3993611"/>
            <a:ext cx="863292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Логичное, доступное изложение учебного материала, образный язык, множество иллюстраций помогают учащимся лучше понять предмет. Разнообразные задания и упражнения способствуют интеллектуальному развитию школьников и облегчают усвоение сложных тем. Многочисленные примеры применения химических знаний в жизни и в быту раскрывают перед учащимися необходимость изучения химической науки, играющей важную роль в современном мире.</a:t>
            </a:r>
          </a:p>
        </p:txBody>
      </p:sp>
    </p:spTree>
    <p:extLst>
      <p:ext uri="{BB962C8B-B14F-4D97-AF65-F5344CB8AC3E}">
        <p14:creationId xmlns:p14="http://schemas.microsoft.com/office/powerpoint/2010/main" val="39984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g1.labirint.ru/books/296251/scrn_bi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412" y="683079"/>
            <a:ext cx="8447821" cy="561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2162" y="282969"/>
            <a:ext cx="256032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Страницы учебника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68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2469" y="295566"/>
            <a:ext cx="528610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СОВРЕМЕННЫЕ РЕАЛИИ:</a:t>
            </a:r>
          </a:p>
          <a:p>
            <a:pPr algn="ctr"/>
            <a:r>
              <a:rPr lang="ru-RU" sz="3200" b="1" dirty="0" smtClean="0">
                <a:ln w="1905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знакомиться с содержанием учебников в печатной форме довольно накладно…</a:t>
            </a:r>
            <a:endParaRPr lang="ru-RU" sz="3200" b="1" dirty="0">
              <a:ln w="1905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71" y="295566"/>
            <a:ext cx="3038396" cy="2094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64" y="2748710"/>
            <a:ext cx="2439896" cy="25892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8183" y="3792061"/>
            <a:ext cx="1663337" cy="2586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279" y="2751232"/>
            <a:ext cx="2557293" cy="2586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464" y="3792061"/>
            <a:ext cx="2307908" cy="25867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13414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6043" y="3173591"/>
            <a:ext cx="84720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Просвещение: </a:t>
            </a:r>
            <a:r>
              <a:rPr lang="ru-RU" sz="2800" b="1" dirty="0" smtClean="0">
                <a:solidFill>
                  <a:srgbClr val="002060"/>
                </a:solidFill>
              </a:rPr>
              <a:t>интернет-магазин </a:t>
            </a:r>
            <a:r>
              <a:rPr lang="en-US" sz="2800" b="1" dirty="0" smtClean="0">
                <a:solidFill>
                  <a:srgbClr val="C00000"/>
                </a:solidFill>
                <a:hlinkClick r:id="rId2"/>
              </a:rPr>
              <a:t>https</a:t>
            </a:r>
            <a:r>
              <a:rPr lang="en-US" sz="2800" b="1" dirty="0">
                <a:solidFill>
                  <a:srgbClr val="C00000"/>
                </a:solidFill>
                <a:hlinkClick r:id="rId2"/>
              </a:rPr>
              <a:t>://</a:t>
            </a:r>
            <a:r>
              <a:rPr lang="en-US" sz="2800" b="1" dirty="0" smtClean="0">
                <a:solidFill>
                  <a:srgbClr val="C00000"/>
                </a:solidFill>
                <a:hlinkClick r:id="rId2"/>
              </a:rPr>
              <a:t>shop.prosv.ru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Российский учебник (Дрофа, ВЕНТАНА-ГРАФ): </a:t>
            </a:r>
            <a:r>
              <a:rPr lang="ru-RU" sz="2800" b="1" dirty="0" smtClean="0">
                <a:solidFill>
                  <a:srgbClr val="002060"/>
                </a:solidFill>
              </a:rPr>
              <a:t>цифровая образовательная платформа «Лекта» </a:t>
            </a:r>
            <a:r>
              <a:rPr lang="en-US" sz="2800" b="1" dirty="0" smtClean="0">
                <a:solidFill>
                  <a:srgbClr val="C00000"/>
                </a:solidFill>
                <a:hlinkClick r:id="rId3"/>
              </a:rPr>
              <a:t>https</a:t>
            </a:r>
            <a:r>
              <a:rPr lang="en-US" sz="2800" b="1" dirty="0">
                <a:solidFill>
                  <a:srgbClr val="C00000"/>
                </a:solidFill>
                <a:hlinkClick r:id="rId3"/>
              </a:rPr>
              <a:t>://</a:t>
            </a:r>
            <a:r>
              <a:rPr lang="en-US" sz="2800" b="1" dirty="0" smtClean="0">
                <a:solidFill>
                  <a:srgbClr val="C00000"/>
                </a:solidFill>
                <a:hlinkClick r:id="rId3"/>
              </a:rPr>
              <a:t>lecta.rosuchebnik.ru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endParaRPr lang="ru-RU" sz="2800" b="1" dirty="0" smtClean="0">
              <a:solidFill>
                <a:srgbClr val="C00000"/>
              </a:solidFill>
            </a:endParaRPr>
          </a:p>
          <a:p>
            <a:pPr fontAlgn="base"/>
            <a:r>
              <a:rPr lang="ru-RU" sz="2800" b="1" dirty="0" smtClean="0">
                <a:solidFill>
                  <a:srgbClr val="C00000"/>
                </a:solidFill>
              </a:rPr>
              <a:t>Мнемозина: </a:t>
            </a:r>
            <a:r>
              <a:rPr lang="ru-RU" sz="2800" b="1" dirty="0" smtClean="0">
                <a:solidFill>
                  <a:srgbClr val="002060"/>
                </a:solidFill>
              </a:rPr>
              <a:t>интернет-магазин электронных изданий «Школа в кармане»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hlinkClick r:id="rId4"/>
              </a:rPr>
              <a:t>http</a:t>
            </a:r>
            <a:r>
              <a:rPr lang="ru-RU" sz="2800" b="1" dirty="0">
                <a:solidFill>
                  <a:srgbClr val="C00000"/>
                </a:solidFill>
                <a:hlinkClick r:id="rId4"/>
              </a:rPr>
              <a:t>://</a:t>
            </a:r>
            <a:r>
              <a:rPr lang="ru-RU" sz="2800" b="1" dirty="0" smtClean="0">
                <a:solidFill>
                  <a:srgbClr val="C00000"/>
                </a:solidFill>
                <a:hlinkClick r:id="rId4"/>
              </a:rPr>
              <a:t>школавкармане.рф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544" y="126603"/>
            <a:ext cx="847209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ВЫХОД:</a:t>
            </a:r>
          </a:p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каждого 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издательства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</a:t>
            </a:r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купить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ознакомления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цифровую копию, или электронную форму учебника, стоимость которых в разы ниже стоимости печатной формы</a:t>
            </a:r>
            <a:endParaRPr lang="ru-RU" sz="32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164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-re.ru/upload/iblock/3fb/3fb85bf42532e85716e3ad0a8a6b26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206" cy="49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1463" y="5166940"/>
            <a:ext cx="87172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</a:rPr>
              <a:t>Мы и ФПУ-2019: на какое-то время нужно включить «режим Хатико»</a:t>
            </a:r>
            <a:endParaRPr lang="ru-RU" sz="60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2830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9889" y="313486"/>
            <a:ext cx="86867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2014 года федеральный перечень учебников имеет следующие особенности:</a:t>
            </a:r>
            <a:endParaRPr lang="ru-RU" sz="36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070" y="2078306"/>
            <a:ext cx="82644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Включает 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только рекомендованные учебники, соответствующие ФГОС.</a:t>
            </a:r>
          </a:p>
          <a:p>
            <a:pPr algn="just">
              <a:spcBef>
                <a:spcPct val="0"/>
              </a:spcBef>
            </a:pPr>
            <a:r>
              <a:rPr lang="ru-RU" altLang="ru-RU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2.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Не 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содержит допущенных учебников и учебников, соответствующих федеральному компоненту ГОС (2004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).</a:t>
            </a:r>
          </a:p>
          <a:p>
            <a:pPr algn="just">
              <a:spcBef>
                <a:spcPct val="0"/>
              </a:spcBef>
            </a:pPr>
            <a:r>
              <a:rPr lang="ru-RU" altLang="ru-RU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Состоит из трех частей с разделами и подразделами. </a:t>
            </a:r>
          </a:p>
          <a:p>
            <a:pPr algn="just">
              <a:spcBef>
                <a:spcPct val="0"/>
              </a:spcBef>
            </a:pPr>
            <a:r>
              <a:rPr lang="ru-RU" altLang="ru-RU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Должен утверждаться 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реже 1 раза в 3 года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ru-RU" altLang="ru-RU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endParaRPr lang="ru-RU" altLang="ru-RU" sz="32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67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9304" y="303189"/>
            <a:ext cx="82905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spc="50" dirty="0" smtClean="0">
                <a:ln w="9525" cmpd="sng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Условия включения учебников в ФП </a:t>
            </a:r>
          </a:p>
          <a:p>
            <a:pPr algn="ctr"/>
            <a:r>
              <a:rPr lang="ru-RU" sz="3600" b="1" spc="50" dirty="0" smtClean="0">
                <a:ln w="9525" cmpd="sng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(при наличии положительных экспертных заключений)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304" y="2185872"/>
            <a:ext cx="8290560" cy="3297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1.</a:t>
            </a:r>
            <a:r>
              <a:rPr lang="ru-RU" altLang="ru-RU" sz="32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Завершенность предметной линии на соответствующем уровне образования.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Наличие как печатной, так и электронной формы учебника (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с 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инструкцией </a:t>
            </a:r>
            <a:r>
              <a:rPr lang="ru-RU" altLang="ru-RU" sz="32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по установке, настройке и использованию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ЭФУ).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altLang="ru-RU" sz="32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3.</a:t>
            </a:r>
            <a:r>
              <a:rPr lang="ru-RU" altLang="ru-RU" sz="32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Наличие методического пособия для учителя.</a:t>
            </a:r>
          </a:p>
        </p:txBody>
      </p:sp>
      <p:pic>
        <p:nvPicPr>
          <p:cNvPr id="1026" name="Picture 2" descr="http://vpk-sevastopol.ru/wp-content/uploads/2017/07/citatio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4059" y="5594509"/>
            <a:ext cx="1281050" cy="1046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22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949" y="2161452"/>
            <a:ext cx="6946351" cy="420451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52846" y="226687"/>
            <a:ext cx="829055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перечень учебников (с 2019 г) регламентирован приказом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Министерства просвещения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РФ № </a:t>
            </a: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345 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28.12.18</a:t>
            </a:r>
            <a:endParaRPr lang="ru-RU" sz="36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17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095748"/>
              </p:ext>
            </p:extLst>
          </p:nvPr>
        </p:nvGraphicFramePr>
        <p:xfrm>
          <a:off x="191588" y="230041"/>
          <a:ext cx="8752115" cy="635508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928801"/>
                <a:gridCol w="2911657"/>
                <a:gridCol w="2911657"/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Структура ФПУ</a:t>
                      </a:r>
                      <a:r>
                        <a:rPr lang="ru-RU" sz="2400" b="1" baseline="0" dirty="0" smtClean="0"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(приложение к приказу МП РФ 345 от 28.12.18)</a:t>
                      </a:r>
                      <a:endParaRPr lang="ru-RU" sz="24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Часть 1.</a:t>
                      </a:r>
                      <a:r>
                        <a:rPr lang="ru-RU" sz="1600" b="1" dirty="0" smtClean="0"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Учебники, рекомендуемые к использованию при реализации обязательной части основной образовательной программы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rgbClr val="00206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(910 учебников)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Часть 2.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Учебники, рекомендуемые к использованию при  реализации части основной образовательной программы, формируемой участниками образовательных отношений (</a:t>
                      </a:r>
                      <a:r>
                        <a:rPr lang="ru-RU" sz="1600" b="1" dirty="0" smtClean="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учебники для предметов по выбору, учебники для реализации адаптированных программ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600" b="1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(227 учебников)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+mn-lt"/>
                        </a:rPr>
                        <a:t>Часть 3. 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Учебники, обеспечивающие учет региональных и этнокультурных особенностей субъектов РФ, реализацию прав граждан на</a:t>
                      </a:r>
                      <a:r>
                        <a:rPr lang="ru-RU" alt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получение образования на родном языке из числа языков народов РФ, изучение родного</a:t>
                      </a:r>
                      <a:r>
                        <a:rPr lang="ru-RU" alt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языка</a:t>
                      </a:r>
                      <a:r>
                        <a:rPr lang="ru-RU" alt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 числа языков народов РФ и литературы народов</a:t>
                      </a:r>
                      <a:r>
                        <a:rPr lang="ru-RU" altLang="ru-RU" sz="1600" b="1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altLang="ru-RU" sz="16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России на родном языке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rgbClr val="00206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(227 учебников)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600" b="1" dirty="0" smtClean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В каждой части выделены три раздела (по уровням общего образования):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1.1.</a:t>
                      </a:r>
                      <a:r>
                        <a:rPr lang="ru-RU" sz="1600" b="0" dirty="0" smtClean="0"/>
                        <a:t> Начальное</a:t>
                      </a:r>
                      <a:r>
                        <a:rPr lang="ru-RU" sz="1600" b="0" baseline="0" dirty="0" smtClean="0"/>
                        <a:t> </a:t>
                      </a:r>
                      <a:r>
                        <a:rPr lang="ru-RU" sz="1600" b="0" dirty="0" smtClean="0"/>
                        <a:t>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2.1.</a:t>
                      </a:r>
                      <a:r>
                        <a:rPr lang="ru-RU" sz="1600" b="0" dirty="0" smtClean="0"/>
                        <a:t> Начальное</a:t>
                      </a:r>
                      <a:r>
                        <a:rPr lang="ru-RU" sz="1600" b="0" baseline="0" dirty="0" smtClean="0"/>
                        <a:t> </a:t>
                      </a:r>
                      <a:r>
                        <a:rPr lang="ru-RU" sz="1600" b="0" dirty="0" smtClean="0"/>
                        <a:t>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3.1.</a:t>
                      </a:r>
                      <a:r>
                        <a:rPr lang="ru-RU" sz="1600" b="0" dirty="0" smtClean="0"/>
                        <a:t> Начальное</a:t>
                      </a:r>
                      <a:r>
                        <a:rPr lang="ru-RU" sz="1600" b="0" baseline="0" dirty="0" smtClean="0"/>
                        <a:t> </a:t>
                      </a:r>
                      <a:r>
                        <a:rPr lang="ru-RU" sz="1600" b="0" dirty="0" smtClean="0"/>
                        <a:t>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1.2.</a:t>
                      </a:r>
                      <a:r>
                        <a:rPr lang="ru-RU" sz="1600" b="0" dirty="0" smtClean="0"/>
                        <a:t> Основное общее</a:t>
                      </a:r>
                      <a:r>
                        <a:rPr lang="ru-RU" sz="1600" b="0" baseline="0" dirty="0" smtClean="0"/>
                        <a:t>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2.2.</a:t>
                      </a:r>
                      <a:r>
                        <a:rPr lang="ru-RU" sz="1600" b="0" dirty="0" smtClean="0"/>
                        <a:t> Основное общее</a:t>
                      </a:r>
                      <a:r>
                        <a:rPr lang="ru-RU" sz="1600" b="0" baseline="0" dirty="0" smtClean="0"/>
                        <a:t>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3.2.</a:t>
                      </a:r>
                      <a:r>
                        <a:rPr lang="ru-RU" sz="1600" b="0" dirty="0" smtClean="0"/>
                        <a:t> Основное общее</a:t>
                      </a:r>
                      <a:r>
                        <a:rPr lang="ru-RU" sz="1600" b="0" baseline="0" dirty="0" smtClean="0"/>
                        <a:t>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1.3.</a:t>
                      </a:r>
                      <a:r>
                        <a:rPr lang="ru-RU" sz="1600" b="0" dirty="0" smtClean="0"/>
                        <a:t> Среднее 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2.3.</a:t>
                      </a:r>
                      <a:r>
                        <a:rPr lang="ru-RU" sz="1600" b="0" dirty="0" smtClean="0"/>
                        <a:t> Среднее 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rgbClr val="C00000"/>
                          </a:solidFill>
                        </a:rPr>
                        <a:t>3.3. </a:t>
                      </a:r>
                      <a:r>
                        <a:rPr lang="ru-RU" sz="1600" b="0" dirty="0" smtClean="0"/>
                        <a:t>Среднее общее образование</a:t>
                      </a:r>
                      <a:endParaRPr lang="ru-RU" sz="1600" b="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altLang="ru-RU" sz="1600" b="1" dirty="0" smtClean="0">
                          <a:solidFill>
                            <a:srgbClr val="C00000"/>
                          </a:solidFill>
                          <a:cs typeface="Times New Roman" panose="02020603050405020304" pitchFamily="18" charset="0"/>
                        </a:rPr>
                        <a:t>В каждом разделе выделены подразделы (по наименованию предметных областей и учебных предметов)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757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70857" y="192648"/>
            <a:ext cx="7541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rgbClr val="800000"/>
                  </a:solidFill>
                  <a:prstDash val="solid"/>
                </a:ln>
                <a:solidFill>
                  <a:srgbClr val="C00000"/>
                </a:solidFill>
              </a:rPr>
              <a:t>Выдержка из приказа № 345 МП РФ: </a:t>
            </a:r>
            <a:endParaRPr lang="ru-RU" sz="3600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975359" y="870659"/>
            <a:ext cx="7323909" cy="5381897"/>
            <a:chOff x="973182" y="1080377"/>
            <a:chExt cx="7323909" cy="5381897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973182" y="1080377"/>
              <a:ext cx="7323909" cy="5381897"/>
              <a:chOff x="235131" y="87086"/>
              <a:chExt cx="8699863" cy="6643579"/>
            </a:xfrm>
          </p:grpSpPr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700" y="151794"/>
                <a:ext cx="8394700" cy="323504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3700" y="504172"/>
                <a:ext cx="8394700" cy="622649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Прямоугольник 3"/>
              <p:cNvSpPr/>
              <p:nvPr/>
            </p:nvSpPr>
            <p:spPr>
              <a:xfrm>
                <a:off x="235131" y="87086"/>
                <a:ext cx="8699863" cy="6643579"/>
              </a:xfrm>
              <a:prstGeom prst="rect">
                <a:avLst/>
              </a:prstGeom>
              <a:noFill/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043749" y="1585474"/>
              <a:ext cx="1985554" cy="26937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flipV="1">
              <a:off x="1240972" y="1890273"/>
              <a:ext cx="6788331" cy="4871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1240972" y="2216845"/>
              <a:ext cx="6788331" cy="3532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1240972" y="2530031"/>
              <a:ext cx="6788331" cy="2693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1240972" y="2834831"/>
              <a:ext cx="166769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3" name="Рукописный ввод 22"/>
                <p14:cNvContentPartPr/>
                <p14:nvPr/>
              </p14:nvContentPartPr>
              <p14:xfrm>
                <a:off x="5004566" y="1773736"/>
                <a:ext cx="2426040" cy="32040"/>
              </p14:xfrm>
            </p:contentPart>
          </mc:Choice>
          <mc:Fallback xmlns="">
            <p:pic>
              <p:nvPicPr>
                <p:cNvPr id="23" name="Рукописный ввод 22"/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988726" y="1710376"/>
                  <a:ext cx="245772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Рукописный ввод 24"/>
                <p14:cNvContentPartPr/>
                <p14:nvPr/>
              </p14:nvContentPartPr>
              <p14:xfrm>
                <a:off x="5004566" y="1710376"/>
                <a:ext cx="2470320" cy="133560"/>
              </p14:xfrm>
            </p:contentPart>
          </mc:Choice>
          <mc:Fallback xmlns="">
            <p:pic>
              <p:nvPicPr>
                <p:cNvPr id="25" name="Рукописный ввод 24"/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88726" y="1646656"/>
                  <a:ext cx="2502360" cy="261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6334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807" y="5395327"/>
            <a:ext cx="85046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		08 февраля 2019 года члены Научно-методического совета по учебникам при Министерстве просвещения РФ направили на дополнительную экспертизу 490 учебников, поступивших на рассмотрение с </a:t>
            </a:r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10.09.18 по10.11.18. В числе 490 учебников 156 – для младших классов, 235 – для средних и 99 – для старших. </a:t>
            </a:r>
            <a:r>
              <a:rPr lang="ru-RU" sz="16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По итогам проведения экспертизы учебники с положительными отзывами смогут попасть в федеральный перечень. </a:t>
            </a:r>
            <a:endParaRPr lang="ru-RU" sz="1600" b="1" i="1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011" y="84213"/>
            <a:ext cx="835659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Перечень учебников (химии и не только) в ФПУ 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</a:t>
            </a:r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вновь </a:t>
            </a:r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измениться </a:t>
            </a:r>
          </a:p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ближайшее время</a:t>
            </a:r>
            <a:endParaRPr lang="ru-RU" sz="2800" b="1" u="sng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2360" y="1318341"/>
            <a:ext cx="43674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Советник главы министерства просвещения Андрей </a:t>
            </a:r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Петров на открытии Всероссийского съезда учителей и преподавателей химии в </a:t>
            </a:r>
            <a:r>
              <a:rPr lang="ru-RU" sz="1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Москве (05 февраля 2019): «У</a:t>
            </a:r>
            <a:r>
              <a:rPr lang="ru-RU" sz="1600" b="1" dirty="0">
                <a:solidFill>
                  <a:srgbClr val="002060"/>
                </a:solidFill>
                <a:ea typeface="Times New Roman" panose="02020603050405020304" pitchFamily="18" charset="0"/>
              </a:rPr>
              <a:t> нас на площадке министерства создана рабочая группа, которая разработала концепцию преподавания химии. В установленном правительством порядке она должна быть обсуждена на коллегии Министерства просвещения, коллеги такое обсуждение подготовят. Мы обязательно, думаю, в течение года закрепим нормативный статус этой концепции документом </a:t>
            </a:r>
            <a:r>
              <a:rPr lang="ru-RU" sz="1600" b="1" dirty="0" smtClean="0">
                <a:solidFill>
                  <a:srgbClr val="002060"/>
                </a:solidFill>
                <a:ea typeface="Times New Roman" panose="02020603050405020304" pitchFamily="18" charset="0"/>
              </a:rPr>
              <a:t>министерства»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60916" y="1334819"/>
            <a:ext cx="40354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Министр просвещения Ольга Васильева </a:t>
            </a:r>
            <a:r>
              <a:rPr lang="ru-RU" sz="1600" b="1" dirty="0">
                <a:solidFill>
                  <a:srgbClr val="002060"/>
                </a:solidFill>
              </a:rPr>
              <a:t>на всероссийском совещании с региональными министрами </a:t>
            </a:r>
            <a:r>
              <a:rPr lang="ru-RU" sz="1600" b="1" dirty="0" smtClean="0">
                <a:solidFill>
                  <a:srgbClr val="002060"/>
                </a:solidFill>
              </a:rPr>
              <a:t>образования 5-6 </a:t>
            </a:r>
            <a:r>
              <a:rPr lang="ru-RU" sz="1600" b="1" dirty="0">
                <a:solidFill>
                  <a:srgbClr val="002060"/>
                </a:solidFill>
              </a:rPr>
              <a:t>июля </a:t>
            </a:r>
            <a:r>
              <a:rPr lang="ru-RU" sz="1600" b="1" dirty="0" smtClean="0">
                <a:solidFill>
                  <a:srgbClr val="002060"/>
                </a:solidFill>
              </a:rPr>
              <a:t>2018 года в</a:t>
            </a:r>
            <a:r>
              <a:rPr lang="ru-RU" sz="1600" b="1" dirty="0">
                <a:solidFill>
                  <a:srgbClr val="002060"/>
                </a:solidFill>
              </a:rPr>
              <a:t> </a:t>
            </a:r>
            <a:r>
              <a:rPr lang="ru-RU" sz="1600" b="1" dirty="0" smtClean="0">
                <a:solidFill>
                  <a:srgbClr val="002060"/>
                </a:solidFill>
              </a:rPr>
              <a:t>Сочи: «Двадцать </a:t>
            </a:r>
            <a:r>
              <a:rPr lang="ru-RU" sz="1600" b="1" dirty="0">
                <a:solidFill>
                  <a:srgbClr val="002060"/>
                </a:solidFill>
              </a:rPr>
              <a:t>первого марта 2018 года состоялся совет Минобрнауки, по итогам которого было принято решение рекомендовать ФГОС по начальному образованию, что касается </a:t>
            </a:r>
            <a:r>
              <a:rPr lang="ru-RU" sz="1600" b="1" dirty="0" smtClean="0">
                <a:solidFill>
                  <a:srgbClr val="002060"/>
                </a:solidFill>
              </a:rPr>
              <a:t>общего – его </a:t>
            </a:r>
            <a:r>
              <a:rPr lang="ru-RU" sz="1600" b="1" dirty="0">
                <a:solidFill>
                  <a:srgbClr val="002060"/>
                </a:solidFill>
              </a:rPr>
              <a:t>доработать. В настоящее время доработка практически завершена. Мы уверены, что к концу этого года стандарты по общему образованию будут </a:t>
            </a:r>
            <a:r>
              <a:rPr lang="ru-RU" sz="1600" b="1" dirty="0" smtClean="0">
                <a:solidFill>
                  <a:srgbClr val="002060"/>
                </a:solidFill>
              </a:rPr>
              <a:t>приняты»</a:t>
            </a:r>
            <a:endParaRPr lang="ru-RU" sz="16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4451988" y="178965"/>
            <a:ext cx="210208" cy="8435025"/>
          </a:xfrm>
          <a:prstGeom prst="rightBrace">
            <a:avLst>
              <a:gd name="adj1" fmla="val 30492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7808" y="4486634"/>
            <a:ext cx="8478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Закрепление образовательных результатов и предметного содержания по классам потребует новой корректировки учебников (структурно-содержательной)</a:t>
            </a:r>
            <a:endParaRPr lang="ru-RU" sz="1600" dirty="0"/>
          </a:p>
        </p:txBody>
      </p:sp>
      <p:pic>
        <p:nvPicPr>
          <p:cNvPr id="1026" name="Picture 2" descr="http://pngimg.com/uploads/plus/plus_PNG59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41407" y="4992712"/>
            <a:ext cx="552859" cy="55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Горизонтальный свиток 12"/>
          <p:cNvSpPr/>
          <p:nvPr/>
        </p:nvSpPr>
        <p:spPr>
          <a:xfrm rot="21335104">
            <a:off x="208300" y="723343"/>
            <a:ext cx="2057714" cy="646997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</a:rPr>
              <a:t>Концепция химического образования в РФ</a:t>
            </a:r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 rot="21335104">
            <a:off x="7053796" y="654274"/>
            <a:ext cx="1859021" cy="646997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</a:rPr>
              <a:t>ФГОС ООО (новая редакция)</a:t>
            </a:r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 rot="21335104">
            <a:off x="235311" y="5092266"/>
            <a:ext cx="1859021" cy="646997"/>
          </a:xfrm>
          <a:prstGeom prst="horizontalScroll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</a:rPr>
              <a:t>Дополнительная экспертиза УМК</a:t>
            </a:r>
            <a:endParaRPr lang="ru-RU"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74d95564743561518492966901bab2572afad8e"/>
</p:tagLst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3892</TotalTime>
  <Words>2212</Words>
  <Application>Microsoft Office PowerPoint</Application>
  <PresentationFormat>Экран (4:3)</PresentationFormat>
  <Paragraphs>230</Paragraphs>
  <Slides>38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Calibri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Клинова</dc:creator>
  <cp:lastModifiedBy>Пользователь Windows</cp:lastModifiedBy>
  <cp:revision>468</cp:revision>
  <dcterms:created xsi:type="dcterms:W3CDTF">2015-06-07T19:49:26Z</dcterms:created>
  <dcterms:modified xsi:type="dcterms:W3CDTF">2019-02-20T14:31:20Z</dcterms:modified>
</cp:coreProperties>
</file>