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8"/>
  </p:notesMasterIdLst>
  <p:sldIdLst>
    <p:sldId id="315" r:id="rId2"/>
    <p:sldId id="324" r:id="rId3"/>
    <p:sldId id="325" r:id="rId4"/>
    <p:sldId id="328" r:id="rId5"/>
    <p:sldId id="329" r:id="rId6"/>
    <p:sldId id="357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59" r:id="rId16"/>
    <p:sldId id="3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09" autoAdjust="0"/>
  </p:normalViewPr>
  <p:slideViewPr>
    <p:cSldViewPr>
      <p:cViewPr varScale="1">
        <p:scale>
          <a:sx n="81" d="100"/>
          <a:sy n="81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164E49-5F89-4203-83B8-C14DBCA0E9F9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202457-1973-43F2-8C40-E84538DD0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90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C85A-3998-4149-BA9C-2935B72CD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271A-7D22-40C5-85E7-A5D4D9AB9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0713-2950-4031-A419-E89DC7399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DA03-A6E7-47B3-AEB1-E65C3EE26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B303-4339-4953-80CE-71BD00B94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FACD6-F871-43B7-B8E4-51A2BB387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5C471-F768-4C9D-8002-0DE0CC646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87A3-7202-4130-BEE8-AEAD75950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17E1A-BA39-424C-AE5F-2943EFC73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4123-FB17-4104-9493-ABCD28F34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F3EE-960B-4FD1-A982-461635F28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9EFF8-67CE-4E6A-986E-EE6727645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88D53D-57C3-4E68-B8A4-180E26F9F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equesypecas.blogspot.com/2011/09/flores-ilustraciones-en-png-para_6648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3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72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Научно-методическое сопровождение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 учителей-предметников образовательных организаций –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апробационных площадок Пермского края по повышению образовательных результатов обучающихся,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в рамках реализации краевого проекта «Образовательный лифт»</a:t>
            </a:r>
            <a:r>
              <a:rPr lang="ru-RU" altLang="ru-RU" sz="2400" b="1" i="1" dirty="0">
                <a:latin typeface="Times New Roman" pitchFamily="18" charset="0"/>
              </a:rPr>
              <a:t>  </a:t>
            </a:r>
            <a:endParaRPr lang="ru-RU" altLang="ru-RU" sz="1600" b="1" i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1600" b="1" i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1600" i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1600" i="1" dirty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altLang="ru-RU" sz="1600" i="1" dirty="0">
                <a:latin typeface="Times New Roman" pitchFamily="18" charset="0"/>
              </a:rPr>
              <a:t>руководитель проекта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1600" i="1" dirty="0">
                <a:latin typeface="Times New Roman" pitchFamily="18" charset="0"/>
              </a:rPr>
              <a:t> Новикова О.Н.,</a:t>
            </a:r>
          </a:p>
          <a:p>
            <a:pPr algn="r">
              <a:buFont typeface="Wingdings" pitchFamily="2" charset="2"/>
              <a:buNone/>
            </a:pPr>
            <a:r>
              <a:rPr lang="ru-RU" altLang="ru-RU" sz="1600" i="1" dirty="0">
                <a:latin typeface="Times New Roman" pitchFamily="18" charset="0"/>
              </a:rPr>
              <a:t> начальник отдела РОС, к.филос.н., доцент</a:t>
            </a:r>
            <a:r>
              <a:rPr lang="ru-RU" altLang="ru-RU" sz="1600" i="1" dirty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600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400" i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400" i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r>
              <a:rPr lang="ru-RU" altLang="ru-RU" sz="1400" dirty="0">
                <a:latin typeface="Times New Roman" pitchFamily="18" charset="0"/>
              </a:rPr>
              <a:t>                                                                                </a:t>
            </a:r>
            <a:endParaRPr lang="ru-RU" altLang="ru-RU" sz="1600" i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endParaRPr lang="ru-RU" altLang="ru-RU" sz="1400" i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400" dirty="0"/>
          </a:p>
        </p:txBody>
      </p:sp>
      <p:pic>
        <p:nvPicPr>
          <p:cNvPr id="3075" name="Picture 7" descr="i?id=432077521-33-7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4800" y="381000"/>
            <a:ext cx="1243013" cy="762000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Положительные стороны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616825" cy="4876800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подбор заданий для индивидуальной и групповой работы;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задания для самостоятельной работы;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проверочные работы дифференцированного характера (на «3», на «4» на «5»);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обучающие занятия по заполнению бланков ответов №1;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рабочую тетрадь для учащегося;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занятие – работа над ошибками;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контрольно – измерительные материалы в тестовом варианте.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Положительные стороны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носят разнообразный характер: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мини-лекция;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урок-практикум;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парах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омбинированный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групповая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лабораторная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Занятие: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Работа над ошибками.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143000"/>
            <a:ext cx="7921625" cy="5181600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Сравни свое выполнение диагностической работы с ОБРАЗЦОМ, найди ошибки.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− 7 =  − 4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-2х + 4х = 7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2х = 7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7 : 2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 3,5                                 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Ответ: 3,5</a:t>
            </a:r>
          </a:p>
          <a:p>
            <a:pPr lvl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– неверное высказывание: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угол смежный с острым углом – тупой;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– верное высказывание: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диагональ прямоугольника равны;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– неверное высказывание: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прямоугольном треугольнике квадрат гипотенузы равен сумме квадратов катетов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(теорема Пифагора)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Ответ: 2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676400"/>
          </a:xfrm>
        </p:spPr>
        <p:txBody>
          <a:bodyPr/>
          <a:lstStyle/>
          <a:p>
            <a:r>
              <a:rPr lang="ru-RU" sz="2800" b="1" dirty="0"/>
              <a:t>Занятия по теме: </a:t>
            </a:r>
            <a:br>
              <a:rPr lang="ru-RU" sz="2800" b="1" dirty="0"/>
            </a:br>
            <a:r>
              <a:rPr lang="ru-RU" sz="2800" b="1" dirty="0"/>
              <a:t>Линейные и квадратные уравнения»-2 часа   (Задание  6)   Решение линейных  уравнений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81200"/>
            <a:ext cx="7845425" cy="3960812"/>
          </a:xfrm>
        </p:spPr>
        <p:txBody>
          <a:bodyPr/>
          <a:lstStyle/>
          <a:p>
            <a:pPr lvl="0">
              <a:buNone/>
            </a:pPr>
            <a:r>
              <a:rPr lang="ru-RU" sz="1800" dirty="0"/>
              <a:t>Решите уравнение . .</a:t>
            </a:r>
          </a:p>
          <a:p>
            <a:pPr>
              <a:buNone/>
            </a:pPr>
            <a:r>
              <a:rPr lang="ru-RU" sz="1800" dirty="0"/>
              <a:t>  Решение : перенесем неизвестные слагаемые в левую часть, известные слагаемые в правую часть.</a:t>
            </a:r>
          </a:p>
          <a:p>
            <a:pPr>
              <a:buNone/>
            </a:pPr>
            <a:r>
              <a:rPr lang="ru-RU" sz="1800" dirty="0"/>
              <a:t>    -3х  + 6х  = -5;         </a:t>
            </a:r>
          </a:p>
          <a:p>
            <a:pPr>
              <a:buNone/>
            </a:pPr>
            <a:r>
              <a:rPr lang="ru-RU" sz="1800" dirty="0"/>
              <a:t>     3х = - 5;          </a:t>
            </a:r>
          </a:p>
          <a:p>
            <a:pPr>
              <a:buNone/>
            </a:pPr>
            <a:r>
              <a:rPr lang="ru-RU" sz="1800" dirty="0"/>
              <a:t>     х =  -5:3               </a:t>
            </a:r>
          </a:p>
          <a:p>
            <a:pPr>
              <a:buNone/>
            </a:pPr>
            <a:r>
              <a:rPr lang="ru-RU" sz="1800" dirty="0"/>
              <a:t>     х =  -5/3    </a:t>
            </a:r>
          </a:p>
          <a:p>
            <a:pPr>
              <a:buNone/>
            </a:pPr>
            <a:r>
              <a:rPr lang="ru-RU" sz="1800" dirty="0"/>
              <a:t>    Ответ: -5/3 </a:t>
            </a:r>
          </a:p>
          <a:p>
            <a:pPr>
              <a:buNone/>
            </a:pPr>
            <a:r>
              <a:rPr lang="ru-RU" sz="1800" dirty="0"/>
              <a:t>Реши самостоятельно: -8х-5=-2х</a:t>
            </a:r>
          </a:p>
          <a:p>
            <a:pPr lvl="0">
              <a:buNone/>
            </a:pPr>
            <a:r>
              <a:rPr lang="ru-RU" sz="1800" dirty="0"/>
              <a:t>Решите уравнение :-3-7х=10х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2EFD8-1D6C-4019-AE57-CF51E1E2C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Недостатки: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F2057-FB4F-48EB-9FC9-EE7BC7734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999"/>
            <a:ext cx="7845425" cy="4037013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Подобранный дидактический материал не соответствует тематическому планированию;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Спецкурс рассчитан всего на 16 часов , а растянут на весь учебный год;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самоанализ диагностической(зачётной) работы без методики его проведения и соответствующего ему дидактического материала;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Запланирована мини-лекция без темы 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подобран материал для индивидуальной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05118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r>
              <a:rPr lang="ru-RU" b="1" i="1" dirty="0">
                <a:latin typeface="Times New Roman" pitchFamily="18" charset="0"/>
              </a:rPr>
              <a:t>Примечание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 Пермского края проводит краевую научно-практическую конференцию «Эффективные формы и механизмы повышения образовательных результатов обучающихся»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конференции: представление опыта, анализ и обобщение деятельности по повышению образовательных результатов в рамках реализации краевого проекта «Образовательный лифт», распространение инновационного опыта по управлению качеством образования на муниципальном и институциональном уровнях. </a:t>
            </a:r>
          </a:p>
          <a:p>
            <a:r>
              <a:rPr lang="ru-RU" sz="2000" dirty="0"/>
              <a:t>Конференция состоится 8-9 ноября в </a:t>
            </a:r>
            <a:r>
              <a:rPr lang="ru-RU" sz="2000" dirty="0" err="1"/>
              <a:t>г.Перми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E2AAD-3ACB-4400-BA0F-31088755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317249-4797-43EC-9079-2B731F3CD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7769225" cy="411321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 Вам и побед!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Ваши коллеги: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Вахотина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Т.П.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E19556-B389-4A20-9CF1-C44E42EEB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2895600"/>
            <a:ext cx="6172200" cy="39623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B39B15-2D10-4600-8D37-F3A647702858}"/>
              </a:ext>
            </a:extLst>
          </p:cNvPr>
          <p:cNvSpPr txBox="1"/>
          <p:nvPr/>
        </p:nvSpPr>
        <p:spPr>
          <a:xfrm>
            <a:off x="1" y="6866464"/>
            <a:ext cx="61516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>
                <a:hlinkClick r:id="rId3" tooltip="http://pequesypecas.blogspot.com/2011/09/flores-ilustraciones-en-png-para_6648.html"/>
              </a:rPr>
              <a:t>Эта фотография</a:t>
            </a:r>
            <a:r>
              <a:rPr lang="ru-RU" sz="900"/>
              <a:t>, автор: Неизвестный автор, лицензия: </a:t>
            </a:r>
            <a:r>
              <a:rPr lang="ru-RU" sz="900">
                <a:hlinkClick r:id="rId4" tooltip="https://creativecommons.org/licenses/by-nc-nd/3.0/"/>
              </a:rPr>
              <a:t>CC BY-NC-ND</a:t>
            </a:r>
            <a:endParaRPr lang="ru-RU" sz="900"/>
          </a:p>
        </p:txBody>
      </p:sp>
    </p:spTree>
    <p:extLst>
      <p:ext uri="{BB962C8B-B14F-4D97-AF65-F5344CB8AC3E}">
        <p14:creationId xmlns:p14="http://schemas.microsoft.com/office/powerpoint/2010/main" val="276575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219200"/>
          </a:xfrm>
        </p:spPr>
        <p:txBody>
          <a:bodyPr/>
          <a:lstStyle/>
          <a:p>
            <a:r>
              <a:rPr lang="ru-RU" sz="3200" i="1" dirty="0">
                <a:latin typeface="Times New Roman" pitchFamily="18" charset="0"/>
              </a:rPr>
              <a:t>Задание 4</a:t>
            </a:r>
            <a:br>
              <a:rPr lang="ru-RU" sz="3200" i="1" dirty="0">
                <a:latin typeface="Times New Roman" pitchFamily="18" charset="0"/>
              </a:rPr>
            </a:br>
            <a:r>
              <a:rPr lang="ru-RU" sz="18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разработать планирование (на основе диагностики)</a:t>
            </a:r>
            <a:br>
              <a:rPr lang="ru-RU" sz="2400" i="1" dirty="0">
                <a:latin typeface="Times New Roman" pitchFamily="18" charset="0"/>
              </a:rPr>
            </a:br>
            <a:r>
              <a:rPr lang="ru-RU" sz="2400" i="1" dirty="0">
                <a:latin typeface="Times New Roman" pitchFamily="18" charset="0"/>
              </a:rPr>
              <a:t>- до 20 октября 2018 года </a:t>
            </a:r>
            <a:br>
              <a:rPr lang="ru-RU" sz="2400" dirty="0"/>
            </a:br>
            <a:endParaRPr lang="ru-RU" sz="2400" i="1" dirty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1800" b="1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i="1" dirty="0">
                <a:latin typeface="Times New Roman" pitchFamily="18" charset="0"/>
              </a:rPr>
              <a:t>Цель выполнения</a:t>
            </a:r>
            <a:r>
              <a:rPr lang="ru-RU" sz="2800" i="1" dirty="0">
                <a:latin typeface="Times New Roman" pitchFamily="18" charset="0"/>
              </a:rPr>
              <a:t>: </a:t>
            </a:r>
            <a:r>
              <a:rPr lang="ru-RU" sz="2800" b="1" i="1" dirty="0">
                <a:latin typeface="Times New Roman" pitchFamily="18" charset="0"/>
              </a:rPr>
              <a:t>приобретение опыта  разработки 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приложения(дидактическое, содержательное  наполнение проекта)</a:t>
            </a:r>
            <a:endParaRPr lang="ru-RU" sz="2800" i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4025" cy="838200"/>
          </a:xfrm>
        </p:spPr>
        <p:txBody>
          <a:bodyPr/>
          <a:lstStyle/>
          <a:p>
            <a:pPr algn="ctr"/>
            <a:r>
              <a:rPr lang="ru-RU" sz="2000" i="1" dirty="0">
                <a:latin typeface="Times New Roman" pitchFamily="18" charset="0"/>
              </a:rPr>
              <a:t>Табель учета выполнения заданий</a:t>
            </a:r>
            <a:br>
              <a:rPr lang="ru-RU" sz="2000" i="1" dirty="0">
                <a:latin typeface="Times New Roman" pitchFamily="18" charset="0"/>
              </a:rPr>
            </a:br>
            <a:r>
              <a:rPr lang="ru-RU" sz="2000" i="1" dirty="0">
                <a:latin typeface="Times New Roman" pitchFamily="18" charset="0"/>
              </a:rPr>
              <a:t> участниками Краевого проекта «Образовательный лифт», п.2.2.</a:t>
            </a:r>
            <a:r>
              <a:rPr lang="ru-RU" sz="3200" dirty="0"/>
              <a:t> </a:t>
            </a:r>
          </a:p>
        </p:txBody>
      </p:sp>
      <p:graphicFrame>
        <p:nvGraphicFramePr>
          <p:cNvPr id="22781" name="Group 2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94050301"/>
              </p:ext>
            </p:extLst>
          </p:nvPr>
        </p:nvGraphicFramePr>
        <p:xfrm>
          <a:off x="228600" y="871026"/>
          <a:ext cx="8534401" cy="5986974"/>
        </p:xfrm>
        <a:graphic>
          <a:graphicData uri="http://schemas.openxmlformats.org/drawingml/2006/table">
            <a:tbl>
              <a:tblPr/>
              <a:tblGrid>
                <a:gridCol w="1690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8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Бардымский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БичуринскаяСОШ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СОШ»МАОУ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Тюндюковская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Горнозаводский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 «СОШ»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п.Пашия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Добрянский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Добрянская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 № 5»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Ильинский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Чёрмозская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СОШ им.В.Ершова»-АП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5.Кишертский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Кордонская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 имени М.Ю.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Шатунова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Краснокамский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Стряпунинская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СОШ»-АП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«ООШ № 7»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9.МБОУ «СОШ № 8»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Куединский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Старо-Шагиртская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Кунгурский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МАОУ«Ленская  СОШ», МБОУ«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Усть-Туркская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Октябрьский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МБОУ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Тюшевская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88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13.МБОУ «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Сарсинская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им.А.М. Карпова»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Оханский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СОШ №1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г.Оханска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-АП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«Острожская СОШ»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Сивинский район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«Екатерининская СОШ»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Суксунский район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МАОУ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Тисовская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СОШ - детский сад»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-АП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10 АП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школ приняли участие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работ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62000" y="301625"/>
            <a:ext cx="7921625" cy="68897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Статистика выполненных работ 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867400"/>
          </a:xfrm>
        </p:spPr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Всего сдано 19 работ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Проекты для 9 класса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для  учащихся с низкими результатами обучения –  проектов  -  12 работ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для учащихся с ЗПР – 1 проект - работа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для учащихся с результатами средними и выше средних – 4 проектов- работ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Проекты для 11 класса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базовый уровень      - 2 проекта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/>
              <a:t>      </a:t>
            </a:r>
          </a:p>
          <a:p>
            <a:pPr>
              <a:buNone/>
            </a:pPr>
            <a:r>
              <a:rPr lang="ru-RU" sz="1200" dirty="0"/>
              <a:t>      </a:t>
            </a:r>
          </a:p>
          <a:p>
            <a:endParaRPr lang="ru-RU" sz="1200" dirty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685800" y="344384"/>
            <a:ext cx="8153400" cy="6513616"/>
          </a:xfrm>
        </p:spPr>
        <p:txBody>
          <a:bodyPr/>
          <a:lstStyle/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Спецкурс  выбрали  5 педагогов,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Краткосрочный курс – 10 педагогов,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Интенсивный курс – 1 педагог,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Элективный курс  -  3 педагога.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 учащихся с низкими результатами обучения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«Не 2 на ОГЭ» 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«Сдам ОГЭ»,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«Вместе готовимся к ГВЭ» 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«Ликвидация пробелов при подготовке к ЕГЭ»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учащихся с результатами средними и выше средних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 Избранные вопросы ОГЭ по математике»,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«Практикум по подготовке к ОГЭ по математике»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«Интенсивная подготовка к ОГЭ по математике»,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«Решение второй части ОГЭ по математике»,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«Система подготовки к ЕГЭ»,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«Решение задач повышенной сложности»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38100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определение формата задания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2000" y="1371600"/>
            <a:ext cx="8382000" cy="4570413"/>
          </a:xfrm>
        </p:spPr>
        <p:txBody>
          <a:bodyPr/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проведении вебинара №3 было рекомендовано внести изменения в тематическое планирование.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Результаты проверки: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90% педагогов добавили вводное занятие, итоговое занятие, пересмотрели количество часов по темам;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80%  педагогов отредактировали цели, задачи  и результаты курса.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30388" y="301624"/>
            <a:ext cx="7313612" cy="122237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Коррекция  задания №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15240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часть программ выдержана полностью и включает все составляющие проекта/программы (пояснительную записку с пояснением актуальности программы, целями и задачами; планируемыми результатами; содержанием программы; тематическим планированием; кадровым обеспечением; материально-техническими условиями реализации; нормативно-правовым обоснованием;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интернет-ресурсами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перечнем литературы; приложением, содержащим дидактический материал для занятий)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830388" y="301625"/>
            <a:ext cx="7313612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Итоги проверки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6629400" cy="914401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Итоги проверки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038" y="1676400"/>
            <a:ext cx="7239000" cy="3503613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основном все работы содержат: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2438400"/>
            <a:ext cx="7620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</a:rPr>
              <a:t>Лицевую сторону проекта (по требованиям оформления рефератов, курсовых, программ);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</a:rPr>
              <a:t> Указан: автор-разработчик, руководитель сетевой группы;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</a:rPr>
              <a:t> отформатированы (поля, абзац, шрифт, выделение главного, интервалы);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</a:rPr>
              <a:t>диагностические материалы (анкеты, тесты для проведения диагностики);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Положительные стороны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9200" y="1524000"/>
            <a:ext cx="7464425" cy="4418013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Дидактические материалы содержат: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нкет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Диагностика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индивидуальных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затруднений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подготовке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сдаче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входную диагностику с использованием  демоверсии  2018 года и  с последующим анализом, чтобы учащиеся увидели собственные затруднения;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приложения к занятиям по темам тематического планирования;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тренировочные  и зачётные работы по темам;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2957</TotalTime>
  <Words>952</Words>
  <Application>Microsoft Office PowerPoint</Application>
  <PresentationFormat>Экран (4:3)</PresentationFormat>
  <Paragraphs>178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Затмение</vt:lpstr>
      <vt:lpstr>Презентация PowerPoint</vt:lpstr>
      <vt:lpstr>Задание 4  разработать планирование (на основе диагностики) - до 20 октября 2018 года  </vt:lpstr>
      <vt:lpstr>Табель учета выполнения заданий  участниками Краевого проекта «Образовательный лифт», п.2.2. </vt:lpstr>
      <vt:lpstr> Статистика выполненных работ  </vt:lpstr>
      <vt:lpstr>Презентация PowerPoint</vt:lpstr>
      <vt:lpstr>  Коррекция  задания № 3</vt:lpstr>
      <vt:lpstr>Итоги проверки </vt:lpstr>
      <vt:lpstr>Итоги проверки </vt:lpstr>
      <vt:lpstr>Положительные стороны</vt:lpstr>
      <vt:lpstr>Положительные стороны</vt:lpstr>
      <vt:lpstr>Положительные стороны</vt:lpstr>
      <vt:lpstr>Занятие: Работа над ошибками. </vt:lpstr>
      <vt:lpstr>Занятия по теме:  Линейные и квадратные уравнения»-2 часа   (Задание  6)   Решение линейных  уравнений</vt:lpstr>
      <vt:lpstr>          Недостатки:</vt:lpstr>
      <vt:lpstr>Примечание</vt:lpstr>
      <vt:lpstr>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Александр Вахотин</cp:lastModifiedBy>
  <cp:revision>410</cp:revision>
  <cp:lastPrinted>1601-01-01T00:00:00Z</cp:lastPrinted>
  <dcterms:created xsi:type="dcterms:W3CDTF">1601-01-01T00:00:00Z</dcterms:created>
  <dcterms:modified xsi:type="dcterms:W3CDTF">2018-10-30T19:22:24Z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