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27"/>
  </p:notesMasterIdLst>
  <p:sldIdLst>
    <p:sldId id="315" r:id="rId2"/>
    <p:sldId id="324" r:id="rId3"/>
    <p:sldId id="325" r:id="rId4"/>
    <p:sldId id="328" r:id="rId5"/>
    <p:sldId id="329" r:id="rId6"/>
    <p:sldId id="357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8" r:id="rId16"/>
    <p:sldId id="351" r:id="rId17"/>
    <p:sldId id="352" r:id="rId18"/>
    <p:sldId id="353" r:id="rId19"/>
    <p:sldId id="354" r:id="rId20"/>
    <p:sldId id="355" r:id="rId21"/>
    <p:sldId id="356" r:id="rId22"/>
    <p:sldId id="359" r:id="rId23"/>
    <p:sldId id="335" r:id="rId24"/>
    <p:sldId id="360" r:id="rId25"/>
    <p:sldId id="342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09" autoAdjust="0"/>
  </p:normalViewPr>
  <p:slideViewPr>
    <p:cSldViewPr>
      <p:cViewPr>
        <p:scale>
          <a:sx n="100" d="100"/>
          <a:sy n="100" d="100"/>
        </p:scale>
        <p:origin x="-21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0164E49-5F89-4203-83B8-C14DBCA0E9F9}" type="datetimeFigureOut">
              <a:rPr lang="ru-RU"/>
              <a:pPr>
                <a:defRPr/>
              </a:pPr>
              <a:t>23.10.2018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202457-1973-43F2-8C40-E84538DD0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909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8C85A-3998-4149-BA9C-2935B72CD6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5271A-7D22-40C5-85E7-A5D4D9AB9E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D0713-2950-4031-A419-E89DC7399E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370013" y="1827213"/>
            <a:ext cx="7313612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CDA03-A6E7-47B3-AEB1-E65C3EE264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DB303-4339-4953-80CE-71BD00B947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FACD6-F871-43B7-B8E4-51A2BB3873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5C471-F768-4C9D-8002-0DE0CC6464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B87A3-7202-4130-BEE8-AEAD75950A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17E1A-BA39-424C-AE5F-2943EFC737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C4123-FB17-4104-9493-ABCD28F345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BF3EE-960B-4FD1-A982-461635F281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9EFF8-67CE-4E6A-986E-EE67276454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807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07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07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688D53D-57C3-4E68-B8A4-180E26F9F1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Объект 3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7244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</a:rPr>
              <a:t>Научно-методическое сопровождение</a:t>
            </a:r>
          </a:p>
          <a:p>
            <a:pPr algn="ctr">
              <a:buFont typeface="Wingdings" pitchFamily="2" charset="2"/>
              <a:buNone/>
            </a:pP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</a:rPr>
              <a:t> учителей-предметников образовательных организаций – </a:t>
            </a:r>
          </a:p>
          <a:p>
            <a:pPr algn="ctr">
              <a:buFont typeface="Wingdings" pitchFamily="2" charset="2"/>
              <a:buNone/>
            </a:pP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</a:rPr>
              <a:t>апробационных площадок Пермского края по повышению образовательных результатов обучающихся,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</a:rPr>
              <a:t>в рамках реализации краевого проекта «Образовательный лифт»</a:t>
            </a:r>
            <a:r>
              <a:rPr lang="ru-RU" altLang="ru-RU" sz="2400" b="1" i="1" dirty="0" smtClean="0">
                <a:latin typeface="Times New Roman" pitchFamily="18" charset="0"/>
              </a:rPr>
              <a:t>  </a:t>
            </a:r>
            <a:endParaRPr lang="ru-RU" altLang="ru-RU" sz="1600" b="1" i="1" dirty="0" smtClean="0">
              <a:latin typeface="Arial" charset="0"/>
            </a:endParaRPr>
          </a:p>
          <a:p>
            <a:pPr algn="ctr">
              <a:buFont typeface="Wingdings" pitchFamily="2" charset="2"/>
              <a:buNone/>
            </a:pPr>
            <a:endParaRPr lang="ru-RU" altLang="ru-RU" sz="1600" b="1" i="1" dirty="0" smtClean="0">
              <a:latin typeface="Arial" charset="0"/>
            </a:endParaRPr>
          </a:p>
          <a:p>
            <a:pPr algn="ctr">
              <a:buFont typeface="Wingdings" pitchFamily="2" charset="2"/>
              <a:buNone/>
            </a:pPr>
            <a:endParaRPr lang="ru-RU" altLang="ru-RU" sz="1600" i="1" dirty="0" smtClean="0">
              <a:latin typeface="Arial" charset="0"/>
            </a:endParaRPr>
          </a:p>
          <a:p>
            <a:pPr algn="ctr">
              <a:buFont typeface="Wingdings" pitchFamily="2" charset="2"/>
              <a:buNone/>
            </a:pPr>
            <a:endParaRPr lang="ru-RU" altLang="ru-RU" sz="1600" i="1" dirty="0" smtClean="0">
              <a:latin typeface="Arial" charset="0"/>
            </a:endParaRPr>
          </a:p>
          <a:p>
            <a:pPr algn="r">
              <a:buFont typeface="Wingdings" pitchFamily="2" charset="2"/>
              <a:buNone/>
            </a:pPr>
            <a:r>
              <a:rPr lang="ru-RU" altLang="ru-RU" sz="1600" i="1" dirty="0" smtClean="0">
                <a:latin typeface="Times New Roman" pitchFamily="18" charset="0"/>
              </a:rPr>
              <a:t>руководитель проекта</a:t>
            </a:r>
          </a:p>
          <a:p>
            <a:pPr algn="r">
              <a:buFont typeface="Wingdings" pitchFamily="2" charset="2"/>
              <a:buNone/>
            </a:pPr>
            <a:r>
              <a:rPr lang="ru-RU" altLang="ru-RU" sz="1600" i="1" dirty="0" smtClean="0">
                <a:latin typeface="Times New Roman" pitchFamily="18" charset="0"/>
              </a:rPr>
              <a:t> Новикова О.Н.,</a:t>
            </a:r>
          </a:p>
          <a:p>
            <a:pPr algn="r">
              <a:buFont typeface="Wingdings" pitchFamily="2" charset="2"/>
              <a:buNone/>
            </a:pPr>
            <a:r>
              <a:rPr lang="ru-RU" altLang="ru-RU" sz="1600" i="1" dirty="0" smtClean="0">
                <a:latin typeface="Times New Roman" pitchFamily="18" charset="0"/>
              </a:rPr>
              <a:t> начальник отдела РОС, к.филос.н., доцент</a:t>
            </a:r>
            <a:r>
              <a:rPr lang="ru-RU" altLang="ru-RU" sz="1600" i="1" dirty="0" smtClean="0">
                <a:latin typeface="Arial" charset="0"/>
              </a:rPr>
              <a:t> </a:t>
            </a:r>
          </a:p>
          <a:p>
            <a:pPr eaLnBrk="1" hangingPunct="1">
              <a:lnSpc>
                <a:spcPct val="80000"/>
              </a:lnSpc>
              <a:buClr>
                <a:srgbClr val="006666"/>
              </a:buClr>
              <a:buFont typeface="Wingdings" pitchFamily="2" charset="2"/>
              <a:buNone/>
            </a:pPr>
            <a:endParaRPr lang="ru-RU" altLang="ru-RU" sz="1600" i="1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Clr>
                <a:srgbClr val="006666"/>
              </a:buClr>
              <a:buFont typeface="Wingdings" pitchFamily="2" charset="2"/>
              <a:buNone/>
            </a:pPr>
            <a:endParaRPr lang="ru-RU" altLang="ru-RU" sz="1400" i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006666"/>
              </a:buClr>
              <a:buFont typeface="Wingdings" pitchFamily="2" charset="2"/>
              <a:buNone/>
            </a:pPr>
            <a:endParaRPr lang="ru-RU" altLang="ru-RU" sz="1400" i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006666"/>
              </a:buClr>
              <a:buFont typeface="Wingdings" pitchFamily="2" charset="2"/>
              <a:buNone/>
            </a:pPr>
            <a:r>
              <a:rPr lang="ru-RU" altLang="ru-RU" sz="1400" dirty="0" smtClean="0">
                <a:latin typeface="Times New Roman" pitchFamily="18" charset="0"/>
              </a:rPr>
              <a:t>                                                                                </a:t>
            </a:r>
            <a:endParaRPr lang="ru-RU" altLang="ru-RU" sz="1600" i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006666"/>
              </a:buClr>
              <a:buFont typeface="Wingdings" pitchFamily="2" charset="2"/>
              <a:buNone/>
            </a:pPr>
            <a:endParaRPr lang="ru-RU" altLang="ru-RU" sz="1400" i="1" dirty="0" smtClean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ru-RU" sz="1400" dirty="0" smtClean="0"/>
          </a:p>
        </p:txBody>
      </p:sp>
      <p:pic>
        <p:nvPicPr>
          <p:cNvPr id="3075" name="Picture 7" descr="i?id=432077521-33-72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654800" y="381000"/>
            <a:ext cx="1243013" cy="762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57199" y="533401"/>
          <a:ext cx="8153400" cy="6095999"/>
        </p:xfrm>
        <a:graphic>
          <a:graphicData uri="http://schemas.openxmlformats.org/drawingml/2006/table">
            <a:tbl>
              <a:tblPr/>
              <a:tblGrid>
                <a:gridCol w="2010055"/>
                <a:gridCol w="760520"/>
                <a:gridCol w="949911"/>
                <a:gridCol w="4432914"/>
              </a:tblGrid>
              <a:tr h="9905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Тема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часов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Лекция/практика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Планируемые результаты 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1.Числа и вычисления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(задание 1, 4)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0,5/1,5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Применение основных правил действий с числами, алгебраическими выражениями; применение основных свойств степеней и квадратных корней.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Работа с таблицами, с диаграммами, с графиками.(задание2,5,8)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0,5/2,5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Решение несложных практических расчетных задач; описывать с помощью графиков и диаграмм реальные зависимости  между величинами; 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3.Числовая прямая (задание3)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0,5/0,5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Анализ  реальных числовых данных, сравнение, округление.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1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4.Линейные и квадратные уравнения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 задание 6)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0,5/2,5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решать основные виды рациональных уравнений с одной переменной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93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 Геометрические задачи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(задание 16,18,19)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0,5/2,5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использовать свойства измерения длин, площадей и углов при решении задач; свойства равнобедренного треугольника; теорема Пифагора;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вычислять площади треугольников, прямоугольников, параллелограммов, трапеций.</a:t>
                      </a: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2836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Коррекция: 1. Добавить вводное занятие  - 2 час.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2. Итоговое занятие 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- 2час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14400" y="304801"/>
          <a:ext cx="7772400" cy="6508610"/>
        </p:xfrm>
        <a:graphic>
          <a:graphicData uri="http://schemas.openxmlformats.org/drawingml/2006/table">
            <a:tbl>
              <a:tblPr/>
              <a:tblGrid>
                <a:gridCol w="555339"/>
                <a:gridCol w="1425861"/>
                <a:gridCol w="3016070"/>
                <a:gridCol w="2775130"/>
              </a:tblGrid>
              <a:tr h="4204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290" marR="60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Тема занятия</a:t>
                      </a:r>
                    </a:p>
                  </a:txBody>
                  <a:tcPr marL="60290" marR="60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Содержание  занятия </a:t>
                      </a:r>
                    </a:p>
                  </a:txBody>
                  <a:tcPr marL="60290" marR="60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Планируемые результаты освоения материала</a:t>
                      </a:r>
                    </a:p>
                  </a:txBody>
                  <a:tcPr marL="60290" marR="60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6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60290" marR="60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Сложение и вычитание обыкновенных дробей.</a:t>
                      </a:r>
                    </a:p>
                  </a:txBody>
                  <a:tcPr marL="60290" marR="60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Практическое занятие по сложению и вычитанию обыкновенных дробей(фронтальная работа  и работа в парах)</a:t>
                      </a:r>
                    </a:p>
                  </a:txBody>
                  <a:tcPr marL="60290" marR="60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Уметь складывать и вычитать обыкновенные дроби с одинаковыми и разными (кратными и взаимно простыми) знаменателями.</a:t>
                      </a:r>
                    </a:p>
                  </a:txBody>
                  <a:tcPr marL="60290" marR="60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5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</a:t>
                      </a:r>
                    </a:p>
                  </a:txBody>
                  <a:tcPr marL="60290" marR="60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Сокращение дробей.</a:t>
                      </a:r>
                    </a:p>
                  </a:txBody>
                  <a:tcPr marL="60290" marR="60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Повторение признаков делимости чисел, понятия сокращения дроби и практическая работа по сокращению дробей и несложных дробных выражений</a:t>
                      </a:r>
                    </a:p>
                  </a:txBody>
                  <a:tcPr marL="60290" marR="60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Уметь сокращать дроби вида 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… дробные 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выражения вида 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…..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290" marR="60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1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13-14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Диагностическая работа.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Выполнение диагностической работы из сборника по подготовке к ГИА.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Набрать не менее 8 баллов при выполнении работы каждому учащемуся.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6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Анализ диагностической работы.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Разбор заданий, в которых учащиеся допустили ошибки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 не справились с заданием)и заданий, к выполнению  которых учащиеся не приступали.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Понимание учащимися того, почему они не справились с тем или иным заданием.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4535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Коррекция: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1. Добавить вводное занятие – 2час.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38200" y="457201"/>
          <a:ext cx="7772400" cy="5182613"/>
        </p:xfrm>
        <a:graphic>
          <a:graphicData uri="http://schemas.openxmlformats.org/drawingml/2006/table">
            <a:tbl>
              <a:tblPr/>
              <a:tblGrid>
                <a:gridCol w="443070"/>
                <a:gridCol w="3472871"/>
                <a:gridCol w="973076"/>
                <a:gridCol w="2883383"/>
              </a:tblGrid>
              <a:tr h="609599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модуля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темы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часов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Планируемые результаты освоения материала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2530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«Арифметический бум».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Отработка задач № 1 КИМ ОГЭ.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Отработка вычислений: действия с целыми и дробными числами, положительными и отрицательными числами.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«Координатный марафон».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Отработка задач № 3 КИМ ОГЭ.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Расставлять числа на координатной прямой, простейшие неравенства с числами на ней.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«Забавные числа».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Отработка задач № 2 КИМ ОГЭ.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Действия с числами, записанными в стандартном виде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Итоговый тест «Сдай ОГЭ». Написание варианта КИМ ОГЭ 2018.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0069">
                <a:tc gridSpan="4"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Коррекция: 1.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Добавить вводное занятие 1-2 час.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41" marR="646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5800" y="457201"/>
          <a:ext cx="7848600" cy="6002084"/>
        </p:xfrm>
        <a:graphic>
          <a:graphicData uri="http://schemas.openxmlformats.org/drawingml/2006/table">
            <a:tbl>
              <a:tblPr/>
              <a:tblGrid>
                <a:gridCol w="971145"/>
                <a:gridCol w="2381655"/>
                <a:gridCol w="685800"/>
                <a:gridCol w="3810000"/>
              </a:tblGrid>
              <a:tr h="775323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Тема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часов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Основные умения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способы действий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47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5000"/>
                        </a:lnSpc>
                        <a:spcAft>
                          <a:spcPts val="80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Вводное занятие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Цели, задачи курса; особенности ОГЭ текущего года; знакомство с Демоверсией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4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5000"/>
                        </a:lnSpc>
                        <a:spcAft>
                          <a:spcPts val="80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Входная диагностика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Опыт работы с тестом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73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5000"/>
                        </a:lnSpc>
                        <a:spcAft>
                          <a:spcPts val="80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Числа и вычисления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Уметь выполнять вычисления и преобразования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33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5000"/>
                        </a:lnSpc>
                        <a:spcAft>
                          <a:spcPts val="80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Графики функций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Уметь описывать с помощью функций различные реальные зависимости между величинами; графики реальных зависимостей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4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5000"/>
                        </a:lnSpc>
                        <a:spcAft>
                          <a:spcPts val="80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Решение уравнений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Уметь решать уравнения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532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5000"/>
                        </a:lnSpc>
                        <a:spcAft>
                          <a:spcPts val="80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с диаграммами, графиками и таблицами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Уметь анализировать реальные числовые данные, представленные в таблицах, на диаграммах, графиках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73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5000"/>
                        </a:lnSpc>
                        <a:spcAft>
                          <a:spcPts val="80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Теорема Пифагора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Уметь находить стороны прямоугольного треугольника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882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5000"/>
                        </a:lnSpc>
                        <a:spcAft>
                          <a:spcPts val="80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Площади фигур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Уметь находить площадь многоугольника по формулам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15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5000"/>
                        </a:lnSpc>
                        <a:spcAft>
                          <a:spcPts val="80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Итоговая диагностика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u="sng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пользоваться </a:t>
                      </a:r>
                      <a:r>
                        <a:rPr lang="ru-RU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КИМами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155">
                <a:tc gridSpan="4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5000"/>
                        </a:lnSpc>
                        <a:spcAft>
                          <a:spcPts val="80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Коррекция:  1. Итоговой диагностики 1 час. не достаточно</a:t>
                      </a:r>
                    </a:p>
                    <a:p>
                      <a:pPr marL="342900" lvl="0" indent="-342900" algn="just">
                        <a:lnSpc>
                          <a:spcPct val="105000"/>
                        </a:lnSpc>
                        <a:spcAft>
                          <a:spcPts val="80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2. Есть темы на которые 1 часа не достаточно.</a:t>
                      </a: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077" marR="46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14400" y="381000"/>
          <a:ext cx="7619999" cy="5914789"/>
        </p:xfrm>
        <a:graphic>
          <a:graphicData uri="http://schemas.openxmlformats.org/drawingml/2006/table">
            <a:tbl>
              <a:tblPr/>
              <a:tblGrid>
                <a:gridCol w="714375"/>
                <a:gridCol w="1746250"/>
                <a:gridCol w="5159374"/>
              </a:tblGrid>
              <a:tr h="38853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Кол-во часов</a:t>
                      </a:r>
                    </a:p>
                  </a:txBody>
                  <a:tcPr marL="63287" marR="63287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Содержание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учебного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материала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287" marR="63287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Планируемые результаты освоения материала</a:t>
                      </a:r>
                    </a:p>
                  </a:txBody>
                  <a:tcPr marL="63287" marR="63287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6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3287" marR="63287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Числа и вычисления: Натуральные числа. Дроби. Рациональные числа.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Действительные числа.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287" marR="63287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Уметь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выполнять</a:t>
                      </a: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над числами арифметические действия: сложение и вычитание двузначных чисел и десятичных дробей с двумя знаками, умножение однозначных чисел, арифметические операции с обыкновенными дробями с однозначным знаменателем и числителем; выполнять арифметические действия с рациональными числами, сравнивать рациональные и действительные числа; находить в несложных случаях значения степеней с целыми показателями и корней; находить значения числовых выражений;</a:t>
                      </a: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(выполнение заданий № 1 и № 4)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287" marR="63287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81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3287" marR="63287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Измерения, приближения, оценки.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287" marR="63287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Ре­шать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несложные прак­ти­че­ские расчетные задачи; ре­шать задачи, свя­зан­ные с отношением, про­пор­ци­о­наль­но­стью величин, дробями, процентами;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пользоваться</a:t>
                      </a: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оценкой и при­кид­кой при прак­ти­че­ских расчетах;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интерпретировать</a:t>
                      </a: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результаты ре­ше­ния задач с учётом ограничений, свя­зан­ных с ре­аль­ны­ми свойствами рас­смат­ри­ва­е­мых объектов. Округлять целые числа и десятичные дроби, находить приближения чисел с недостатком и с избытком, выполнять оценку числовых выражений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(выполнение № 7)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287" marR="63287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6094">
                <a:tc gridSpan="3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Коррекция:1.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Добавить вводное занятие – 1 час ( можно взять тему №1    1+3)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2. Итоговое занятие                  - 2 час.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287" marR="63287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287" marR="63287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287" marR="63287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304800"/>
            <a:ext cx="7313612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Результаты по заданию №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 слайдах с 16 по 21 представлены  фрагменты работ, которые требуют серьёзных изменений и коррекции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81000" y="533400"/>
          <a:ext cx="8077201" cy="7040307"/>
        </p:xfrm>
        <a:graphic>
          <a:graphicData uri="http://schemas.openxmlformats.org/drawingml/2006/table">
            <a:tbl>
              <a:tblPr/>
              <a:tblGrid>
                <a:gridCol w="498185"/>
                <a:gridCol w="1940216"/>
                <a:gridCol w="838200"/>
                <a:gridCol w="609600"/>
                <a:gridCol w="533400"/>
                <a:gridCol w="3657600"/>
              </a:tblGrid>
              <a:tr h="45132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п\п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Тема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Количество часов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Планируемые результаты освоения материала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всего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лекции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практика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7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Входная диагностика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8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Неравенства. Основные свойства. Неравенства, содержащие переменную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Решать линейные неравенства с одной переменной, используя понятие числового промежутка и свойства числовых неравенств, системы линейных неравенств, задачи, сводящиеся к ним.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9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Решение квадратичных и рациональных неравенств методом интервалов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Решать рациональные и квадратные неравенства с опорой на графические представления. Овладеть алгоритмом  метода интервалов.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8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Системы неравенств. Неравенства и системы неравенств с двумя переменными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Решать простейшие системы, системы содержащие уравнения второй степени с двумя переменными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57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Обобщение изученного. Итоговая диагностика.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3532" marR="13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Оценка </a:t>
                      </a:r>
                      <a:r>
                        <a:rPr lang="ru-RU" sz="1400" i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сформированности</a:t>
                      </a: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умений решения неравенств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32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Коррекция:  1. Не ясно для каких детей 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написан курс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Название  «не 2 на ОГЭ» – «Алгебраические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неравенства»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3532" marR="13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Есть входная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диагностика, но нет вводного занятия.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4. Мало часов на каждую тему- темы достаточно сложные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32" marR="13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66800" y="380999"/>
          <a:ext cx="7315199" cy="6075774"/>
        </p:xfrm>
        <a:graphic>
          <a:graphicData uri="http://schemas.openxmlformats.org/drawingml/2006/table">
            <a:tbl>
              <a:tblPr/>
              <a:tblGrid>
                <a:gridCol w="2819400"/>
                <a:gridCol w="1066800"/>
                <a:gridCol w="3428999"/>
              </a:tblGrid>
              <a:tr h="382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 ЧАСОВ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ПЛАНИРУЕМЫЕ РЕЗУЛЬТАТЫ УСВОЕНИЯ МАТЕРИАЛА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2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Введение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Знакомство с демоверсией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2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Задание №1    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Складывать, вычитать, умножать и делить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десятичные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дроби и обыкновенные дроби.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85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задание №6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Пользоваться формулами для нахождения дискриминанта и корней квадратного уравнения; переносить слагаемые из одной части уравнения в другую, делить (умножать) обе части уравнения на одно и то же число, отличное от нуля.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524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Коррекция: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1. Вписать  к заданиям название тем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2. Добавить итоговое занятие  - 2 час.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5800" y="533400"/>
          <a:ext cx="8077200" cy="6447076"/>
        </p:xfrm>
        <a:graphic>
          <a:graphicData uri="http://schemas.openxmlformats.org/drawingml/2006/table">
            <a:tbl>
              <a:tblPr/>
              <a:tblGrid>
                <a:gridCol w="685800"/>
                <a:gridCol w="2133600"/>
                <a:gridCol w="1219200"/>
                <a:gridCol w="4038600"/>
              </a:tblGrid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№ занятия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Тема занятия 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Количество часов 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Планируемые результаты освоения материала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9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Числовые выражения. Проценты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Знать определение числового выражения, процента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находить значения числового выражения; находить процент от числа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Последовательности и прогрессии.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выяснять, является ли последовательность АП или ГП; находить сумму членов последовательности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4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Иррациональные выражения.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1950" marR="51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выяснять, является ли выражение иррациональным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5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Числовая прямая.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вычислять значения выражений , содержащих корни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3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Степень и её свойства.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43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Преобразование алгебраических выражений.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Знают понятие  Многочлен, стандартный вид многочлена, формулы сокращённого умножения,, способы разложения многочлена на множители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раскладывать   многочлен на множители, сокращать дроби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3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Times New Roman"/>
                          <a:ea typeface="Times New Roman"/>
                          <a:cs typeface="Times New Roman"/>
                        </a:rPr>
                        <a:t>Графики линейных, квадратичных и дробно-рациональных функций.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строить графики этих функций, определять по графику соответствующую ей  функцию и наоборот; выяснять , принадлежность данной точки данной прямой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306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Коррекция: 1.Добавить введение - 2 час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2. Пересмотреть количество часов по темам (большой</a:t>
                      </a:r>
                      <a:r>
                        <a:rPr lang="ru-RU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объём материала –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мало часов)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3. Итоговое занятие на 2 часа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4. Изменить сроки реализации курса 1- 2 четверть на 3-4 четверть</a:t>
                      </a:r>
                      <a:endParaRPr lang="ru-RU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50" marR="51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3401" y="533399"/>
          <a:ext cx="8000998" cy="5649254"/>
        </p:xfrm>
        <a:graphic>
          <a:graphicData uri="http://schemas.openxmlformats.org/drawingml/2006/table">
            <a:tbl>
              <a:tblPr/>
              <a:tblGrid>
                <a:gridCol w="457199"/>
                <a:gridCol w="4052962"/>
                <a:gridCol w="459438"/>
                <a:gridCol w="460089"/>
                <a:gridCol w="1285655"/>
                <a:gridCol w="1285655"/>
              </a:tblGrid>
              <a:tr h="286973">
                <a:tc rowSpan="2"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b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ru-RU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Тема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Calibri"/>
                          <a:ea typeface="Times New Roman"/>
                        </a:rPr>
                        <a:t>Количество часов</a:t>
                      </a:r>
                      <a:endParaRPr lang="ru-RU" sz="100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Calibri"/>
                          <a:ea typeface="Times New Roman"/>
                        </a:rPr>
                        <a:t>Дата</a:t>
                      </a:r>
                      <a:endParaRPr lang="ru-RU" sz="100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4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0170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26" marR="41526" marT="41526" marB="41526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Лекции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26" marR="41526" marT="41526" marB="41526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Практикум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26" marR="41526" marT="41526" marB="41526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 vert="vert27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805"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Вводное занятие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805"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Числовые выражения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1,5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805"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Преобразования алгебраических выражений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2,5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805"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Уравнения. 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1,5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805"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Неравенства. Системы неравенств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805"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Функции. Графики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966"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Геометрические 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фигуры и их 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свойства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1,5  </a:t>
                      </a:r>
                    </a:p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973"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Коррекция:1. Вводное занятие – 2 час</a:t>
                      </a:r>
                    </a:p>
                    <a:p>
                      <a:pPr marL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2.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Добавить справа колонку –    </a:t>
                      </a:r>
                    </a:p>
                    <a:p>
                      <a:pPr marL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Планируемые результаты</a:t>
                      </a:r>
                    </a:p>
                    <a:p>
                      <a:pPr marL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освоения материала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</a:endParaRPr>
                    </a:p>
                  </a:txBody>
                  <a:tcPr marL="41526" marR="41526" marT="41526" marB="4152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229600" cy="1219200"/>
          </a:xfrm>
        </p:spPr>
        <p:txBody>
          <a:bodyPr/>
          <a:lstStyle/>
          <a:p>
            <a:r>
              <a:rPr lang="ru-RU" sz="3200" i="1" dirty="0" smtClean="0">
                <a:latin typeface="Times New Roman" pitchFamily="18" charset="0"/>
              </a:rPr>
              <a:t>Задание 3</a:t>
            </a:r>
            <a:br>
              <a:rPr lang="ru-RU" sz="3200" i="1" dirty="0" smtClean="0">
                <a:latin typeface="Times New Roman" pitchFamily="18" charset="0"/>
              </a:rPr>
            </a:br>
            <a:r>
              <a:rPr lang="ru-RU" sz="1800" i="1" dirty="0" smtClean="0">
                <a:latin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</a:rPr>
              <a:t>разработать планирование (на основе диагностики)</a:t>
            </a:r>
            <a:br>
              <a:rPr lang="ru-RU" sz="2400" i="1" dirty="0" smtClean="0">
                <a:latin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</a:rPr>
              <a:t>- до 20 сентября 2018 года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i="1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924800" cy="48006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ru-RU" sz="1800" b="1" i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400" b="1" i="1" dirty="0" smtClean="0">
                <a:latin typeface="Times New Roman" pitchFamily="18" charset="0"/>
              </a:rPr>
              <a:t>Цель выполнения</a:t>
            </a:r>
            <a:r>
              <a:rPr lang="ru-RU" sz="2400" i="1" dirty="0" smtClean="0">
                <a:latin typeface="Times New Roman" pitchFamily="18" charset="0"/>
              </a:rPr>
              <a:t>: </a:t>
            </a:r>
            <a:r>
              <a:rPr lang="ru-RU" sz="2400" b="1" i="1" dirty="0" smtClean="0">
                <a:latin typeface="Times New Roman" pitchFamily="18" charset="0"/>
              </a:rPr>
              <a:t>приобретение опыта планирования/ проектирования</a:t>
            </a:r>
            <a:r>
              <a:rPr lang="ru-RU" sz="2400" i="1" dirty="0" smtClean="0">
                <a:latin typeface="Times New Roman" pitchFamily="18" charset="0"/>
              </a:rPr>
              <a:t> образовательной деятельности, направленной на оказание своевременной помощи выпускникам при подготовке к ГИА </a:t>
            </a:r>
            <a:r>
              <a:rPr lang="ru-RU" sz="2400" dirty="0" smtClean="0">
                <a:latin typeface="Times New Roman" pitchFamily="18" charset="0"/>
              </a:rPr>
              <a:t> </a:t>
            </a:r>
            <a:endParaRPr lang="ru-RU" sz="2400" i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Модульное (от 8 до 12 часов) – по части КИМ ОГЭ</a:t>
            </a:r>
            <a:r>
              <a:rPr lang="en-US" sz="2400" dirty="0" smtClean="0">
                <a:latin typeface="Times New Roman" pitchFamily="18" charset="0"/>
              </a:rPr>
              <a:t>/</a:t>
            </a:r>
            <a:r>
              <a:rPr lang="ru-RU" sz="2400" dirty="0" smtClean="0">
                <a:latin typeface="Times New Roman" pitchFamily="18" charset="0"/>
              </a:rPr>
              <a:t>ЕГЭ;</a:t>
            </a: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Тематическое (от 8 до 12 часов) – по одной теме ;</a:t>
            </a: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краткосрочное (четверть 12-16 часов) – по устранению пробелов в знаниях определенного формата;</a:t>
            </a: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долгосрочное (полугодие, год) – повторение и систематизация по содержанию всего курса.</a:t>
            </a:r>
            <a:endParaRPr lang="ru-RU" sz="1600" i="1" u="sng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90600" y="381000"/>
          <a:ext cx="7848601" cy="5928478"/>
        </p:xfrm>
        <a:graphic>
          <a:graphicData uri="http://schemas.openxmlformats.org/drawingml/2006/table">
            <a:tbl>
              <a:tblPr/>
              <a:tblGrid>
                <a:gridCol w="1771452"/>
                <a:gridCol w="1047948"/>
                <a:gridCol w="1066800"/>
                <a:gridCol w="3962401"/>
              </a:tblGrid>
              <a:tr h="858550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спецкурс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«Подготовка к ЕГЭ»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общим объёмом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 часов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для обучающихся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 класса.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(Для группы учащихся с низкой образовательной мотивацией, у которых учебная цель сдать на «4», и отмечают, что неуверенны в своих знаниях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0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Тема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 часов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Лекции/практика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Планируемые результаты освоения материала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82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Преобразования числовых выражений.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0,5/1,5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Освоят методы преобразования числовых выражений, выражений содержащих корни, степень.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8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Решение уравнений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1/2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Освоят основные методы решения различных видов уравнений.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8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Решение текстовых задач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1/2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    Освоят алгоритм составления уравнения решения задач,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приемы решения квадратных, дробно- рациональных уравнений.</a:t>
                      </a: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4078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Коррекция: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1. Добавить введение – 2 час.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2.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Итоговое занятие – 2час.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3. Увеличить количество часов на весь курс ( уточнить база-профиль??)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14400" y="533401"/>
          <a:ext cx="7848601" cy="5683354"/>
        </p:xfrm>
        <a:graphic>
          <a:graphicData uri="http://schemas.openxmlformats.org/drawingml/2006/table">
            <a:tbl>
              <a:tblPr/>
              <a:tblGrid>
                <a:gridCol w="1630500"/>
                <a:gridCol w="524297"/>
                <a:gridCol w="2023195"/>
                <a:gridCol w="3670609"/>
              </a:tblGrid>
              <a:tr h="9630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Вводное занятие. Числовые выражения. Алгебраические выражения</a:t>
                      </a: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Мини-лекция, урок-практикум.</a:t>
                      </a: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Знакомство с Демоверсией, особенности ГИА текущего года; Актуализация вычислительных навыков и преобразований буквенных выражений.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19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Уравнения и неравенства.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Мини-лекция, работа в парах, урок-практикум.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Овладение умениями решать уравнения и неравенства различных видов, различными способами. Разными способами решения линейных и нелинейных систем уравнений и неравенст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в.</a:t>
                      </a:r>
                      <a:endParaRPr lang="ru-RU" sz="1600" i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3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latin typeface="Times New Roman"/>
                          <a:ea typeface="Times New Roman"/>
                        </a:rPr>
                        <a:t>Графики.Графики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 линейных, квадратичных и дробно-рациональных функций.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Мини-лекция, лабораторная работа, групповая работа.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Обобщение знаний о различных функциях и их графиках.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Овладение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навыками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чтения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графиков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3981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Коррекция: 1.  Разделить</a:t>
                      </a:r>
                      <a:r>
                        <a:rPr lang="ru-RU" sz="1600" b="1" baseline="0" dirty="0" smtClean="0">
                          <a:latin typeface="Times New Roman"/>
                          <a:ea typeface="Times New Roman"/>
                        </a:rPr>
                        <a:t> вводное занятие 2 час.  и тему №2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baseline="0" dirty="0" smtClean="0">
                          <a:latin typeface="Times New Roman"/>
                          <a:ea typeface="Times New Roman"/>
                        </a:rPr>
                        <a:t>                      2.   Не соответствие часов по заданной теме ( темы большие – часов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baseline="0" dirty="0" smtClean="0">
                          <a:latin typeface="Times New Roman"/>
                          <a:ea typeface="Times New Roman"/>
                        </a:rPr>
                        <a:t>                           мало)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baseline="0" dirty="0" smtClean="0">
                          <a:latin typeface="Times New Roman"/>
                          <a:ea typeface="Times New Roman"/>
                        </a:rPr>
                        <a:t>                      3.  Реализация  1час в неделю. А программа на 15 часов и только на май месяц. Как??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i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993775"/>
          </a:xfrm>
        </p:spPr>
        <p:txBody>
          <a:bodyPr/>
          <a:lstStyle/>
          <a:p>
            <a:r>
              <a:rPr lang="ru-RU" b="1" i="1" dirty="0" smtClean="0">
                <a:latin typeface="Times New Roman" pitchFamily="18" charset="0"/>
              </a:rPr>
              <a:t>Примечание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524000"/>
            <a:ext cx="82296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 Наличие целостности программы - Введение (Цели, задачи курса; особенности ГИА текущего года; знакомство с Демоверсией); Входная и Итоговая диагностика (анализ результатов</a:t>
            </a:r>
            <a:r>
              <a:rPr lang="en-US" sz="2400" dirty="0" smtClean="0">
                <a:latin typeface="Times New Roman" pitchFamily="18" charset="0"/>
              </a:rPr>
              <a:t>/</a:t>
            </a:r>
            <a:r>
              <a:rPr lang="ru-RU" sz="2400" dirty="0" smtClean="0">
                <a:latin typeface="Times New Roman" pitchFamily="18" charset="0"/>
              </a:rPr>
              <a:t>коррекция);</a:t>
            </a:r>
          </a:p>
          <a:p>
            <a:pPr>
              <a:lnSpc>
                <a:spcPct val="80000"/>
              </a:lnSpc>
            </a:pPr>
            <a:endParaRPr lang="ru-RU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Нельзя по заданиям КИМ ОГЭ/ЕГЭ (номер задания либо опускается/либо указывается в скобках после формулировки темы занятия);</a:t>
            </a:r>
          </a:p>
          <a:p>
            <a:pPr>
              <a:lnSpc>
                <a:spcPct val="80000"/>
              </a:lnSpc>
            </a:pPr>
            <a:endParaRPr lang="ru-RU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 Каждая тема должна сопровождаться Приложением (материалы ФИПИ, диагностические материалы, дидактический материал для коллективной и индивидуальной работы);</a:t>
            </a:r>
          </a:p>
          <a:p>
            <a:pPr>
              <a:lnSpc>
                <a:spcPct val="80000"/>
              </a:lnSpc>
            </a:pPr>
            <a:endParaRPr lang="ru-RU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 Лекции свести до минимума/или предусматривать лекции с элементами практики.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94613" cy="685800"/>
          </a:xfrm>
        </p:spPr>
        <p:txBody>
          <a:bodyPr/>
          <a:lstStyle/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Задание 4      Сроки сдачи – 20 октября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609600" y="990600"/>
            <a:ext cx="7924800" cy="5181600"/>
          </a:xfrm>
        </p:spPr>
        <p:txBody>
          <a:bodyPr/>
          <a:lstStyle/>
          <a:p>
            <a:pPr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 рамках реализации  краевого проекта «Образовательный лифт», п.2.2., Федеральной целевой программы развития образования на 2016-2020 г.г. (ФЦПРО); «Повышение качества образования в школах с низкими результатами обучения в школах, функционирующих в неблагоприятных социальных условиях, путем реализации региональных проектов и распространение их результатов»  была разработана авторская программа/спецкурс название) общим объёмом ….часов  для обучающихся ………………………….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SzPct val="100000"/>
              <a:buFont typeface="Courier New" pitchFamily="49" charset="0"/>
              <a:buChar char="o"/>
            </a:pP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Дидактическое, содержательное  наполнение проекта (Приложение)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Должно быть приложения для входного и итогового контроля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Срезовые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работы по заявленной теме</a:t>
            </a:r>
          </a:p>
          <a:p>
            <a:pPr>
              <a:buNone/>
            </a:pP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</a:rPr>
              <a:t>Дополнения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524000"/>
            <a:ext cx="7769225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</a:rPr>
              <a:t>Лицевая сторона проекта (по требованиям оформления рефератов, курсовых, программ);</a:t>
            </a:r>
          </a:p>
          <a:p>
            <a:pPr>
              <a:lnSpc>
                <a:spcPct val="80000"/>
              </a:lnSpc>
              <a:buNone/>
            </a:pPr>
            <a:endParaRPr lang="ru-RU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 Автор-разработчик, руководитель сетевой группы;</a:t>
            </a:r>
          </a:p>
          <a:p>
            <a:pPr>
              <a:lnSpc>
                <a:spcPct val="80000"/>
              </a:lnSpc>
              <a:buNone/>
            </a:pPr>
            <a:endParaRPr lang="ru-RU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 Форматирование (поля, абзац, шрифт, цвет, выделение главного, интервалы);</a:t>
            </a:r>
          </a:p>
          <a:p>
            <a:pPr>
              <a:lnSpc>
                <a:spcPct val="80000"/>
              </a:lnSpc>
              <a:buNone/>
            </a:pPr>
            <a:endParaRPr lang="ru-RU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Диагностические материалы (анкеты, тесты для проведения диагностики);</a:t>
            </a:r>
          </a:p>
          <a:p>
            <a:pPr>
              <a:lnSpc>
                <a:spcPct val="80000"/>
              </a:lnSpc>
              <a:buNone/>
            </a:pPr>
            <a:endParaRPr lang="ru-RU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</a:rPr>
              <a:t>Сформировать приложение к программе и выслать итоговый вариант</a:t>
            </a:r>
            <a:r>
              <a:rPr lang="ru-RU" sz="2800" dirty="0" smtClean="0">
                <a:latin typeface="Times New Roman" pitchFamily="18" charset="0"/>
              </a:rPr>
              <a:t>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599"/>
            <a:ext cx="7540625" cy="1066801"/>
          </a:xfrm>
        </p:spPr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Благодарим за внимание!</a:t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90600" y="1827213"/>
            <a:ext cx="7693025" cy="411480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Поздравляем началом  учебного года и Днём Учителя!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Желаем  творческих успехов в проекте!</a:t>
            </a:r>
          </a:p>
          <a:p>
            <a:pPr algn="r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уважением Ваши коллеги </a:t>
            </a:r>
          </a:p>
          <a:p>
            <a:pPr algn="r"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Берестова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Валентина Сергеевна </a:t>
            </a:r>
          </a:p>
          <a:p>
            <a:pPr algn="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Вахотина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Татьяна Петровна</a:t>
            </a:r>
          </a:p>
          <a:p>
            <a:pPr algn="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Контактный телефон: 8919-441-88-22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74025" cy="838200"/>
          </a:xfrm>
        </p:spPr>
        <p:txBody>
          <a:bodyPr/>
          <a:lstStyle/>
          <a:p>
            <a:pPr algn="ctr"/>
            <a:r>
              <a:rPr lang="ru-RU" sz="2000" i="1" smtClean="0">
                <a:latin typeface="Times New Roman" pitchFamily="18" charset="0"/>
              </a:rPr>
              <a:t>Табель учета выполнения заданий</a:t>
            </a:r>
            <a:br>
              <a:rPr lang="ru-RU" sz="2000" i="1" smtClean="0">
                <a:latin typeface="Times New Roman" pitchFamily="18" charset="0"/>
              </a:rPr>
            </a:br>
            <a:r>
              <a:rPr lang="ru-RU" sz="2000" i="1" smtClean="0">
                <a:latin typeface="Times New Roman" pitchFamily="18" charset="0"/>
              </a:rPr>
              <a:t> участниками Краевого проекта «Образовательный лифт», п.2.2.</a:t>
            </a:r>
            <a:r>
              <a:rPr lang="ru-RU" sz="3200" smtClean="0"/>
              <a:t> </a:t>
            </a:r>
          </a:p>
        </p:txBody>
      </p:sp>
      <p:graphicFrame>
        <p:nvGraphicFramePr>
          <p:cNvPr id="22781" name="Group 253"/>
          <p:cNvGraphicFramePr>
            <a:graphicFrameLocks noGrp="1"/>
          </p:cNvGraphicFramePr>
          <p:nvPr>
            <p:ph type="tbl" idx="1"/>
          </p:nvPr>
        </p:nvGraphicFramePr>
        <p:xfrm>
          <a:off x="685800" y="817563"/>
          <a:ext cx="8077201" cy="5973195"/>
        </p:xfrm>
        <a:graphic>
          <a:graphicData uri="http://schemas.openxmlformats.org/drawingml/2006/table">
            <a:tbl>
              <a:tblPr/>
              <a:tblGrid>
                <a:gridCol w="2694067"/>
                <a:gridCol w="3873657"/>
                <a:gridCol w="1509477"/>
              </a:tblGrid>
              <a:tr h="331788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Бардымский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МАОУ «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БичуринскаяСОШ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СОШ»МАОУ «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Тюндюковская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СОШ»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Горнозаводский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МАОУ «СОШ»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п.Пашия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Добрянский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Добрянская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СОШ № 5»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Ильинский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«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Чёрмозская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СОШ им.В.Ершова»-АП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 + 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5.Кишертский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«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Кордонская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СОШ имени М.Ю.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Шатунова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»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Краснокамский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«Стряпунинская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СОШ»-АП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«ООШ № 7»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9.МБОУ «СОШ № 8»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Куединский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«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Старо-Шагиртская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СОШ»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Кунгурский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МАОУ«Ленская  СОШ»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Октябрьский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МБОУ «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Тюшевская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СОШ»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 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13.МБОУ «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Сарсинская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СОШ им.А.М. Карпова»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Оханский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СОШ №1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г.Оханска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-АП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«Острожская СОШ»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Сивинский район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«Екатерининская СОШ»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Суксунский район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МАОУ «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Тисовская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СОШ - детский сад»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-АП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10 АП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школ приняли участие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 работ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762000" y="301625"/>
            <a:ext cx="7921625" cy="688975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Статистика выполненных работ  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381000" y="990600"/>
            <a:ext cx="8534400" cy="58674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Всего сдано 20 работ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 них: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Проекты для 9 класса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для  учащихся с низкими результатами обучения –  проектов  - 12 работ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для учащихся с ЗПР – 1 проект - работа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для учащихся с результатами средними и выше средних – 5 проектов- работ</a:t>
            </a:r>
          </a:p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Проекты для 11 класса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базовый уровень      - 2 проекта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      </a:t>
            </a:r>
          </a:p>
          <a:p>
            <a:pPr>
              <a:buNone/>
            </a:pPr>
            <a:r>
              <a:rPr lang="ru-RU" sz="1200" dirty="0" smtClean="0"/>
              <a:t>      </a:t>
            </a:r>
          </a:p>
          <a:p>
            <a:endParaRPr lang="ru-RU" sz="1200" dirty="0" smtClean="0"/>
          </a:p>
          <a:p>
            <a:endParaRPr lang="ru-RU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2"/>
          <p:cNvSpPr>
            <a:spLocks noGrp="1"/>
          </p:cNvSpPr>
          <p:nvPr>
            <p:ph idx="1"/>
          </p:nvPr>
        </p:nvSpPr>
        <p:spPr>
          <a:xfrm>
            <a:off x="762000" y="381000"/>
            <a:ext cx="8153400" cy="6248400"/>
          </a:xfrm>
        </p:spPr>
        <p:txBody>
          <a:bodyPr/>
          <a:lstStyle/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Спецкурс  выбрали  8 педагогов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Краткосрочный курс – 10 педагогов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Интенсивный курс – 2 педагога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Для  учащихся с низкими результатами обучения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«Не 2 на ОГЭ» 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«Сдам ОГЭ»,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«Вместе готовимся к ГВЭ» 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«Ликвидация пробелов при подготовке к ЕГЭ»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Для учащихся с результатами средними и выше средних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 Избранные вопросы ОГЭ по математике»,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«Практикум по подготовке к ОГЭ по математике»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«Интенсивная подготовка к ОГЭ по математике»,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«Решение второй части ОГЭ по математике»,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«Система подготовки к ЕГЭ»,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«Решение задач повышенной сложности»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/>
          </a:p>
          <a:p>
            <a:endParaRPr lang="ru-RU" sz="1200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1371600" y="381000"/>
            <a:ext cx="6324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определение формата задания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830388" y="1371600"/>
            <a:ext cx="7313612" cy="4570413"/>
          </a:xfrm>
        </p:spPr>
        <p:txBody>
          <a:bodyPr/>
          <a:lstStyle/>
          <a:p>
            <a:endParaRPr lang="ru-RU" sz="4000" dirty="0" smtClean="0"/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 слайдах с 7 по 14 представлены  фрагменты работ, которые имеют положительное заключение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830388" y="301624"/>
            <a:ext cx="7313612" cy="1222375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Результаты по заданию № 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90600" y="172438"/>
          <a:ext cx="7391399" cy="5639833"/>
        </p:xfrm>
        <a:graphic>
          <a:graphicData uri="http://schemas.openxmlformats.org/drawingml/2006/table">
            <a:tbl>
              <a:tblPr/>
              <a:tblGrid>
                <a:gridCol w="1458855"/>
                <a:gridCol w="1665345"/>
                <a:gridCol w="4267199"/>
              </a:tblGrid>
              <a:tr h="38745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Тема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часов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Планируемые результаты освоения материала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10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Числа и вычисления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Выполнять арифметические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действия с рациональными числами;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вычислять значения числовых выражений;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переходить от одной формы записи чисел к другой.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835">
                <a:tc rowSpan="2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Статистика и теория вероятностей 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Извлекать статистическую информацию, представленную 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таблицах, на диаграммах, графиках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Находить вероятности случайных событий в простейших случаях.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6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Многоугольники. 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Решать планиметрические задачи на нахождение геометрических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величин (длин, углов, площадей) многоугольников.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634">
                <a:tc gridSpan="3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Коррекция:1. Добавить вводное занятие 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2час.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2. Итоговое занятие               - 2 час</a:t>
                      </a: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549" marR="565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5800" y="381001"/>
          <a:ext cx="8153399" cy="6096000"/>
        </p:xfrm>
        <a:graphic>
          <a:graphicData uri="http://schemas.openxmlformats.org/drawingml/2006/table">
            <a:tbl>
              <a:tblPr/>
              <a:tblGrid>
                <a:gridCol w="456167"/>
                <a:gridCol w="2591833"/>
                <a:gridCol w="578933"/>
                <a:gridCol w="4526466"/>
              </a:tblGrid>
              <a:tr h="3824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4445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Тема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Times New Roman"/>
                          <a:ea typeface="Times New Roman"/>
                          <a:cs typeface="Times New Roman"/>
                        </a:rPr>
                        <a:t>Всего часов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Times New Roman"/>
                          <a:ea typeface="Times New Roman"/>
                          <a:cs typeface="Times New Roman"/>
                        </a:rPr>
                        <a:t>Планируемые результаты освоения материала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90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Разбор заданий 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демоверсии ГВЭ 2018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Учащиеся увидят собственные затруднения в разных видах заданий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Выберут заданий для успешной подготовки «Не на 2»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481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Диагностическая работа Самопроверка работы по предложенному решению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Самостоятельное выполнение работы по типу демоверсии -2 час.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Выявят собственные ошибки, сделают работу по их устранению.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Научатся правильно заполнять бланк ответов.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Выберут посильные задания для успешной подготовки «Не на 2».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83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5 -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Нахождение значений числовых выражений: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Порядок действий в выражениях.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Перевод обыкновенных дробей в десятичные и наоборот.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Действия с дробями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Проверочная работа.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Вспомнят,  как производится преобразование обыкновенных и десятичных дробей  друг в друга.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Отработают навык нахождение значения выражения.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Научатся записывать дроби в бланке ответов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2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29-30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Диагностическая работа Самопроверка работы по предложенному решению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Самостоятельное выполнение работы по типу демоверсии -2 час.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Выявят собственные ошибки, сделают работу по их устранению.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Оценят правильность заполнения бланка ответов.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Определят уровень подготовки к ГВЭ.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5800" y="304799"/>
          <a:ext cx="7772401" cy="6271866"/>
        </p:xfrm>
        <a:graphic>
          <a:graphicData uri="http://schemas.openxmlformats.org/drawingml/2006/table">
            <a:tbl>
              <a:tblPr/>
              <a:tblGrid>
                <a:gridCol w="393284"/>
                <a:gridCol w="2121316"/>
                <a:gridCol w="685800"/>
                <a:gridCol w="4572001"/>
              </a:tblGrid>
              <a:tr h="1219201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Тема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часов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Планируемые результаты освоения материала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768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Алгебраические выражения, уравнения, неравенства и их системы (зад 21) 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Уметь решать линейные, квадратные, рациональные уравнения, системы двух уравнений. Решать линейные и квадратные неравенства с одной переменной и их системы.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67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Текстовые задачи  (зад 22)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Решать текстовые задачи алгебраическим методом, интерпретировать полученный результат, проводить отбор решений исходя из формулировки задачи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Функции и их свойства. Графики функций  (зад 23)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Уметь строить и читать графики функций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492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Планиметрические задачи на вычисление и доказательство (зад 24, 25, 26)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Уметь выполнять вычисления 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и приводить обоснованные доказательства 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 геометрических задачах</a:t>
                      </a: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4921">
                <a:tc gridSpan="4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Коррекция: 1. Добавить вводное занятие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– 2 час.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2. Итоговое занятие                  –2 час.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2685</TotalTime>
  <Words>2695</Words>
  <Application>Microsoft Office PowerPoint</Application>
  <PresentationFormat>Экран (4:3)</PresentationFormat>
  <Paragraphs>529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Затмение</vt:lpstr>
      <vt:lpstr>Слайд 1</vt:lpstr>
      <vt:lpstr>Задание 3  разработать планирование (на основе диагностики) - до 20 сентября 2018 года  </vt:lpstr>
      <vt:lpstr>Табель учета выполнения заданий  участниками Краевого проекта «Образовательный лифт», п.2.2. </vt:lpstr>
      <vt:lpstr> Статистика выполненных работ  </vt:lpstr>
      <vt:lpstr>Слайд 5</vt:lpstr>
      <vt:lpstr>Результаты по заданию № 3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Результаты по заданию № 3</vt:lpstr>
      <vt:lpstr>Слайд 16</vt:lpstr>
      <vt:lpstr>Слайд 17</vt:lpstr>
      <vt:lpstr>Слайд 18</vt:lpstr>
      <vt:lpstr>Слайд 19</vt:lpstr>
      <vt:lpstr>Слайд 20</vt:lpstr>
      <vt:lpstr>Слайд 21</vt:lpstr>
      <vt:lpstr>Примечание</vt:lpstr>
      <vt:lpstr>Задание 4      Сроки сдачи – 20 октября</vt:lpstr>
      <vt:lpstr>Дополнения</vt:lpstr>
      <vt:lpstr>Благодарим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</dc:creator>
  <cp:lastModifiedBy>Берестова В.С.</cp:lastModifiedBy>
  <cp:revision>367</cp:revision>
  <cp:lastPrinted>1601-01-01T00:00:00Z</cp:lastPrinted>
  <dcterms:created xsi:type="dcterms:W3CDTF">1601-01-01T00:00:00Z</dcterms:created>
  <dcterms:modified xsi:type="dcterms:W3CDTF">2018-10-23T15:11:27Z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