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64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b="1" dirty="0" smtClean="0"/>
              <a:t>Дыхание и обмен веществ </a:t>
            </a:r>
            <a:br>
              <a:rPr lang="ru-RU" b="1" dirty="0" smtClean="0"/>
            </a:br>
            <a:r>
              <a:rPr lang="ru-RU" b="1" dirty="0" smtClean="0"/>
              <a:t>у </a:t>
            </a:r>
            <a:r>
              <a:rPr lang="ru-RU" b="1" dirty="0" smtClean="0"/>
              <a:t>растений</a:t>
            </a:r>
            <a:br>
              <a:rPr lang="ru-RU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200" b="1" dirty="0" smtClean="0"/>
              <a:t>Князев Кирилл Александрович, учитель биологии</a:t>
            </a:r>
            <a:br>
              <a:rPr lang="ru-RU" sz="3200" b="1" dirty="0" smtClean="0"/>
            </a:br>
            <a:r>
              <a:rPr lang="ru-RU" sz="3200" b="1" dirty="0" smtClean="0"/>
              <a:t>ЧОУ «Гимназия им. М.И. Пинаевой»,  </a:t>
            </a:r>
            <a:r>
              <a:rPr lang="ru-RU" sz="3200" b="1" dirty="0" smtClean="0"/>
              <a:t>        г</a:t>
            </a:r>
            <a:r>
              <a:rPr lang="ru-RU" sz="3200" b="1" dirty="0" smtClean="0"/>
              <a:t>. Пермь.</a:t>
            </a:r>
            <a:br>
              <a:rPr lang="ru-RU" sz="3200" b="1" dirty="0" smtClean="0"/>
            </a:b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938" y="1135063"/>
            <a:ext cx="9159876" cy="458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531" y="1172545"/>
            <a:ext cx="89154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/>
              <a:t>Обмен веществ обеспечивает </a:t>
            </a:r>
          </a:p>
          <a:p>
            <a:pPr>
              <a:buNone/>
            </a:pPr>
            <a:r>
              <a:rPr lang="ru-RU" sz="4400" dirty="0" smtClean="0"/>
              <a:t>взаимосвязь и взаимозависимость </a:t>
            </a:r>
          </a:p>
          <a:p>
            <a:pPr>
              <a:buNone/>
            </a:pPr>
            <a:r>
              <a:rPr lang="ru-RU" sz="4400" dirty="0" smtClean="0"/>
              <a:t>дыхания и фотосинтеза. 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ru-RU" sz="4800" b="1" dirty="0" smtClean="0"/>
              <a:t>Обмен веществ у растений</a:t>
            </a:r>
            <a:endParaRPr lang="ru-RU" sz="48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054" y="1295400"/>
            <a:ext cx="908189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4400" dirty="0" smtClean="0"/>
              <a:t>Что такое обмен веществ?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4400" dirty="0" smtClean="0"/>
              <a:t>У каких растений </a:t>
            </a:r>
            <a:r>
              <a:rPr lang="ru-RU" sz="4400" dirty="0" smtClean="0"/>
              <a:t>(</a:t>
            </a:r>
            <a:r>
              <a:rPr lang="ru-RU" sz="4400" dirty="0" smtClean="0"/>
              <a:t>молодых, старых) </a:t>
            </a:r>
            <a:r>
              <a:rPr lang="ru-RU" sz="4400" dirty="0" smtClean="0"/>
              <a:t>обмен </a:t>
            </a:r>
            <a:r>
              <a:rPr lang="ru-RU" sz="4400" dirty="0" smtClean="0"/>
              <a:t>веществ </a:t>
            </a:r>
            <a:r>
              <a:rPr lang="ru-RU" sz="4400" dirty="0" smtClean="0"/>
              <a:t>интенсивнее? </a:t>
            </a:r>
            <a:r>
              <a:rPr lang="ru-RU" sz="4400" dirty="0" smtClean="0"/>
              <a:t>Почему?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381001"/>
            <a:ext cx="8229600" cy="10668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Растения при дыхании потребляют кислород</a:t>
            </a: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219200"/>
            <a:ext cx="8656637" cy="534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2057400"/>
            <a:ext cx="3924300" cy="260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457201"/>
            <a:ext cx="8610600" cy="144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Большинство растений получают </a:t>
            </a:r>
          </a:p>
          <a:p>
            <a:pPr>
              <a:buNone/>
            </a:pPr>
            <a:r>
              <a:rPr lang="ru-RU" sz="4000" dirty="0" smtClean="0"/>
              <a:t>кислород через устьица и чечевички.</a:t>
            </a:r>
            <a:endParaRPr lang="ru-RU" sz="4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2286000"/>
            <a:ext cx="4658981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05400" y="4114800"/>
            <a:ext cx="3009900" cy="254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b="1" dirty="0" smtClean="0"/>
              <a:t>Дыхание – это: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502920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Процесс поглощения растениями кислорода и выделение углекислого газа.</a:t>
            </a:r>
          </a:p>
          <a:p>
            <a:r>
              <a:rPr lang="ru-RU" sz="3600" dirty="0" smtClean="0"/>
              <a:t>Под действием кислорода распадаются органические вещества на неорганические (углекислый газ и вода).</a:t>
            </a:r>
          </a:p>
          <a:p>
            <a:r>
              <a:rPr lang="ru-RU" sz="3600" dirty="0" smtClean="0"/>
              <a:t>Выделяется энергия для процессов жизнедеятельности растения</a:t>
            </a:r>
            <a:r>
              <a:rPr lang="ru-RU" sz="3600" dirty="0" smtClean="0"/>
              <a:t>.</a:t>
            </a:r>
            <a:endParaRPr lang="ru-RU" sz="3600" dirty="0" smtClean="0"/>
          </a:p>
          <a:p>
            <a:pPr>
              <a:buNone/>
            </a:pPr>
            <a:r>
              <a:rPr lang="ru-RU" sz="2800" b="1" dirty="0" smtClean="0"/>
              <a:t>Дыхание </a:t>
            </a:r>
            <a:r>
              <a:rPr lang="ru-RU" sz="2800" b="1" dirty="0" smtClean="0"/>
              <a:t>– процесс, </a:t>
            </a:r>
            <a:r>
              <a:rPr lang="ru-RU" sz="2800" b="1" dirty="0" smtClean="0"/>
              <a:t>противоположный </a:t>
            </a:r>
            <a:r>
              <a:rPr lang="ru-RU" sz="2800" b="1" dirty="0" smtClean="0"/>
              <a:t>фотосинтезу</a:t>
            </a:r>
            <a:r>
              <a:rPr lang="ru-RU" sz="2800" b="1" dirty="0" smtClean="0"/>
              <a:t>.</a:t>
            </a:r>
          </a:p>
          <a:p>
            <a:endParaRPr lang="ru-RU" sz="20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28600" y="457200"/>
          <a:ext cx="8763000" cy="4058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4800"/>
                <a:gridCol w="3784600"/>
                <a:gridCol w="21336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Дыхание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Фотосинтез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" y="7620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Поглощается газ 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11430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Выделяется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0" y="7620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Кислород</a:t>
            </a:r>
            <a:endParaRPr lang="ru-RU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3049552" y="11430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400" dirty="0" smtClean="0"/>
              <a:t>Углекислый газ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934200" y="7620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400" dirty="0" smtClean="0"/>
              <a:t>Углекислый газ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952862" y="11430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Кислород</a:t>
            </a:r>
            <a:endParaRPr lang="ru-RU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239483" y="15240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Углеводы</a:t>
            </a:r>
            <a:endParaRPr lang="ru-RU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3124200" y="15240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Разлагаются</a:t>
            </a:r>
            <a:endParaRPr lang="ru-RU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6934200" y="15240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Образуются</a:t>
            </a:r>
            <a:endParaRPr lang="ru-RU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228600" y="19050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Энергия</a:t>
            </a:r>
            <a:endParaRPr lang="ru-RU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3124200" y="19050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Высвобождается</a:t>
            </a:r>
            <a:endParaRPr lang="ru-RU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6934200" y="19050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Накапливается</a:t>
            </a:r>
            <a:endParaRPr lang="ru-RU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228600" y="2281535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Когда идёт процесс?</a:t>
            </a:r>
            <a:endParaRPr lang="ru-RU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3105538" y="2256455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На свету и темноте</a:t>
            </a:r>
            <a:endParaRPr lang="ru-RU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6913986" y="2276669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Только на свету</a:t>
            </a:r>
            <a:endParaRPr lang="ru-RU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228600" y="2667000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Где идёт процесс?</a:t>
            </a:r>
            <a:endParaRPr lang="ru-RU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2971800" y="2667000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Цитоплазме и митохондриях</a:t>
            </a:r>
            <a:endParaRPr lang="ru-RU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6934200" y="26670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Хлоропластах</a:t>
            </a:r>
            <a:endParaRPr lang="ru-RU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228600" y="3048000"/>
            <a:ext cx="274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 каких частях растения?</a:t>
            </a:r>
            <a:endParaRPr lang="ru-RU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3200400" y="32766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Во всех клетках</a:t>
            </a:r>
            <a:endParaRPr lang="ru-RU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6934200" y="3048000"/>
            <a:ext cx="2057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 зеленых частях, в основном в </a:t>
            </a:r>
            <a:r>
              <a:rPr lang="ru-RU" sz="2400" dirty="0" smtClean="0"/>
              <a:t>листьях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0" grpId="0"/>
      <p:bldP spid="11" grpId="0"/>
      <p:bldP spid="12" grpId="0"/>
      <p:bldP spid="13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381000"/>
            <a:ext cx="8458200" cy="5745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b="1" dirty="0" smtClean="0"/>
              <a:t>Наиболее активно дыхание идёт:</a:t>
            </a:r>
          </a:p>
          <a:p>
            <a:r>
              <a:rPr lang="ru-RU" sz="4400" dirty="0" smtClean="0"/>
              <a:t>в молодых растениях</a:t>
            </a:r>
          </a:p>
          <a:p>
            <a:r>
              <a:rPr lang="ru-RU" sz="4400" dirty="0" smtClean="0"/>
              <a:t>при цветении и плодоношении</a:t>
            </a:r>
          </a:p>
          <a:p>
            <a:r>
              <a:rPr lang="ru-RU" sz="4400" dirty="0" smtClean="0"/>
              <a:t>весной и летом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/>
              <a:t>Обмен веществ у растений</a:t>
            </a:r>
            <a:endParaRPr lang="ru-RU" sz="48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/>
              <a:t>это совокупность протекающих в </a:t>
            </a:r>
          </a:p>
          <a:p>
            <a:pPr>
              <a:buNone/>
            </a:pPr>
            <a:r>
              <a:rPr lang="ru-RU" sz="4400" dirty="0" smtClean="0"/>
              <a:t>организме химических </a:t>
            </a:r>
          </a:p>
          <a:p>
            <a:pPr>
              <a:buNone/>
            </a:pPr>
            <a:r>
              <a:rPr lang="ru-RU" sz="4400" dirty="0" smtClean="0"/>
              <a:t>превращений в результате  </a:t>
            </a:r>
          </a:p>
          <a:p>
            <a:pPr>
              <a:buNone/>
            </a:pPr>
            <a:r>
              <a:rPr lang="ru-RU" sz="4400" dirty="0" smtClean="0"/>
              <a:t>процессов </a:t>
            </a:r>
            <a:r>
              <a:rPr lang="ru-RU" sz="4400" dirty="0" smtClean="0">
                <a:solidFill>
                  <a:srgbClr val="FF0000"/>
                </a:solidFill>
              </a:rPr>
              <a:t>фотосинтеза</a:t>
            </a:r>
            <a:r>
              <a:rPr lang="ru-RU" sz="4400" dirty="0" smtClean="0"/>
              <a:t> и </a:t>
            </a:r>
            <a:r>
              <a:rPr lang="ru-RU" sz="4400" dirty="0" smtClean="0">
                <a:solidFill>
                  <a:srgbClr val="FF0000"/>
                </a:solidFill>
              </a:rPr>
              <a:t>дыхания</a:t>
            </a:r>
            <a:r>
              <a:rPr lang="ru-RU" sz="4400" dirty="0" smtClean="0"/>
              <a:t>.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/>
              <a:t>Фотосинтез</a:t>
            </a:r>
            <a:endParaRPr lang="ru-RU" sz="5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1371600"/>
            <a:ext cx="8915400" cy="5257800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ru-RU" sz="4000" dirty="0" smtClean="0"/>
              <a:t>В процессе </a:t>
            </a:r>
            <a:r>
              <a:rPr lang="ru-RU" sz="4000" dirty="0" smtClean="0">
                <a:solidFill>
                  <a:srgbClr val="FF0000"/>
                </a:solidFill>
              </a:rPr>
              <a:t>фотосинтеза</a:t>
            </a:r>
            <a:r>
              <a:rPr lang="ru-RU" sz="4000" dirty="0" smtClean="0"/>
              <a:t> из </a:t>
            </a:r>
          </a:p>
          <a:p>
            <a:pPr marL="742950" indent="-742950">
              <a:buNone/>
            </a:pPr>
            <a:r>
              <a:rPr lang="ru-RU" sz="4000" dirty="0" smtClean="0">
                <a:solidFill>
                  <a:srgbClr val="FF0000"/>
                </a:solidFill>
              </a:rPr>
              <a:t>углекислого газа </a:t>
            </a:r>
            <a:r>
              <a:rPr lang="ru-RU" sz="4000" dirty="0" smtClean="0"/>
              <a:t>и </a:t>
            </a:r>
            <a:r>
              <a:rPr lang="ru-RU" sz="4000" dirty="0" smtClean="0">
                <a:solidFill>
                  <a:srgbClr val="FF0000"/>
                </a:solidFill>
              </a:rPr>
              <a:t>воды</a:t>
            </a:r>
            <a:r>
              <a:rPr lang="ru-RU" sz="4000" dirty="0" smtClean="0"/>
              <a:t>, образуются </a:t>
            </a:r>
          </a:p>
          <a:p>
            <a:pPr marL="742950" indent="-742950">
              <a:buNone/>
            </a:pPr>
            <a:r>
              <a:rPr lang="ru-RU" sz="4000" dirty="0" smtClean="0">
                <a:solidFill>
                  <a:srgbClr val="FF0000"/>
                </a:solidFill>
              </a:rPr>
              <a:t>сахара</a:t>
            </a:r>
            <a:r>
              <a:rPr lang="ru-RU" sz="4000" dirty="0" smtClean="0"/>
              <a:t> (</a:t>
            </a:r>
            <a:r>
              <a:rPr lang="ru-RU" sz="4000" dirty="0" smtClean="0">
                <a:solidFill>
                  <a:srgbClr val="FF0000"/>
                </a:solidFill>
              </a:rPr>
              <a:t>углеводы</a:t>
            </a:r>
            <a:r>
              <a:rPr lang="ru-RU" sz="4000" dirty="0" smtClean="0"/>
              <a:t>)</a:t>
            </a:r>
          </a:p>
          <a:p>
            <a:pPr marL="742950" indent="-742950">
              <a:buFont typeface="+mj-lt"/>
              <a:buAutoNum type="arabicPeriod" startAt="2"/>
            </a:pPr>
            <a:r>
              <a:rPr lang="ru-RU" sz="4000" dirty="0" smtClean="0"/>
              <a:t>Далее они превращаются в </a:t>
            </a:r>
            <a:r>
              <a:rPr lang="ru-RU" sz="4000" dirty="0" smtClean="0">
                <a:solidFill>
                  <a:srgbClr val="FF0000"/>
                </a:solidFill>
              </a:rPr>
              <a:t>крахмал</a:t>
            </a:r>
            <a:r>
              <a:rPr lang="ru-RU" sz="4000" dirty="0" smtClean="0"/>
              <a:t>, </a:t>
            </a:r>
          </a:p>
          <a:p>
            <a:pPr marL="742950" indent="-742950">
              <a:buNone/>
            </a:pPr>
            <a:r>
              <a:rPr lang="ru-RU" sz="4000" dirty="0" smtClean="0">
                <a:solidFill>
                  <a:srgbClr val="FF0000"/>
                </a:solidFill>
              </a:rPr>
              <a:t>клетчатку</a:t>
            </a:r>
            <a:r>
              <a:rPr lang="ru-RU" sz="4000" dirty="0" smtClean="0"/>
              <a:t>, </a:t>
            </a:r>
            <a:r>
              <a:rPr lang="ru-RU" sz="4000" dirty="0" smtClean="0">
                <a:solidFill>
                  <a:srgbClr val="FF0000"/>
                </a:solidFill>
              </a:rPr>
              <a:t>белки</a:t>
            </a:r>
            <a:r>
              <a:rPr lang="ru-RU" sz="4000" dirty="0" smtClean="0"/>
              <a:t>, </a:t>
            </a:r>
            <a:r>
              <a:rPr lang="ru-RU" sz="4000" dirty="0" smtClean="0">
                <a:solidFill>
                  <a:srgbClr val="FF0000"/>
                </a:solidFill>
              </a:rPr>
              <a:t>жиры</a:t>
            </a:r>
            <a:r>
              <a:rPr lang="ru-RU" sz="4000" dirty="0" smtClean="0"/>
              <a:t>, </a:t>
            </a:r>
            <a:r>
              <a:rPr lang="ru-RU" sz="4000" dirty="0" smtClean="0">
                <a:solidFill>
                  <a:srgbClr val="FF0000"/>
                </a:solidFill>
              </a:rPr>
              <a:t>витамины</a:t>
            </a:r>
            <a:r>
              <a:rPr lang="ru-RU" sz="4000" dirty="0" smtClean="0"/>
              <a:t> – </a:t>
            </a:r>
          </a:p>
          <a:p>
            <a:pPr marL="742950" indent="-742950">
              <a:buNone/>
            </a:pPr>
            <a:r>
              <a:rPr lang="ru-RU" sz="4000" dirty="0" smtClean="0"/>
              <a:t>вещества, необходимые растению для </a:t>
            </a:r>
          </a:p>
          <a:p>
            <a:pPr marL="742950" indent="-742950">
              <a:buNone/>
            </a:pPr>
            <a:r>
              <a:rPr lang="ru-RU" sz="4000" dirty="0" smtClean="0"/>
              <a:t>питания и запасания </a:t>
            </a:r>
            <a:r>
              <a:rPr lang="ru-RU" sz="4000" dirty="0" smtClean="0">
                <a:solidFill>
                  <a:srgbClr val="FF0000"/>
                </a:solidFill>
              </a:rPr>
              <a:t>энергии</a:t>
            </a:r>
            <a:r>
              <a:rPr lang="ru-RU" sz="4000" dirty="0" smtClean="0"/>
              <a:t>. </a:t>
            </a:r>
            <a:endParaRPr lang="ru-RU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400800" y="228600"/>
            <a:ext cx="27432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/>
              <a:t>Дыхание</a:t>
            </a:r>
            <a:endParaRPr lang="ru-RU" sz="4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1524000"/>
            <a:ext cx="8458200" cy="4525963"/>
          </a:xfrm>
        </p:spPr>
        <p:txBody>
          <a:bodyPr>
            <a:normAutofit fontScale="92500" lnSpcReduction="2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ru-RU" sz="4400" dirty="0" smtClean="0"/>
              <a:t>В процессе </a:t>
            </a:r>
            <a:r>
              <a:rPr lang="ru-RU" sz="4400" dirty="0" smtClean="0">
                <a:solidFill>
                  <a:srgbClr val="FF0000"/>
                </a:solidFill>
              </a:rPr>
              <a:t>дыхания</a:t>
            </a:r>
            <a:r>
              <a:rPr lang="ru-RU" sz="4400" dirty="0" smtClean="0"/>
              <a:t> происходит </a:t>
            </a:r>
          </a:p>
          <a:p>
            <a:pPr>
              <a:buNone/>
            </a:pPr>
            <a:r>
              <a:rPr lang="ru-RU" sz="4400" dirty="0" smtClean="0"/>
              <a:t>расщепление  </a:t>
            </a:r>
            <a:r>
              <a:rPr lang="ru-RU" sz="4400" dirty="0" smtClean="0">
                <a:solidFill>
                  <a:srgbClr val="FF0000"/>
                </a:solidFill>
              </a:rPr>
              <a:t>органических </a:t>
            </a:r>
          </a:p>
          <a:p>
            <a:pPr>
              <a:buNone/>
            </a:pPr>
            <a:r>
              <a:rPr lang="ru-RU" sz="4400" dirty="0" smtClean="0">
                <a:solidFill>
                  <a:srgbClr val="FF0000"/>
                </a:solidFill>
              </a:rPr>
              <a:t>веществ</a:t>
            </a:r>
            <a:r>
              <a:rPr lang="ru-RU" sz="4400" dirty="0" smtClean="0"/>
              <a:t> на неорганические </a:t>
            </a:r>
          </a:p>
          <a:p>
            <a:pPr>
              <a:buNone/>
            </a:pPr>
            <a:r>
              <a:rPr lang="ru-RU" sz="4400" dirty="0" smtClean="0"/>
              <a:t>соединения – </a:t>
            </a:r>
            <a:r>
              <a:rPr lang="ru-RU" sz="4400" dirty="0" smtClean="0">
                <a:solidFill>
                  <a:srgbClr val="FF0000"/>
                </a:solidFill>
              </a:rPr>
              <a:t>углекислый газ </a:t>
            </a:r>
            <a:r>
              <a:rPr lang="ru-RU" sz="4400" dirty="0" smtClean="0"/>
              <a:t>и </a:t>
            </a:r>
          </a:p>
          <a:p>
            <a:pPr>
              <a:buNone/>
            </a:pPr>
            <a:r>
              <a:rPr lang="ru-RU" sz="4400" dirty="0" smtClean="0">
                <a:solidFill>
                  <a:srgbClr val="FF0000"/>
                </a:solidFill>
              </a:rPr>
              <a:t>воду</a:t>
            </a:r>
            <a:r>
              <a:rPr lang="ru-RU" sz="4400" dirty="0" smtClean="0"/>
              <a:t>. </a:t>
            </a:r>
          </a:p>
          <a:p>
            <a:pPr marL="742950" indent="-742950">
              <a:buFont typeface="+mj-lt"/>
              <a:buAutoNum type="arabicPeriod" startAt="2"/>
            </a:pPr>
            <a:r>
              <a:rPr lang="ru-RU" sz="4400" dirty="0" smtClean="0"/>
              <a:t>При этом высвобождается </a:t>
            </a:r>
          </a:p>
          <a:p>
            <a:pPr>
              <a:buNone/>
            </a:pPr>
            <a:r>
              <a:rPr lang="ru-RU" sz="4400" dirty="0" smtClean="0">
                <a:solidFill>
                  <a:srgbClr val="FF0000"/>
                </a:solidFill>
              </a:rPr>
              <a:t>энергия</a:t>
            </a:r>
            <a:r>
              <a:rPr lang="ru-RU" sz="4400" dirty="0" smtClean="0"/>
              <a:t>.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238</Words>
  <Application>Microsoft Office PowerPoint</Application>
  <PresentationFormat>Экран (4:3)</PresentationFormat>
  <Paragraphs>66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Дыхание и обмен веществ  у растений  Князев Кирилл Александрович, учитель биологии ЧОУ «Гимназия им. М.И. Пинаевой»,          г. Пермь. </vt:lpstr>
      <vt:lpstr>Слайд 2</vt:lpstr>
      <vt:lpstr>Слайд 3</vt:lpstr>
      <vt:lpstr>Дыхание – это:</vt:lpstr>
      <vt:lpstr>Слайд 5</vt:lpstr>
      <vt:lpstr>Слайд 6</vt:lpstr>
      <vt:lpstr>Обмен веществ у растений</vt:lpstr>
      <vt:lpstr>Фотосинтез</vt:lpstr>
      <vt:lpstr>Дыхание</vt:lpstr>
      <vt:lpstr>Слайд 10</vt:lpstr>
      <vt:lpstr>Слайд 11</vt:lpstr>
      <vt:lpstr>Слайд 12</vt:lpstr>
      <vt:lpstr>Обмен веществ у растений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Дыхание и обмен веществ  у растений</dc:title>
  <dc:creator>kirill</dc:creator>
  <cp:lastModifiedBy>User</cp:lastModifiedBy>
  <cp:revision>23</cp:revision>
  <dcterms:created xsi:type="dcterms:W3CDTF">2017-01-30T20:22:31Z</dcterms:created>
  <dcterms:modified xsi:type="dcterms:W3CDTF">2021-11-02T07:22:37Z</dcterms:modified>
</cp:coreProperties>
</file>