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1" r:id="rId3"/>
    <p:sldId id="258" r:id="rId4"/>
    <p:sldId id="265" r:id="rId5"/>
    <p:sldId id="266" r:id="rId6"/>
    <p:sldId id="256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68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8CE5-F3A0-4C45-ADDD-C34CBA050508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AAE9-3201-4678-87BF-2D19307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6759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8CE5-F3A0-4C45-ADDD-C34CBA050508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AAE9-3201-4678-87BF-2D19307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7388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8CE5-F3A0-4C45-ADDD-C34CBA050508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AAE9-3201-4678-87BF-2D19307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523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8CE5-F3A0-4C45-ADDD-C34CBA050508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AAE9-3201-4678-87BF-2D19307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492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8CE5-F3A0-4C45-ADDD-C34CBA050508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AAE9-3201-4678-87BF-2D19307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8949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8CE5-F3A0-4C45-ADDD-C34CBA050508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AAE9-3201-4678-87BF-2D19307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162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8CE5-F3A0-4C45-ADDD-C34CBA050508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AAE9-3201-4678-87BF-2D19307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251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8CE5-F3A0-4C45-ADDD-C34CBA050508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AAE9-3201-4678-87BF-2D19307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0728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8CE5-F3A0-4C45-ADDD-C34CBA050508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AAE9-3201-4678-87BF-2D19307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0012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8CE5-F3A0-4C45-ADDD-C34CBA050508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AAE9-3201-4678-87BF-2D19307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9384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748CE5-F3A0-4C45-ADDD-C34CBA050508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BAAE9-3201-4678-87BF-2D19307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8636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48CE5-F3A0-4C45-ADDD-C34CBA050508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6BAAE9-3201-4678-87BF-2D19307C8B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56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USER\Desktop\фон 3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0" y="908720"/>
            <a:ext cx="9121170" cy="5130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55168" y="4556752"/>
            <a:ext cx="3847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Собянина  Светлана Николаевна</a:t>
            </a:r>
          </a:p>
          <a:p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МБОУ ООШ № 4 </a:t>
            </a:r>
          </a:p>
          <a:p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Красновишерский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  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707904" y="2780928"/>
            <a:ext cx="5256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sz="1600" dirty="0" smtClean="0">
                <a:solidFill>
                  <a:schemeClr val="bg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круглый </a:t>
            </a:r>
            <a:r>
              <a:rPr lang="ru-RU" altLang="ko-KR" sz="1600" dirty="0">
                <a:solidFill>
                  <a:schemeClr val="bg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стол «Критическое мышление</a:t>
            </a:r>
            <a:r>
              <a:rPr lang="ru-RU" altLang="ko-KR" sz="1600" dirty="0" smtClean="0">
                <a:solidFill>
                  <a:schemeClr val="bg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» в </a:t>
            </a:r>
            <a:r>
              <a:rPr lang="ru-RU" altLang="ko-KR" sz="1600" dirty="0">
                <a:solidFill>
                  <a:schemeClr val="bg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рамках малого пленума  </a:t>
            </a:r>
            <a:r>
              <a:rPr lang="ru-RU" altLang="ko-KR" sz="1600" dirty="0" smtClean="0">
                <a:solidFill>
                  <a:schemeClr val="bg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«</a:t>
            </a:r>
            <a:r>
              <a:rPr lang="ru-RU" altLang="ko-KR" sz="1600" dirty="0" err="1">
                <a:solidFill>
                  <a:schemeClr val="bg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Soft</a:t>
            </a:r>
            <a:r>
              <a:rPr lang="ru-RU" altLang="ko-KR" sz="1600" dirty="0">
                <a:solidFill>
                  <a:schemeClr val="bg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и </a:t>
            </a:r>
            <a:r>
              <a:rPr lang="ru-RU" altLang="ko-KR" sz="1600" dirty="0" err="1">
                <a:solidFill>
                  <a:schemeClr val="bg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selfskills</a:t>
            </a:r>
            <a:r>
              <a:rPr lang="ru-RU" altLang="ko-KR" sz="1600" dirty="0">
                <a:solidFill>
                  <a:schemeClr val="bg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в школьном образовании: попытки и проблемы </a:t>
            </a:r>
            <a:r>
              <a:rPr lang="ru-RU" altLang="ko-KR" sz="1600" dirty="0" smtClean="0">
                <a:solidFill>
                  <a:schemeClr val="bg1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внедрения»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41504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84276"/>
            <a:ext cx="8928992" cy="5509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667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Понятие  «Критическое мышление»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016230"/>
              </p:ext>
            </p:extLst>
          </p:nvPr>
        </p:nvGraphicFramePr>
        <p:xfrm>
          <a:off x="107504" y="548681"/>
          <a:ext cx="9001000" cy="61926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69791"/>
                <a:gridCol w="5631209"/>
              </a:tblGrid>
              <a:tr h="36920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Ф.И.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учёного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Определение 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05223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М.В. Кларин - ведущий научный сотрудник лаборатории дидактики и философии образования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критическое мышление представляет собой рациональное, рефлексивное мышление, которое направлено на решение того, чему следует верить или какие действия следует предпринять. </a:t>
                      </a:r>
                    </a:p>
                  </a:txBody>
                  <a:tcPr/>
                </a:tc>
              </a:tr>
              <a:tr h="1553030">
                <a:tc>
                  <a:txBody>
                    <a:bodyPr/>
                    <a:lstStyle/>
                    <a:p>
                      <a:pPr algn="l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Роберт Х.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Эннис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-американский философ, считающийся одним из величайших представителей критического мышления.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критическое мышление как «разумное рефлективное мышление, сосредоточенное на принятии решения, во что верить или как поступить»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60005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Д. </a:t>
                      </a:r>
                      <a:r>
                        <a:rPr lang="ru-RU" sz="18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Халперн</a:t>
                      </a:r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 - американский психолог и в прошлом президент Американской психологической ассоциации.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«использование когнитивных техник или стратегий, которые увеличивают вероятность получения желаемого конечного результата»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05223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Л.С.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Выготский – советский психолог.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критическое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мышление – вид интеллектуальной деятельности человека, характеризующейся высоким уровнем восприятия и понимания , объективного подхода к информации.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955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етодика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Р.Киплинга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435280" cy="51125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«5W+H».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ледует задавать ко всей входящей информации. 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900" dirty="0" err="1" smtClean="0">
                <a:latin typeface="Times New Roman" pitchFamily="18" charset="0"/>
                <a:cs typeface="Times New Roman" pitchFamily="18" charset="0"/>
              </a:rPr>
              <a:t>What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? — что произошло?</a:t>
            </a:r>
          </a:p>
          <a:p>
            <a:pPr marL="0" indent="0">
              <a:buNone/>
            </a:pPr>
            <a:r>
              <a:rPr lang="ru-RU" sz="3900" dirty="0" err="1" smtClean="0">
                <a:latin typeface="Times New Roman" pitchFamily="18" charset="0"/>
                <a:cs typeface="Times New Roman" pitchFamily="18" charset="0"/>
              </a:rPr>
              <a:t>Why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? — почему это произошло?</a:t>
            </a:r>
          </a:p>
          <a:p>
            <a:pPr marL="0" indent="0">
              <a:buNone/>
            </a:pPr>
            <a:r>
              <a:rPr lang="ru-RU" sz="3900" dirty="0" err="1" smtClean="0">
                <a:latin typeface="Times New Roman" pitchFamily="18" charset="0"/>
                <a:cs typeface="Times New Roman" pitchFamily="18" charset="0"/>
              </a:rPr>
              <a:t>Who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? — кто об этом сообщил?</a:t>
            </a:r>
          </a:p>
          <a:p>
            <a:pPr marL="0" indent="0">
              <a:buNone/>
            </a:pPr>
            <a:r>
              <a:rPr lang="ru-RU" sz="3900" dirty="0" err="1" smtClean="0">
                <a:latin typeface="Times New Roman" pitchFamily="18" charset="0"/>
                <a:cs typeface="Times New Roman" pitchFamily="18" charset="0"/>
              </a:rPr>
              <a:t>Where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? — где это случилось?</a:t>
            </a:r>
          </a:p>
          <a:p>
            <a:pPr marL="0" indent="0">
              <a:buNone/>
            </a:pPr>
            <a:r>
              <a:rPr lang="ru-RU" sz="3900" dirty="0" err="1" smtClean="0">
                <a:latin typeface="Times New Roman" pitchFamily="18" charset="0"/>
                <a:cs typeface="Times New Roman" pitchFamily="18" charset="0"/>
              </a:rPr>
              <a:t>When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? — когда произошло?</a:t>
            </a:r>
          </a:p>
          <a:p>
            <a:pPr marL="0" indent="0">
              <a:buNone/>
            </a:pPr>
            <a:r>
              <a:rPr lang="ru-RU" sz="3900" dirty="0" err="1" smtClean="0">
                <a:latin typeface="Times New Roman" pitchFamily="18" charset="0"/>
                <a:cs typeface="Times New Roman" pitchFamily="18" charset="0"/>
              </a:rPr>
              <a:t>How</a:t>
            </a: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? — как это произошло?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93724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Никита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Никита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Непряхин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разработал систему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«ГЛОБУС».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484784"/>
            <a:ext cx="86409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0" i="0" dirty="0" smtClean="0">
                <a:solidFill>
                  <a:srgbClr val="000063"/>
                </a:solidFill>
                <a:effectLst/>
                <a:latin typeface="Arial"/>
              </a:rPr>
              <a:t>- </a:t>
            </a:r>
            <a:r>
              <a:rPr lang="ru-RU" sz="3600" b="0" i="0" dirty="0" smtClean="0">
                <a:solidFill>
                  <a:srgbClr val="000063"/>
                </a:solidFill>
                <a:effectLst/>
                <a:latin typeface="Times New Roman" pitchFamily="18" charset="0"/>
                <a:cs typeface="Times New Roman" pitchFamily="18" charset="0"/>
              </a:rPr>
              <a:t>гибкое мышление;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0" i="0" dirty="0" smtClean="0">
                <a:solidFill>
                  <a:srgbClr val="000063"/>
                </a:solidFill>
                <a:effectLst/>
                <a:latin typeface="Times New Roman" pitchFamily="18" charset="0"/>
                <a:cs typeface="Times New Roman" pitchFamily="18" charset="0"/>
              </a:rPr>
              <a:t>- логичное изложение;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0" i="0" dirty="0" smtClean="0">
                <a:solidFill>
                  <a:srgbClr val="000063"/>
                </a:solidFill>
                <a:effectLst/>
                <a:latin typeface="Times New Roman" pitchFamily="18" charset="0"/>
                <a:cs typeface="Times New Roman" pitchFamily="18" charset="0"/>
              </a:rPr>
              <a:t>- обоснованные суждения;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0" i="0" dirty="0" smtClean="0">
                <a:solidFill>
                  <a:srgbClr val="000063"/>
                </a:solidFill>
                <a:effectLst/>
                <a:latin typeface="Times New Roman" pitchFamily="18" charset="0"/>
                <a:cs typeface="Times New Roman" pitchFamily="18" charset="0"/>
              </a:rPr>
              <a:t>- беспристрастный подход;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0" i="0" dirty="0" smtClean="0">
                <a:solidFill>
                  <a:srgbClr val="000063"/>
                </a:solidFill>
                <a:effectLst/>
                <a:latin typeface="Times New Roman" pitchFamily="18" charset="0"/>
                <a:cs typeface="Times New Roman" pitchFamily="18" charset="0"/>
              </a:rPr>
              <a:t>- упорядоченные мысли;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0" i="0" dirty="0" smtClean="0">
                <a:solidFill>
                  <a:srgbClr val="000063"/>
                </a:solidFill>
                <a:effectLst/>
                <a:latin typeface="Times New Roman" pitchFamily="18" charset="0"/>
                <a:cs typeface="Times New Roman" pitchFamily="18" charset="0"/>
              </a:rPr>
              <a:t>- самостоятельное мышление.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94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USER\Desktop\podhod-st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3751"/>
            <a:ext cx="9144000" cy="5150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01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236</Words>
  <Application>Microsoft Office PowerPoint</Application>
  <PresentationFormat>Экран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Понятие  «Критическое мышление»</vt:lpstr>
      <vt:lpstr>Методика Р.Киплинга</vt:lpstr>
      <vt:lpstr>Никита Никита Непряхин разработал систему «ГЛОБУС».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Averina-SS</cp:lastModifiedBy>
  <cp:revision>12</cp:revision>
  <dcterms:created xsi:type="dcterms:W3CDTF">2021-12-07T04:58:56Z</dcterms:created>
  <dcterms:modified xsi:type="dcterms:W3CDTF">2021-12-20T09:30:13Z</dcterms:modified>
</cp:coreProperties>
</file>