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0"/>
  </p:notesMasterIdLst>
  <p:sldIdLst>
    <p:sldId id="264" r:id="rId2"/>
    <p:sldId id="256" r:id="rId3"/>
    <p:sldId id="257" r:id="rId4"/>
    <p:sldId id="258" r:id="rId5"/>
    <p:sldId id="260" r:id="rId6"/>
    <p:sldId id="263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6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222ED-D0FD-4164-8056-E7305ECA5CEA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CEBF7E-AF4B-4DAE-BF72-2859956C84D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364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3F9935-60FC-4FF0-A470-3C9412F34554}" type="datetime1">
              <a:rPr lang="ru-RU" smtClean="0"/>
              <a:t>20.12.2021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959EB-8002-4017-BF0E-2F88BA21C0AC}" type="datetime1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A67C4-410A-4F72-8CAE-75E6FF5D583C}" type="datetime1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B879-A94A-44DB-957C-19E5E3CB6BCA}" type="datetime1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8C878-44DA-45B8-A1BE-5C0B2C375F61}" type="datetime1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46905-F529-4B50-9510-14CB4A76ECA4}" type="datetime1">
              <a:rPr lang="ru-RU" smtClean="0"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DEC889-7188-4125-A9BC-03D18CFF0136}" type="datetime1">
              <a:rPr lang="ru-RU" smtClean="0"/>
              <a:t>20.12.2021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2F85C-D402-457D-991F-1F81A604221E}" type="datetime1">
              <a:rPr lang="ru-RU" smtClean="0"/>
              <a:t>20.12.2021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70897-0199-4DCB-A2DF-316E00683A18}" type="datetime1">
              <a:rPr lang="ru-RU" smtClean="0"/>
              <a:t>20.12.2021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FF-9A93-481E-B7B7-A1E2B95A0045}" type="datetime1">
              <a:rPr lang="ru-RU" smtClean="0"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8E80C8-E296-405F-9BF3-761B8307D0AF}" type="datetime1">
              <a:rPr lang="ru-RU" smtClean="0"/>
              <a:t>20.12.2021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3094313-265F-47FA-980D-63BACC32E028}" type="datetime1">
              <a:rPr lang="ru-RU" smtClean="0"/>
              <a:t>20.12.2021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2"/>
            <a:ext cx="7772400" cy="1944216"/>
          </a:xfrm>
        </p:spPr>
        <p:txBody>
          <a:bodyPr/>
          <a:lstStyle/>
          <a:p>
            <a:pPr marL="540385" indent="-540385">
              <a:lnSpc>
                <a:spcPct val="115000"/>
              </a:lnSpc>
              <a:spcAft>
                <a:spcPts val="0"/>
              </a:spcAft>
            </a:pPr>
            <a:r>
              <a:rPr lang="ru-RU" sz="3200" b="1" dirty="0" smtClean="0">
                <a:effectLst/>
                <a:latin typeface="Times New Roman"/>
                <a:ea typeface="Calibri"/>
                <a:cs typeface="Times New Roman"/>
              </a:rPr>
              <a:t>круглый стол </a:t>
            </a:r>
            <a:r>
              <a:rPr lang="ru-RU" sz="3200" b="1" dirty="0">
                <a:effectLst/>
                <a:latin typeface="Times New Roman"/>
                <a:ea typeface="Calibri"/>
                <a:cs typeface="Times New Roman"/>
              </a:rPr>
              <a:t>«Критическое мышление» 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в рамках малого 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пленума</a:t>
            </a:r>
            <a:b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</a:b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«</a:t>
            </a:r>
            <a:r>
              <a:rPr lang="en-US" sz="2400" b="1" dirty="0">
                <a:effectLst/>
                <a:latin typeface="Times New Roman"/>
                <a:ea typeface="Calibri"/>
                <a:cs typeface="Times New Roman"/>
              </a:rPr>
              <a:t>Soft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 и </a:t>
            </a:r>
            <a:r>
              <a:rPr lang="en-US" sz="2400" b="1" dirty="0" err="1">
                <a:effectLst/>
                <a:latin typeface="Times New Roman"/>
                <a:ea typeface="Calibri"/>
                <a:cs typeface="Times New Roman"/>
              </a:rPr>
              <a:t>selfskills</a:t>
            </a:r>
            <a:r>
              <a:rPr lang="ru-RU" sz="2400" b="1" dirty="0">
                <a:effectLst/>
                <a:latin typeface="Times New Roman"/>
                <a:ea typeface="Calibri"/>
                <a:cs typeface="Times New Roman"/>
              </a:rPr>
              <a:t> в школьном образовании: попытки и проблемы внедрения</a:t>
            </a:r>
            <a:r>
              <a:rPr lang="ru-RU" sz="2400" b="1" dirty="0" smtClean="0">
                <a:effectLst/>
                <a:latin typeface="Times New Roman"/>
                <a:ea typeface="Calibri"/>
                <a:cs typeface="Times New Roman"/>
              </a:rPr>
              <a:t>»</a:t>
            </a:r>
            <a:endParaRPr lang="ru-RU" sz="24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4293096"/>
            <a:ext cx="6840760" cy="1872208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b="1" dirty="0" err="1">
                <a:solidFill>
                  <a:schemeClr val="tx2"/>
                </a:solidFill>
                <a:latin typeface="Times New Roman"/>
                <a:ea typeface="Calibri"/>
              </a:rPr>
              <a:t>Берсенева</a:t>
            </a:r>
            <a:r>
              <a:rPr lang="ru-RU" b="1" dirty="0">
                <a:solidFill>
                  <a:schemeClr val="tx2"/>
                </a:solidFill>
                <a:latin typeface="Times New Roman"/>
                <a:ea typeface="Calibri"/>
              </a:rPr>
              <a:t> Вера Тимофеевна, учитель </a:t>
            </a:r>
            <a:r>
              <a:rPr lang="ru-RU" b="1" dirty="0" smtClean="0">
                <a:solidFill>
                  <a:schemeClr val="tx2"/>
                </a:solidFill>
                <a:latin typeface="Times New Roman"/>
                <a:ea typeface="Calibri"/>
              </a:rPr>
              <a:t>математики, </a:t>
            </a:r>
          </a:p>
          <a:p>
            <a:pPr lvl="0" algn="l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Борисова Людмила Леонидовна, учитель истории и обществознания </a:t>
            </a:r>
            <a:r>
              <a:rPr lang="ru-RU" b="1" dirty="0" smtClean="0">
                <a:solidFill>
                  <a:schemeClr val="tx2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dirty="0" smtClean="0">
                <a:solidFill>
                  <a:schemeClr val="tx2"/>
                </a:solidFill>
                <a:latin typeface="Times New Roman"/>
                <a:ea typeface="Calibri"/>
              </a:rPr>
              <a:t>ФМБОУ </a:t>
            </a:r>
            <a:r>
              <a:rPr lang="ru-RU" b="1" dirty="0">
                <a:solidFill>
                  <a:schemeClr val="tx2"/>
                </a:solidFill>
                <a:latin typeface="Times New Roman"/>
                <a:ea typeface="Calibri"/>
              </a:rPr>
              <a:t>«Березовская СОШ №2» Сосновская ООШ Березовского     муниципального района</a:t>
            </a:r>
            <a:endParaRPr lang="ru-RU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942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793" y="25795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ФМБОУ «Березовская СОШ №2» Сосновская ООШ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69604" y="1628800"/>
            <a:ext cx="4238659" cy="367240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ru-RU" sz="7200" b="1" dirty="0">
                <a:solidFill>
                  <a:srgbClr val="C00000"/>
                </a:solidFill>
                <a:cs typeface="Arial" panose="020B0604020202020204" pitchFamily="34" charset="0"/>
              </a:rPr>
              <a:t>Информация о </a:t>
            </a:r>
            <a:r>
              <a:rPr lang="ru-RU" sz="7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школе</a:t>
            </a:r>
            <a:endParaRPr lang="ru-RU" sz="72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Обучающихся – </a:t>
            </a: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125 </a:t>
            </a:r>
            <a:endParaRPr lang="ru-RU" sz="6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Педагогов – 15, из них </a:t>
            </a: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3 </a:t>
            </a: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с высшей </a:t>
            </a: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и</a:t>
            </a:r>
          </a:p>
          <a:p>
            <a:pPr algn="just">
              <a:lnSpc>
                <a:spcPct val="170000"/>
              </a:lnSpc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      5 с первой квалификационной</a:t>
            </a:r>
          </a:p>
          <a:p>
            <a:pPr algn="just">
              <a:lnSpc>
                <a:spcPct val="170000"/>
              </a:lnSpc>
            </a:pP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        категорией</a:t>
            </a:r>
            <a:endParaRPr lang="ru-RU" sz="6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Экспертов по оценке </a:t>
            </a:r>
            <a:r>
              <a:rPr lang="ru-RU" sz="6400" b="1" dirty="0" err="1">
                <a:solidFill>
                  <a:schemeClr val="tx1"/>
                </a:solidFill>
                <a:cs typeface="Arial" panose="020B0604020202020204" pitchFamily="34" charset="0"/>
              </a:rPr>
              <a:t>метапредметных</a:t>
            </a: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 испытаний – 2</a:t>
            </a:r>
          </a:p>
          <a:p>
            <a:pPr marL="342900" indent="-342900"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Педагогов, прошедших  КПК  по формированию </a:t>
            </a:r>
            <a:r>
              <a:rPr lang="ru-RU" sz="6400" b="1" dirty="0" err="1">
                <a:solidFill>
                  <a:schemeClr val="tx1"/>
                </a:solidFill>
                <a:cs typeface="Arial" panose="020B0604020202020204" pitchFamily="34" charset="0"/>
              </a:rPr>
              <a:t>метапредметных</a:t>
            </a: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 результатов – 8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59" y="1988840"/>
            <a:ext cx="4109945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28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7848" y="116632"/>
            <a:ext cx="6476256" cy="1037977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День Ученика</a:t>
            </a:r>
            <a:endParaRPr lang="ru-RU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340768"/>
            <a:ext cx="3641895" cy="2427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3297" y="4077072"/>
            <a:ext cx="3685751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68510" y="5122058"/>
            <a:ext cx="43034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>
                <a:solidFill>
                  <a:srgbClr val="002060"/>
                </a:solidFill>
              </a:rPr>
              <a:t>Soft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err="1">
                <a:solidFill>
                  <a:srgbClr val="002060"/>
                </a:solidFill>
              </a:rPr>
              <a:t>skills</a:t>
            </a:r>
            <a:r>
              <a:rPr lang="ru-RU" sz="2400" dirty="0">
                <a:solidFill>
                  <a:srgbClr val="002060"/>
                </a:solidFill>
              </a:rPr>
              <a:t>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нуждаются в </a:t>
            </a:r>
            <a:r>
              <a:rPr lang="ru-RU" sz="2400" dirty="0" smtClean="0">
                <a:solidFill>
                  <a:srgbClr val="002060"/>
                </a:solidFill>
              </a:rPr>
              <a:t> </a:t>
            </a:r>
            <a:r>
              <a:rPr lang="ru-RU" sz="2400" dirty="0">
                <a:solidFill>
                  <a:srgbClr val="002060"/>
                </a:solidFill>
              </a:rPr>
              <a:t>системном и методичном развитии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341" y="1484784"/>
            <a:ext cx="4320482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204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418" y="0"/>
            <a:ext cx="9217024" cy="638944"/>
          </a:xfrm>
        </p:spPr>
        <p:txBody>
          <a:bodyPr>
            <a:normAutofit fontScale="90000"/>
          </a:bodyPr>
          <a:lstStyle/>
          <a:p>
            <a:pPr algn="l"/>
            <a:r>
              <a:rPr lang="ru-RU" sz="3000" b="1" dirty="0" smtClean="0">
                <a:solidFill>
                  <a:srgbClr val="002060"/>
                </a:solidFill>
              </a:rPr>
              <a:t>Программа образовательного события «ХАКАТОН»</a:t>
            </a:r>
            <a:endParaRPr lang="ru-RU" sz="3000" b="1" dirty="0">
              <a:solidFill>
                <a:srgbClr val="002060"/>
              </a:solidFill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60" y="764704"/>
            <a:ext cx="8926140" cy="5944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13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4675" y="361950"/>
            <a:ext cx="8064500" cy="65532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ru-RU" altLang="ru-RU" sz="2800" b="1" dirty="0" smtClean="0">
                <a:solidFill>
                  <a:srgbClr val="C00000"/>
                </a:solidFill>
              </a:rPr>
              <a:t>Настенная книга, </a:t>
            </a:r>
          </a:p>
          <a:p>
            <a:pPr>
              <a:spcBef>
                <a:spcPct val="0"/>
              </a:spcBef>
            </a:pPr>
            <a:r>
              <a:rPr lang="ru-RU" altLang="ru-RU" sz="2800" b="1" dirty="0" smtClean="0">
                <a:solidFill>
                  <a:srgbClr val="C00000"/>
                </a:solidFill>
              </a:rPr>
              <a:t>созданная учащимися </a:t>
            </a:r>
            <a:endParaRPr lang="ru-RU" altLang="ru-RU" sz="2800" b="1" i="1" dirty="0" smtClean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187" t="12993" r="-1187" b="16133"/>
          <a:stretch/>
        </p:blipFill>
        <p:spPr>
          <a:xfrm>
            <a:off x="34925" y="1484784"/>
            <a:ext cx="9144000" cy="44641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730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3172667"/>
            <a:ext cx="7772400" cy="2016225"/>
          </a:xfrm>
        </p:spPr>
        <p:txBody>
          <a:bodyPr/>
          <a:lstStyle/>
          <a:p>
            <a:pPr lvl="0">
              <a:spcBef>
                <a:spcPts val="0"/>
              </a:spcBef>
              <a:defRPr/>
            </a:pPr>
            <a:r>
              <a:rPr lang="ru-RU" sz="28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b="1" dirty="0">
                <a:solidFill>
                  <a:prstClr val="black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050749"/>
            <a:ext cx="6400800" cy="12192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Краткосрочный курс</a:t>
            </a:r>
          </a:p>
          <a:p>
            <a:pPr lvl="0">
              <a:spcBef>
                <a:spcPts val="0"/>
              </a:spcBef>
              <a:defRPr/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«Учимся оценивать мотив действия персонажа видеотекста (мультфильма)» для учащихся 5-6 классов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08" b="97999" l="3274" r="97408">
                        <a14:foregroundMark x1="25648" y1="54518" x2="31969" y2="64948"/>
                        <a14:foregroundMark x1="24329" y1="57368" x2="29559" y2="64039"/>
                        <a14:foregroundMark x1="26103" y1="63796" x2="25875" y2="65797"/>
                        <a14:foregroundMark x1="25875" y1="65797" x2="30196" y2="63190"/>
                        <a14:foregroundMark x1="26512" y1="65494" x2="35425" y2="533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63640">
            <a:off x="5379541" y="1226115"/>
            <a:ext cx="3121622" cy="232282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2" y="517322"/>
            <a:ext cx="4680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Краткосрочный курс</a:t>
            </a:r>
            <a:b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«Учимся понимать смысл </a:t>
            </a:r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видеотекста (мультфильма</a:t>
            </a: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)» </a:t>
            </a:r>
            <a:b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учащихся </a:t>
            </a:r>
            <a:r>
              <a:rPr lang="ru-RU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5-6 </a:t>
            </a:r>
            <a:r>
              <a:rPr lang="ru-RU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классов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3995936" y="5046123"/>
            <a:ext cx="44600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Краткосрочный курс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ru-RU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</a:t>
            </a:r>
            <a:r>
              <a:rPr lang="ru-RU" sz="2400" b="1" dirty="0" err="1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ИнТЕКСТ</a:t>
            </a:r>
            <a:r>
              <a:rPr lang="ru-RU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 </a:t>
            </a:r>
          </a:p>
          <a:p>
            <a:pPr algn="ctr"/>
            <a:r>
              <a:rPr lang="ru-RU" sz="24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для учащихся 7-8 классов</a:t>
            </a:r>
            <a:endParaRPr lang="ru-RU" sz="24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0350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0503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Наши достижения</a:t>
            </a:r>
            <a:endParaRPr lang="ru-RU" sz="3600" b="1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229600" cy="499715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Краевая открытая МПО для учащихся основной школы - 2 диплома за 1 место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турнир «Дебаты» – 1-3 место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Районная олимпиада по «Робототехнике» – 1 и 3 место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Муниципальная МПО «Восток» – 1 и 3 место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частие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Всероссийском фестивале «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skils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краевом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детско-взрослом конкурсе «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Non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fiction pro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СЕБЯ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42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94793" y="25795"/>
            <a:ext cx="7772400" cy="147002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ФМБОУ «Березовская СОШ №2» Сосновская ООШ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69604" y="1628800"/>
            <a:ext cx="4238659" cy="3672408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ru-RU" sz="7200" b="1" dirty="0">
                <a:solidFill>
                  <a:srgbClr val="C00000"/>
                </a:solidFill>
                <a:cs typeface="Arial" panose="020B0604020202020204" pitchFamily="34" charset="0"/>
              </a:rPr>
              <a:t>Информация о </a:t>
            </a:r>
            <a:r>
              <a:rPr lang="ru-RU" sz="7200" b="1" dirty="0" smtClean="0">
                <a:solidFill>
                  <a:srgbClr val="C00000"/>
                </a:solidFill>
                <a:cs typeface="Arial" panose="020B0604020202020204" pitchFamily="34" charset="0"/>
              </a:rPr>
              <a:t>школе</a:t>
            </a:r>
            <a:endParaRPr lang="ru-RU" sz="7200" b="1" dirty="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Обучающихся – </a:t>
            </a: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125 </a:t>
            </a:r>
            <a:endParaRPr lang="ru-RU" sz="6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Педагогов – 15, из них </a:t>
            </a: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3 </a:t>
            </a: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с высшей </a:t>
            </a: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и</a:t>
            </a:r>
          </a:p>
          <a:p>
            <a:pPr algn="just">
              <a:lnSpc>
                <a:spcPct val="170000"/>
              </a:lnSpc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      5 с первой квалификационной</a:t>
            </a:r>
          </a:p>
          <a:p>
            <a:pPr algn="just">
              <a:lnSpc>
                <a:spcPct val="170000"/>
              </a:lnSpc>
            </a:pPr>
            <a:r>
              <a:rPr lang="ru-RU" sz="6400" b="1" dirty="0" smtClean="0">
                <a:solidFill>
                  <a:schemeClr val="tx1"/>
                </a:solidFill>
                <a:cs typeface="Arial" panose="020B0604020202020204" pitchFamily="34" charset="0"/>
              </a:rPr>
              <a:t>         категорией</a:t>
            </a:r>
            <a:endParaRPr lang="ru-RU" sz="6400" b="1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Экспертов по оценке </a:t>
            </a:r>
            <a:r>
              <a:rPr lang="ru-RU" sz="6400" b="1" dirty="0" err="1">
                <a:solidFill>
                  <a:schemeClr val="tx1"/>
                </a:solidFill>
                <a:cs typeface="Arial" panose="020B0604020202020204" pitchFamily="34" charset="0"/>
              </a:rPr>
              <a:t>метапредметных</a:t>
            </a: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 испытаний – 2</a:t>
            </a:r>
          </a:p>
          <a:p>
            <a:pPr marL="342900" indent="-342900" algn="just">
              <a:lnSpc>
                <a:spcPct val="170000"/>
              </a:lnSpc>
              <a:buFont typeface="Wingdings" pitchFamily="2" charset="2"/>
              <a:buChar char="Ø"/>
            </a:pP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Педагогов, прошедших  КПК  по формированию </a:t>
            </a:r>
            <a:r>
              <a:rPr lang="ru-RU" sz="6400" b="1" dirty="0" err="1">
                <a:solidFill>
                  <a:schemeClr val="tx1"/>
                </a:solidFill>
                <a:cs typeface="Arial" panose="020B0604020202020204" pitchFamily="34" charset="0"/>
              </a:rPr>
              <a:t>метапредметных</a:t>
            </a:r>
            <a:r>
              <a:rPr lang="ru-RU" sz="6400" b="1" dirty="0">
                <a:solidFill>
                  <a:schemeClr val="tx1"/>
                </a:solidFill>
                <a:cs typeface="Arial" panose="020B0604020202020204" pitchFamily="34" charset="0"/>
              </a:rPr>
              <a:t> результатов – 8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59" y="1988840"/>
            <a:ext cx="4109945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148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250</Words>
  <Application>Microsoft Office PowerPoint</Application>
  <PresentationFormat>Экран (4:3)</PresentationFormat>
  <Paragraphs>38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Исполнительная</vt:lpstr>
      <vt:lpstr>круглый стол «Критическое мышление» в рамках малого пленума  «Soft и selfskills в школьном образовании: попытки и проблемы внедрения»</vt:lpstr>
      <vt:lpstr>ФМБОУ «Березовская СОШ №2» Сосновская ООШ</vt:lpstr>
      <vt:lpstr>День Ученика</vt:lpstr>
      <vt:lpstr>Программа образовательного события «ХАКАТОН»</vt:lpstr>
      <vt:lpstr>Презентация PowerPoint</vt:lpstr>
      <vt:lpstr>  </vt:lpstr>
      <vt:lpstr>Наши достижения</vt:lpstr>
      <vt:lpstr>ФМБОУ «Березовская СОШ №2» Сосновская ООШ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ФМБОУ «Березовская СОШ №2» Сосновская ООШ</dc:title>
  <dc:creator>Пользователь</dc:creator>
  <cp:lastModifiedBy>Averina-SS</cp:lastModifiedBy>
  <cp:revision>11</cp:revision>
  <dcterms:created xsi:type="dcterms:W3CDTF">2021-12-06T16:35:55Z</dcterms:created>
  <dcterms:modified xsi:type="dcterms:W3CDTF">2021-12-20T09:23:48Z</dcterms:modified>
</cp:coreProperties>
</file>