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4" r:id="rId3"/>
    <p:sldId id="257" r:id="rId4"/>
    <p:sldId id="259" r:id="rId5"/>
    <p:sldId id="260" r:id="rId6"/>
    <p:sldId id="261" r:id="rId7"/>
    <p:sldId id="262" r:id="rId8"/>
    <p:sldId id="263" r:id="rId9"/>
    <p:sldId id="25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68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64704"/>
            <a:ext cx="828092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ko-KR" sz="4000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Формирование умения строить  дедуктивное, индуктивное умозаключения и умозаключения по </a:t>
            </a:r>
            <a:r>
              <a:rPr lang="ru-RU" altLang="ko-KR" sz="4000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аналогии</a:t>
            </a:r>
          </a:p>
          <a:p>
            <a:pPr algn="ctr"/>
            <a:endParaRPr lang="ru-RU" altLang="ko-KR" sz="2800" b="1" i="1" dirty="0" smtClean="0">
              <a:solidFill>
                <a:srgbClr val="00206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  <a:p>
            <a:pPr algn="r"/>
            <a:r>
              <a:rPr lang="ru-RU" altLang="ko-KR" b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круглый </a:t>
            </a:r>
            <a:r>
              <a:rPr lang="ru-RU" altLang="ko-KR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стол «Критическое мышление</a:t>
            </a:r>
            <a:r>
              <a:rPr lang="ru-RU" altLang="ko-KR" b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» </a:t>
            </a:r>
          </a:p>
          <a:p>
            <a:pPr algn="r"/>
            <a:r>
              <a:rPr lang="ru-RU" altLang="ko-KR" b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в </a:t>
            </a:r>
            <a:r>
              <a:rPr lang="ru-RU" altLang="ko-KR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рамках малого </a:t>
            </a:r>
            <a:r>
              <a:rPr lang="ru-RU" altLang="ko-KR" b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пленума  </a:t>
            </a:r>
          </a:p>
          <a:p>
            <a:pPr algn="r"/>
            <a:r>
              <a:rPr lang="ru-RU" altLang="ko-KR" b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</a:t>
            </a:r>
            <a:r>
              <a:rPr lang="ru-RU" altLang="ko-KR" b="1" dirty="0" err="1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Soft</a:t>
            </a:r>
            <a:r>
              <a:rPr lang="ru-RU" altLang="ko-KR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и </a:t>
            </a:r>
            <a:r>
              <a:rPr lang="ru-RU" altLang="ko-KR" b="1" dirty="0" err="1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selfskills</a:t>
            </a:r>
            <a:r>
              <a:rPr lang="ru-RU" altLang="ko-KR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в школьном образовании: попытки и </a:t>
            </a:r>
            <a:r>
              <a:rPr lang="ru-RU" altLang="ko-KR" b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проблемы внедрения</a:t>
            </a:r>
            <a:r>
              <a:rPr lang="ru-RU" altLang="ko-KR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»</a:t>
            </a:r>
            <a:endParaRPr lang="ru-RU" altLang="ko-KR" b="1" dirty="0" smtClean="0">
              <a:solidFill>
                <a:srgbClr val="002060"/>
              </a:solidFill>
              <a:latin typeface="Times New Roman" pitchFamily="18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752020" y="4941168"/>
            <a:ext cx="37804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Е.С.Матвийчук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 МБОУ «СОШ№14»(НОЦ),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Губахинский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городской округ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0648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ko-KR" sz="2400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Критическое мышление — это система суждений, которую применяют для анализа вещей и информации, интерпретации явлений, оценки событий, а также для последующего составления объективных выводов.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24210" t="46542" r="2513" b="20540"/>
          <a:stretch>
            <a:fillRect/>
          </a:stretch>
        </p:blipFill>
        <p:spPr bwMode="auto">
          <a:xfrm>
            <a:off x="395536" y="2276872"/>
            <a:ext cx="799288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1.png"/>
          <p:cNvPicPr/>
          <p:nvPr/>
        </p:nvPicPr>
        <p:blipFill>
          <a:blip r:embed="rId2" cstate="print"/>
          <a:srcRect b="5992"/>
          <a:stretch>
            <a:fillRect/>
          </a:stretch>
        </p:blipFill>
        <p:spPr>
          <a:xfrm>
            <a:off x="611560" y="1196752"/>
            <a:ext cx="6336704" cy="5328592"/>
          </a:xfrm>
          <a:prstGeom prst="rect">
            <a:avLst/>
          </a:prstGeom>
          <a:ln/>
        </p:spPr>
      </p:pic>
      <p:sp>
        <p:nvSpPr>
          <p:cNvPr id="3" name="TextBox 2"/>
          <p:cNvSpPr txBox="1"/>
          <p:nvPr/>
        </p:nvSpPr>
        <p:spPr>
          <a:xfrm>
            <a:off x="467544" y="476672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ko-KR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Умение строить логические умозаключения на основе  анализа текста, рисунка и личного опыта (5 класс)</a:t>
            </a:r>
            <a:endParaRPr lang="ru-RU" b="1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332656"/>
            <a:ext cx="8352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ko-KR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Умение  принимать правильное решение (делать выбор, исключая лишнее) на основе предложенных условий (6 класс)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052736"/>
            <a:ext cx="73448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Представьте, что вы  отдыхаете  в отпуске. Вам нужно выбрать наиболее подходящий для вас   вариант экскурсии, учитывая, что вы - не переносите поездки на автобусе,  готовы потратить на экскурсию  не более 3 тысяч рублей. Вы уезжаете домой в субботу, а  сегодня уже среда.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2556046"/>
            <a:ext cx="496855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Предлагаем экскурсии: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1.Аквапарк-Ботанический сад- Дворец.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Автобус-2300 рублей, с 8.00-до 17.00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Прогулочный катер -2900 рублей, с 8.00- до 19.00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Пн., Вт., Ср., Чт., Пт.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	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2.Ботанический сад-Водопад-</a:t>
            </a:r>
            <a:r>
              <a:rPr kumimoji="0" lang="ru-RU" b="1" i="0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		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Дворец.Автобус-1800 рублей,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	с 10.00-до15.00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rgbClr val="008080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Пн.,Ср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8080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, Пт.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333399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3. Водопад-Аквапарк-Зоопарк.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99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Автобус-2100 рублей, с 10.00 до 16.00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99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Прогулочный кораблик-2900 рублей, с 8.00 до 16.00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333399"/>
                </a:solidFill>
                <a:effectLst/>
                <a:latin typeface="Calibri" pitchFamily="34" charset="0"/>
                <a:ea typeface="Times New Roman" pitchFamily="18" charset="0"/>
                <a:cs typeface="Comic Sans MS" pitchFamily="66" charset="0"/>
              </a:rPr>
              <a:t>Пн.-вт.,  воскресенье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404664"/>
            <a:ext cx="80648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altLang="ko-KR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Умение строить индуктивное умозаключение (7 класс)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ko-KR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Умение строить  умозаключение по аналогии (7класс)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51520" y="1449357"/>
            <a:ext cx="8136904" cy="4247317"/>
          </a:xfrm>
          <a:prstGeom prst="rect">
            <a:avLst/>
          </a:prstGeom>
          <a:solidFill>
            <a:srgbClr val="F3FA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Индуктивное умозаключение — метод рассуждения от частного к общему.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Его  общая схема: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S1 должно быть 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S2 должно быть 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Sn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должно быть 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S1, S2, …,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Sn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являются 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S должны быть 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первые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посылок являются оценками, последняя посылка представляет собой описательное утверждение; заключение – оценка.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Например: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Суворов должен быть стойким и мужественным.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Наполеон должен быть стойким и мужественным.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Эйзенхауэр должен быть стойким и мужественным.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Суворов, Наполеон, Эйзенхауэр были полководцами.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Следовательно,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полководцы должны быть стойкими и мужественными.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7504" y="188640"/>
            <a:ext cx="7416824" cy="3416320"/>
          </a:xfrm>
          <a:prstGeom prst="rect">
            <a:avLst/>
          </a:prstGeom>
          <a:solidFill>
            <a:srgbClr val="F3FA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Аналогия - умозаключение, в котором на основании сходства в каком-либо отношении предметов, явлений, понятий делается вывод об их сходстве и в других отношениях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Общая схема аналогии: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Предмет А имеет признаки а,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Предмет В имеет признаки а,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Следовательно, вероятно, предмет В имеет признак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Например: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Хороший автомобиль имеет колеса, мотор и должен быть экономичным.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Хороший трактор имеет колеса и мотор.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Значит,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хороший трактор тоже, по-видимому, должен быть экономичным.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483768" y="3433936"/>
            <a:ext cx="655272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Планета Земля расположена в Солнечной системе, на ней есть атмосфера, вода и жизнь.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Планета Марс расположена в Солнечной системе, на ней есть атмосфера и вода.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Следовательно,…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4941168"/>
            <a:ext cx="5976664" cy="1656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chemeClr val="dk1"/>
              </a:buClr>
              <a:buSzPts val="3600"/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Лжедмитрий I был самозванец, авантюрист, </a:t>
            </a:r>
            <a:r>
              <a:rPr lang="ru-RU" b="1" dirty="0" err="1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союзничал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 поляками и женился на Марине Мнишек.</a:t>
            </a:r>
          </a:p>
          <a:p>
            <a:pPr lvl="0">
              <a:buClr>
                <a:schemeClr val="dk1"/>
              </a:buClr>
              <a:buSzPts val="3600"/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Лжедмитрий II также был самозванец, авантюрист, </a:t>
            </a:r>
            <a:r>
              <a:rPr lang="ru-RU" b="1" dirty="0" err="1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союзничал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 поляками. </a:t>
            </a:r>
          </a:p>
          <a:p>
            <a:pPr lvl="0">
              <a:spcBef>
                <a:spcPts val="1400"/>
              </a:spcBef>
              <a:buClr>
                <a:schemeClr val="dk1"/>
              </a:buClr>
              <a:buSzPts val="1100"/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Следовательно,...</a:t>
            </a:r>
            <a:endParaRPr lang="ru-RU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04664"/>
            <a:ext cx="84249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ko-KR" sz="2600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Умение строить дедуктивное умозаключение (8 класс)</a:t>
            </a:r>
            <a:br>
              <a:rPr lang="ru-RU" altLang="ko-KR" sz="2600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ru-RU" altLang="ko-KR" sz="2600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Умение строить  умозаключение по аналогии (8 класс)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1916832"/>
          <a:ext cx="8352928" cy="3600399"/>
        </p:xfrm>
        <a:graphic>
          <a:graphicData uri="http://schemas.openxmlformats.org/drawingml/2006/table">
            <a:tbl>
              <a:tblPr/>
              <a:tblGrid>
                <a:gridCol w="4176028"/>
                <a:gridCol w="4176900"/>
              </a:tblGrid>
              <a:tr h="360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Дедуктивное умозаключение  – метод рассуждения  от общего к частному. Если умозаключение справедливо во всех случаях, то оно справедливо и в каждом частном случае.</a:t>
                      </a:r>
                    </a:p>
                    <a:p>
                      <a:pPr marL="457200" indent="-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Схема: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indent="-45720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Посылка 1                М_____________Р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indent="-457200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Посылка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               S______________M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indent="-457200"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Умозаключение    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____________ 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P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                     </a:t>
                      </a:r>
                      <a:r>
                        <a:rPr lang="ru-RU" sz="1600" b="1" i="1" dirty="0">
                          <a:latin typeface="Times New Roman" pitchFamily="18" charset="0"/>
                          <a:cs typeface="Times New Roman" pitchFamily="18" charset="0"/>
                        </a:rPr>
                        <a:t>Пример: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М                      Р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 pitchFamily="18" charset="0"/>
                          <a:cs typeface="Times New Roman" pitchFamily="18" charset="0"/>
                        </a:rPr>
                        <a:t>Посылка 1.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         Все птицы имеют оперение.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S        M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 pitchFamily="18" charset="0"/>
                          <a:cs typeface="Times New Roman" pitchFamily="18" charset="0"/>
                        </a:rPr>
                        <a:t>Посылка 2.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            Страус-птица.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S                 P          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i="1" dirty="0">
                          <a:latin typeface="Times New Roman" pitchFamily="18" charset="0"/>
                          <a:cs typeface="Times New Roman" pitchFamily="18" charset="0"/>
                        </a:rPr>
                        <a:t>Умозаключение:</a:t>
                      </a:r>
                      <a:r>
                        <a:rPr lang="ru-RU" sz="1600" dirty="0">
                          <a:latin typeface="Times New Roman" pitchFamily="18" charset="0"/>
                          <a:cs typeface="Times New Roman" pitchFamily="18" charset="0"/>
                        </a:rPr>
                        <a:t>   Страус имеет оперение.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2267744" y="3717032"/>
            <a:ext cx="122413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820891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ko-KR" sz="2600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Умение строить дедуктивное , индуктивное умозаключение  (9 класс)</a:t>
            </a:r>
            <a:br>
              <a:rPr lang="ru-RU" altLang="ko-KR" sz="2600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</a:br>
            <a:r>
              <a:rPr lang="ru-RU" altLang="ko-KR" sz="2600" b="1" i="1" dirty="0" smtClean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Умение строить  умозаключение по аналогии (9 класс)</a:t>
            </a: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95536" y="2204864"/>
            <a:ext cx="777686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Несомненное достоинство дедукции заключается в достоверности ее выводов. Вспомним, известный литературный герой Шерлок Холмс пользовался дедуктивным методом при раскрытии преступлений. Это значит, что он строил свои рассуждения таким образом, чтобы из общего выводить частное. В одном произведении, объясняя доктору Ватсону сущность своего дедуктивного метода, он приводит такой пример. Около убитого полковника Эшби сыщики Скотланд-Ярда обнаружили выкуренную сигару и решили, что полковник выкурил ее перед смертью. Однако Шерлок Холмс неопровержимо доказывает, что полковник не мог выкурить эту сигару, потому что он носил большие, пышные усы, а сигара выкурена до конца, т. е., если бы ее курил полковник Эшби, то он непременно подпалил бы свои усы. Следовательно, сигару выкурил другой человек.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88640"/>
            <a:ext cx="7848872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Детективная задача 2</a:t>
            </a:r>
          </a:p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Кто несет яйца?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Проводя как-то неделю за городом, Холмс и Ватсон были призваны разрешить спор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между двумя фермерами, поместья которых граничили друг с другом.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Вероятно, павлин фермера Смита забрел на территорию поместья фермера Джона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через дырку в изгороди и снес там яйцо. Фермер Смит требует отдать яйцо ему, так как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птица его. Фермер Джон, с другой стороны, говорит, что яйцо его, так как оно снесено на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его территории.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Кто же прав, по вашему мнению?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763</Words>
  <Application>Microsoft Office PowerPoint</Application>
  <PresentationFormat>Экран (4:3)</PresentationFormat>
  <Paragraphs>77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Averina-SS</cp:lastModifiedBy>
  <cp:revision>28</cp:revision>
  <dcterms:created xsi:type="dcterms:W3CDTF">2021-12-07T04:28:40Z</dcterms:created>
  <dcterms:modified xsi:type="dcterms:W3CDTF">2021-12-20T09:26:32Z</dcterms:modified>
</cp:coreProperties>
</file>