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9" r:id="rId4"/>
    <p:sldId id="268" r:id="rId5"/>
    <p:sldId id="269" r:id="rId6"/>
    <p:sldId id="273" r:id="rId7"/>
    <p:sldId id="258" r:id="rId8"/>
    <p:sldId id="260" r:id="rId9"/>
    <p:sldId id="262" r:id="rId10"/>
    <p:sldId id="263" r:id="rId11"/>
    <p:sldId id="264" r:id="rId12"/>
    <p:sldId id="267" r:id="rId13"/>
    <p:sldId id="265" r:id="rId14"/>
    <p:sldId id="274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-90" y="-80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3F1B9F-9799-4329-9FA8-EDD0EA7C25D3}" type="datetimeFigureOut">
              <a:rPr lang="ru-RU" smtClean="0"/>
              <a:t>13.12.2021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E35738-9C1B-41E3-9694-EBB6328041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32702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35738-9C1B-41E3-9694-EBB63280413C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83070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35738-9C1B-41E3-9694-EBB63280413C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08545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35738-9C1B-41E3-9694-EBB63280413C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4132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EEC56-A151-4AD2-9311-05A2DD5633EE}" type="datetimeFigureOut">
              <a:rPr lang="ru-RU" smtClean="0"/>
              <a:t>13.12.2021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A8F1C-11E0-45D1-BA13-8B5E990059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6608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EEC56-A151-4AD2-9311-05A2DD5633EE}" type="datetimeFigureOut">
              <a:rPr lang="ru-RU" smtClean="0"/>
              <a:t>13.12.2021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A8F1C-11E0-45D1-BA13-8B5E990059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24161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EEC56-A151-4AD2-9311-05A2DD5633EE}" type="datetimeFigureOut">
              <a:rPr lang="ru-RU" smtClean="0"/>
              <a:t>13.12.2021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A8F1C-11E0-45D1-BA13-8B5E990059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56132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EEC56-A151-4AD2-9311-05A2DD5633EE}" type="datetimeFigureOut">
              <a:rPr lang="ru-RU" smtClean="0"/>
              <a:t>13.12.2021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A8F1C-11E0-45D1-BA13-8B5E990059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18212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EEC56-A151-4AD2-9311-05A2DD5633EE}" type="datetimeFigureOut">
              <a:rPr lang="ru-RU" smtClean="0"/>
              <a:t>13.12.2021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A8F1C-11E0-45D1-BA13-8B5E990059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96124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EEC56-A151-4AD2-9311-05A2DD5633EE}" type="datetimeFigureOut">
              <a:rPr lang="ru-RU" smtClean="0"/>
              <a:t>13.12.2021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A8F1C-11E0-45D1-BA13-8B5E990059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85652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EEC56-A151-4AD2-9311-05A2DD5633EE}" type="datetimeFigureOut">
              <a:rPr lang="ru-RU" smtClean="0"/>
              <a:t>13.12.2021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A8F1C-11E0-45D1-BA13-8B5E990059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43050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EEC56-A151-4AD2-9311-05A2DD5633EE}" type="datetimeFigureOut">
              <a:rPr lang="ru-RU" smtClean="0"/>
              <a:t>13.12.2021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A8F1C-11E0-45D1-BA13-8B5E990059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85897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EEC56-A151-4AD2-9311-05A2DD5633EE}" type="datetimeFigureOut">
              <a:rPr lang="ru-RU" smtClean="0"/>
              <a:t>13.12.2021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A8F1C-11E0-45D1-BA13-8B5E990059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0377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EEC56-A151-4AD2-9311-05A2DD5633EE}" type="datetimeFigureOut">
              <a:rPr lang="ru-RU" smtClean="0"/>
              <a:t>13.12.2021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A8F1C-11E0-45D1-BA13-8B5E990059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56073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EEC56-A151-4AD2-9311-05A2DD5633EE}" type="datetimeFigureOut">
              <a:rPr lang="ru-RU" smtClean="0"/>
              <a:t>13.12.2021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A8F1C-11E0-45D1-BA13-8B5E990059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03363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FEEC56-A151-4AD2-9311-05A2DD5633EE}" type="datetimeFigureOut">
              <a:rPr lang="ru-RU" smtClean="0"/>
              <a:t>13.12.2021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EA8F1C-11E0-45D1-BA13-8B5E990059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96773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12192000" cy="6861725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65018" y="803564"/>
            <a:ext cx="11240654" cy="325134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Роль  сетевого взаимодействия  в профессиональном становлении и развитии эксперта гуманитарного проектирования</a:t>
            </a:r>
            <a:endParaRPr lang="ru-RU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474208" y="4279393"/>
            <a:ext cx="6274447" cy="1438655"/>
          </a:xfrm>
        </p:spPr>
        <p:txBody>
          <a:bodyPr>
            <a:normAutofit/>
          </a:bodyPr>
          <a:lstStyle/>
          <a:p>
            <a:pPr algn="l"/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Погоржальская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 Е.В., заместитель директора, </a:t>
            </a:r>
          </a:p>
          <a:p>
            <a:pPr algn="l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учитель русского языка и литературы </a:t>
            </a:r>
          </a:p>
          <a:p>
            <a:pPr algn="l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МАОУ "Школа-гимназия № 1" г. Краснокамска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292096" y="292608"/>
            <a:ext cx="89733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Малый пленум I МЕЖРЕГИОНАЛЬНОГО ФОРУМА «МЕТОДОЛОГИЯ ПЕДАГОГИЧЕСКОГО ПРОЕКТИРОВАНИЯ: особенности мышления в условиях неопределенности»</a:t>
            </a:r>
            <a:br>
              <a:rPr lang="ru-RU" dirty="0"/>
            </a:b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5596128" y="6291072"/>
            <a:ext cx="21731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mtClean="0"/>
              <a:t>Пермь, 07.12.2021 г.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12231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7030A0"/>
                </a:solidFill>
              </a:rPr>
              <a:t>Возможности участника (стажера сети)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1" y="1825625"/>
            <a:ext cx="3622964" cy="4351338"/>
          </a:xfrm>
        </p:spPr>
        <p:txBody>
          <a:bodyPr/>
          <a:lstStyle/>
          <a:p>
            <a:r>
              <a:rPr lang="ru-RU" dirty="0" smtClean="0"/>
              <a:t>Поиск единомышленников</a:t>
            </a:r>
          </a:p>
          <a:p>
            <a:endParaRPr lang="ru-RU" dirty="0"/>
          </a:p>
          <a:p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r>
              <a:rPr lang="ru-RU" dirty="0" smtClean="0"/>
              <a:t>Эмоциональная и психологическая поддержка</a:t>
            </a:r>
          </a:p>
          <a:p>
            <a:pPr marL="0" indent="0">
              <a:buNone/>
            </a:pPr>
            <a:endParaRPr lang="ru-RU" dirty="0" smtClean="0"/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4461165" y="1322165"/>
            <a:ext cx="2534714" cy="4730906"/>
          </a:xfrm>
          <a:prstGeom prst="rect">
            <a:avLst/>
          </a:prstGeom>
        </p:spPr>
      </p:pic>
      <p:sp>
        <p:nvSpPr>
          <p:cNvPr id="6" name="Объект 2"/>
          <p:cNvSpPr txBox="1">
            <a:spLocks/>
          </p:cNvSpPr>
          <p:nvPr/>
        </p:nvSpPr>
        <p:spPr>
          <a:xfrm>
            <a:off x="7363357" y="1825625"/>
            <a:ext cx="3738752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Появление единомышленников, «удержание своих ценностей»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ru-RU" dirty="0" smtClean="0"/>
          </a:p>
          <a:p>
            <a:r>
              <a:rPr lang="ru-RU" dirty="0" smtClean="0"/>
              <a:t>Приобретение опыта «</a:t>
            </a:r>
            <a:r>
              <a:rPr lang="ru-RU" dirty="0" err="1" smtClean="0"/>
              <a:t>развивателя</a:t>
            </a:r>
            <a:r>
              <a:rPr lang="ru-RU" dirty="0" smtClean="0"/>
              <a:t>», пробы в его роли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01842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7030A0"/>
                </a:solidFill>
              </a:rPr>
              <a:t>Возможности участника (стажера сети)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6527" y="1773454"/>
            <a:ext cx="3613727" cy="4351338"/>
          </a:xfrm>
        </p:spPr>
        <p:txBody>
          <a:bodyPr/>
          <a:lstStyle/>
          <a:p>
            <a:r>
              <a:rPr lang="ru-RU" dirty="0" smtClean="0"/>
              <a:t>Экспертная оценка членов сети</a:t>
            </a:r>
          </a:p>
          <a:p>
            <a:endParaRPr lang="ru-RU" dirty="0"/>
          </a:p>
          <a:p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r>
              <a:rPr lang="ru-RU" dirty="0" smtClean="0"/>
              <a:t>Участие в процессе работы над новым продуктом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4023103" y="1483002"/>
            <a:ext cx="2747149" cy="4730906"/>
          </a:xfrm>
          <a:prstGeom prst="rect">
            <a:avLst/>
          </a:prstGeom>
        </p:spPr>
      </p:pic>
      <p:sp>
        <p:nvSpPr>
          <p:cNvPr id="6" name="Объект 2"/>
          <p:cNvSpPr txBox="1">
            <a:spLocks/>
          </p:cNvSpPr>
          <p:nvPr/>
        </p:nvSpPr>
        <p:spPr>
          <a:xfrm>
            <a:off x="7324434" y="1773454"/>
            <a:ext cx="4110183" cy="435133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Наращение опыта экспертной деятельности</a:t>
            </a:r>
          </a:p>
          <a:p>
            <a:endParaRPr lang="ru-RU" dirty="0" smtClean="0"/>
          </a:p>
          <a:p>
            <a:endParaRPr lang="ru-RU" dirty="0" smtClean="0"/>
          </a:p>
          <a:p>
            <a:pPr marL="0" indent="0">
              <a:buFont typeface="Arial" panose="020B0604020202020204" pitchFamily="34" charset="0"/>
              <a:buNone/>
            </a:pPr>
            <a:endParaRPr lang="ru-RU" dirty="0" smtClean="0"/>
          </a:p>
          <a:p>
            <a:r>
              <a:rPr lang="ru-RU" dirty="0" smtClean="0"/>
              <a:t>Создание нового продукта и возможности его апробации и применения</a:t>
            </a: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27119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Стрелка вправо 35"/>
          <p:cNvSpPr/>
          <p:nvPr/>
        </p:nvSpPr>
        <p:spPr>
          <a:xfrm rot="760020">
            <a:off x="3487497" y="1114625"/>
            <a:ext cx="2628744" cy="484632"/>
          </a:xfrm>
          <a:prstGeom prst="rightArrow">
            <a:avLst>
              <a:gd name="adj1" fmla="val 42764"/>
              <a:gd name="adj2" fmla="val 50000"/>
            </a:avLst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66936" y="-26130"/>
            <a:ext cx="7760854" cy="1325563"/>
          </a:xfrm>
        </p:spPr>
        <p:txBody>
          <a:bodyPr/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Элемент модели сети «Стажер»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015" y="1708050"/>
            <a:ext cx="2717800" cy="4730906"/>
          </a:xfrm>
          <a:prstGeom prst="rect">
            <a:avLst/>
          </a:prstGeom>
        </p:spPr>
      </p:pic>
      <p:sp>
        <p:nvSpPr>
          <p:cNvPr id="16" name="Овал 15"/>
          <p:cNvSpPr/>
          <p:nvPr/>
        </p:nvSpPr>
        <p:spPr>
          <a:xfrm>
            <a:off x="581891" y="342108"/>
            <a:ext cx="3214254" cy="1560582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</a:rPr>
              <a:t>Проектный офис</a:t>
            </a:r>
            <a:endParaRPr lang="ru-RU" sz="3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grpSp>
        <p:nvGrpSpPr>
          <p:cNvPr id="35" name="Группа 34"/>
          <p:cNvGrpSpPr/>
          <p:nvPr/>
        </p:nvGrpSpPr>
        <p:grpSpPr>
          <a:xfrm>
            <a:off x="3388591" y="1285772"/>
            <a:ext cx="8545728" cy="5080975"/>
            <a:chOff x="2741109" y="922327"/>
            <a:chExt cx="8545728" cy="5080975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5433291" y="922327"/>
              <a:ext cx="1847274" cy="844557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600" b="1" dirty="0" smtClean="0">
                  <a:solidFill>
                    <a:schemeClr val="accent5">
                      <a:lumMod val="50000"/>
                    </a:schemeClr>
                  </a:solidFill>
                </a:rPr>
                <a:t>СТАЖЕР</a:t>
              </a:r>
              <a:endParaRPr lang="ru-RU" sz="3600" b="1" dirty="0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3169711" y="1974768"/>
              <a:ext cx="7012297" cy="383894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chemeClr val="accent2">
                      <a:lumMod val="50000"/>
                    </a:schemeClr>
                  </a:solidFill>
                </a:rPr>
                <a:t>Возможные роли</a:t>
              </a:r>
              <a:endParaRPr lang="ru-RU" sz="2800" b="1" dirty="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3202709" y="2457113"/>
              <a:ext cx="1191491" cy="675123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chemeClr val="accent2">
                      <a:lumMod val="50000"/>
                    </a:schemeClr>
                  </a:solidFill>
                </a:rPr>
                <a:t>Участник сети</a:t>
              </a:r>
              <a:endParaRPr lang="ru-RU" b="1" dirty="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5111776" y="2464291"/>
              <a:ext cx="1246909" cy="675123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chemeClr val="accent2">
                      <a:lumMod val="50000"/>
                    </a:schemeClr>
                  </a:solidFill>
                </a:rPr>
                <a:t>Проектант</a:t>
              </a:r>
              <a:r>
                <a:rPr lang="ru-RU" dirty="0" smtClean="0"/>
                <a:t> </a:t>
              </a:r>
              <a:endParaRPr lang="ru-RU" dirty="0"/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7061398" y="2463609"/>
              <a:ext cx="1094508" cy="675123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chemeClr val="accent2">
                      <a:lumMod val="50000"/>
                    </a:schemeClr>
                  </a:solidFill>
                </a:rPr>
                <a:t>Эксперт </a:t>
              </a:r>
              <a:endParaRPr lang="ru-RU" b="1" dirty="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8797001" y="2527055"/>
              <a:ext cx="1475511" cy="640053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err="1" smtClean="0">
                  <a:solidFill>
                    <a:schemeClr val="accent2">
                      <a:lumMod val="50000"/>
                    </a:schemeClr>
                  </a:solidFill>
                </a:rPr>
                <a:t>Развиватель</a:t>
              </a:r>
              <a:r>
                <a:rPr lang="ru-RU" b="1" dirty="0" smtClean="0">
                  <a:solidFill>
                    <a:schemeClr val="accent2">
                      <a:lumMod val="50000"/>
                    </a:schemeClr>
                  </a:solidFill>
                </a:rPr>
                <a:t> </a:t>
              </a:r>
              <a:endParaRPr lang="ru-RU" b="1" dirty="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2741109" y="4115964"/>
              <a:ext cx="1662545" cy="188733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Включается в проектную деятельность, знакомится с новыми технологиями и осваивает их</a:t>
              </a:r>
              <a:endParaRPr lang="ru-RU" dirty="0"/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4547323" y="4119924"/>
              <a:ext cx="1960860" cy="188337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500" dirty="0" smtClean="0"/>
                <a:t>Реализует проекты, создает новый продукт, апробирует, корректирует продукт, презентует его в педагогическом сообществе</a:t>
              </a:r>
              <a:endParaRPr lang="ru-RU" sz="1500" dirty="0"/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6641194" y="4119924"/>
              <a:ext cx="1890511" cy="188337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500" dirty="0" smtClean="0"/>
                <a:t>Занимается экспертной деятельностью, выступает как методолог, содержательный и развивающий эксперт </a:t>
              </a:r>
              <a:endParaRPr lang="ru-RU" sz="1500" dirty="0"/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8684353" y="4123722"/>
              <a:ext cx="2004150" cy="187958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dirty="0" smtClean="0"/>
                <a:t>Выводит проектантов на новый уровень, удерживает свои ценности, ценности гуманитарного проектирования, вносит новое содержание в работу сети</a:t>
              </a:r>
              <a:endParaRPr lang="ru-RU" sz="1400" dirty="0"/>
            </a:p>
          </p:txBody>
        </p:sp>
        <p:sp>
          <p:nvSpPr>
            <p:cNvPr id="17" name="Штриховая стрелка вправо 16"/>
            <p:cNvSpPr/>
            <p:nvPr/>
          </p:nvSpPr>
          <p:spPr>
            <a:xfrm>
              <a:off x="2745509" y="3033997"/>
              <a:ext cx="8541328" cy="1165550"/>
            </a:xfrm>
            <a:prstGeom prst="stripedRightArrow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chemeClr val="accent6">
                      <a:lumMod val="50000"/>
                    </a:schemeClr>
                  </a:solidFill>
                </a:rPr>
                <a:t>Основные виды деятельности</a:t>
              </a:r>
              <a:endParaRPr lang="ru-RU" sz="2400" b="1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  <p:sp>
          <p:nvSpPr>
            <p:cNvPr id="18" name="Стрелка вниз 17"/>
            <p:cNvSpPr/>
            <p:nvPr/>
          </p:nvSpPr>
          <p:spPr>
            <a:xfrm>
              <a:off x="3540552" y="3906982"/>
              <a:ext cx="484632" cy="240986"/>
            </a:xfrm>
            <a:prstGeom prst="downArrow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Стрелка вниз 18"/>
            <p:cNvSpPr/>
            <p:nvPr/>
          </p:nvSpPr>
          <p:spPr>
            <a:xfrm>
              <a:off x="5481921" y="3906982"/>
              <a:ext cx="484632" cy="240986"/>
            </a:xfrm>
            <a:prstGeom prst="downArrow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Стрелка вниз 19"/>
            <p:cNvSpPr/>
            <p:nvPr/>
          </p:nvSpPr>
          <p:spPr>
            <a:xfrm>
              <a:off x="7513780" y="3910780"/>
              <a:ext cx="484632" cy="240986"/>
            </a:xfrm>
            <a:prstGeom prst="downArrow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Стрелка вниз 20"/>
            <p:cNvSpPr/>
            <p:nvPr/>
          </p:nvSpPr>
          <p:spPr>
            <a:xfrm>
              <a:off x="9603646" y="3906982"/>
              <a:ext cx="484632" cy="240986"/>
            </a:xfrm>
            <a:prstGeom prst="downArrow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Стрелка вниз 21"/>
            <p:cNvSpPr/>
            <p:nvPr/>
          </p:nvSpPr>
          <p:spPr>
            <a:xfrm>
              <a:off x="3556138" y="3110194"/>
              <a:ext cx="484632" cy="240986"/>
            </a:xfrm>
            <a:prstGeom prst="downArrow">
              <a:avLst/>
            </a:prstGeom>
            <a:solidFill>
              <a:schemeClr val="accent4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Стрелка вниз 22"/>
            <p:cNvSpPr/>
            <p:nvPr/>
          </p:nvSpPr>
          <p:spPr>
            <a:xfrm>
              <a:off x="5495637" y="3116184"/>
              <a:ext cx="484632" cy="240986"/>
            </a:xfrm>
            <a:prstGeom prst="downArrow">
              <a:avLst/>
            </a:prstGeom>
            <a:solidFill>
              <a:schemeClr val="accent4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Стрелка вниз 23"/>
            <p:cNvSpPr/>
            <p:nvPr/>
          </p:nvSpPr>
          <p:spPr>
            <a:xfrm>
              <a:off x="7495451" y="3109011"/>
              <a:ext cx="484632" cy="240986"/>
            </a:xfrm>
            <a:prstGeom prst="downArrow">
              <a:avLst/>
            </a:prstGeom>
            <a:solidFill>
              <a:schemeClr val="accent4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Стрелка вниз 24"/>
            <p:cNvSpPr/>
            <p:nvPr/>
          </p:nvSpPr>
          <p:spPr>
            <a:xfrm>
              <a:off x="9603646" y="3112730"/>
              <a:ext cx="484632" cy="240986"/>
            </a:xfrm>
            <a:prstGeom prst="downArrow">
              <a:avLst/>
            </a:prstGeom>
            <a:solidFill>
              <a:schemeClr val="accent4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Стрелка вниз 25"/>
            <p:cNvSpPr/>
            <p:nvPr/>
          </p:nvSpPr>
          <p:spPr>
            <a:xfrm>
              <a:off x="3827455" y="2340871"/>
              <a:ext cx="484632" cy="240986"/>
            </a:xfrm>
            <a:prstGeom prst="downArrow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Стрелка вниз 26"/>
            <p:cNvSpPr/>
            <p:nvPr/>
          </p:nvSpPr>
          <p:spPr>
            <a:xfrm>
              <a:off x="5862561" y="2321544"/>
              <a:ext cx="484632" cy="240986"/>
            </a:xfrm>
            <a:prstGeom prst="downArrow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Стрелка вниз 27"/>
            <p:cNvSpPr/>
            <p:nvPr/>
          </p:nvSpPr>
          <p:spPr>
            <a:xfrm>
              <a:off x="7663737" y="2336620"/>
              <a:ext cx="484632" cy="240986"/>
            </a:xfrm>
            <a:prstGeom prst="downArrow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Стрелка вниз 28"/>
            <p:cNvSpPr/>
            <p:nvPr/>
          </p:nvSpPr>
          <p:spPr>
            <a:xfrm>
              <a:off x="9721218" y="2334850"/>
              <a:ext cx="484632" cy="240986"/>
            </a:xfrm>
            <a:prstGeom prst="downArrow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Стрелка вниз 29"/>
            <p:cNvSpPr/>
            <p:nvPr/>
          </p:nvSpPr>
          <p:spPr>
            <a:xfrm>
              <a:off x="6148556" y="1762218"/>
              <a:ext cx="484632" cy="240986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Двойная стрелка влево/вправо 30"/>
            <p:cNvSpPr/>
            <p:nvPr/>
          </p:nvSpPr>
          <p:spPr>
            <a:xfrm>
              <a:off x="4417178" y="2527055"/>
              <a:ext cx="711827" cy="484632"/>
            </a:xfrm>
            <a:prstGeom prst="leftRightArrow">
              <a:avLst/>
            </a:prstGeom>
            <a:solidFill>
              <a:schemeClr val="accent4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Двойная стрелка влево/вправо 32"/>
            <p:cNvSpPr/>
            <p:nvPr/>
          </p:nvSpPr>
          <p:spPr>
            <a:xfrm>
              <a:off x="6307635" y="2547057"/>
              <a:ext cx="742216" cy="484632"/>
            </a:xfrm>
            <a:prstGeom prst="leftRightArrow">
              <a:avLst/>
            </a:prstGeom>
            <a:solidFill>
              <a:schemeClr val="accent4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Двойная стрелка влево/вправо 33"/>
            <p:cNvSpPr/>
            <p:nvPr/>
          </p:nvSpPr>
          <p:spPr>
            <a:xfrm>
              <a:off x="8148369" y="2540102"/>
              <a:ext cx="648632" cy="484632"/>
            </a:xfrm>
            <a:prstGeom prst="leftRightArrow">
              <a:avLst/>
            </a:prstGeom>
            <a:solidFill>
              <a:schemeClr val="accent4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5330844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99441"/>
            <a:ext cx="10515600" cy="1325563"/>
          </a:xfrm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Роль сетевого взаимодействия 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8510" y="1569899"/>
            <a:ext cx="7465290" cy="4686011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Нахождение своей точки профессионального роста, выстраивание своего образовательного маршрута</a:t>
            </a:r>
          </a:p>
          <a:p>
            <a:r>
              <a:rPr lang="ru-RU" dirty="0" smtClean="0"/>
              <a:t>Приобретение новых идей для реализации и самореализации, включение в инновационную деятельность</a:t>
            </a:r>
          </a:p>
          <a:p>
            <a:r>
              <a:rPr lang="ru-RU" dirty="0" smtClean="0"/>
              <a:t>Привлечение коллег для сотрудничества, выстраивание сетевого взаимодействия по обмену опытом, апробации и внедрению технологий, появление новых связей не только в сети, но и вне ее</a:t>
            </a:r>
          </a:p>
          <a:p>
            <a:r>
              <a:rPr lang="ru-RU" dirty="0" smtClean="0"/>
              <a:t>А значит, приобретение новых компетентностей в осуществлении коммуникации в профессиональном сообществе</a:t>
            </a:r>
          </a:p>
          <a:p>
            <a:r>
              <a:rPr lang="ru-RU" dirty="0" smtClean="0"/>
              <a:t>Развитие своих </a:t>
            </a:r>
            <a:r>
              <a:rPr lang="en-US" dirty="0"/>
              <a:t>soft-self-skills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1525004"/>
            <a:ext cx="2717800" cy="4730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09784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21327" y="1114424"/>
            <a:ext cx="10515600" cy="111514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8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8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7527" y="2229566"/>
            <a:ext cx="4600286" cy="3634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0436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2192000" cy="686172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6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48768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2192000" cy="6861725"/>
          </a:xfrm>
          <a:prstGeom prst="rect">
            <a:avLst/>
          </a:prstGeom>
        </p:spPr>
      </p:pic>
      <p:pic>
        <p:nvPicPr>
          <p:cNvPr id="2052" name="Picture 4" descr="https://media.fulledu.ru/documents/images/2018.04.13.10/article/5ad1073c39d49817ab1bf05b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8290" y="1388342"/>
            <a:ext cx="4294909" cy="429490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26104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16462" t="6856" r="17490" b="10228"/>
          <a:stretch/>
        </p:blipFill>
        <p:spPr>
          <a:xfrm>
            <a:off x="434107" y="137924"/>
            <a:ext cx="5107711" cy="360683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9211" t="6945" r="10624" b="4023"/>
          <a:stretch/>
        </p:blipFill>
        <p:spPr>
          <a:xfrm>
            <a:off x="5945911" y="3167904"/>
            <a:ext cx="5745020" cy="3588978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6"/>
          <a:srcRect l="3650" t="7920" r="1873" b="4981"/>
          <a:stretch/>
        </p:blipFill>
        <p:spPr>
          <a:xfrm>
            <a:off x="5945911" y="137924"/>
            <a:ext cx="5745020" cy="297921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7"/>
          <a:srcRect l="6990" t="3983" r="18016" b="11537"/>
          <a:stretch/>
        </p:blipFill>
        <p:spPr>
          <a:xfrm>
            <a:off x="434107" y="3520392"/>
            <a:ext cx="5107711" cy="3236490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519027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333" y="188059"/>
            <a:ext cx="11603159" cy="6526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48349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3836" y="69561"/>
            <a:ext cx="10515600" cy="844839"/>
          </a:xfrm>
        </p:spPr>
        <p:txBody>
          <a:bodyPr/>
          <a:lstStyle/>
          <a:p>
            <a:r>
              <a:rPr lang="ru-RU" b="1" dirty="0" err="1"/>
              <a:t>Инновационно</a:t>
            </a:r>
            <a:r>
              <a:rPr lang="ru-RU" b="1" dirty="0"/>
              <a:t>-методическая сеть </a:t>
            </a:r>
            <a:r>
              <a:rPr lang="en-US" b="1" dirty="0"/>
              <a:t>SSS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17174" r="34360" b="4660"/>
          <a:stretch/>
        </p:blipFill>
        <p:spPr>
          <a:xfrm>
            <a:off x="406400" y="813106"/>
            <a:ext cx="5292436" cy="5856251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/>
          <a:srcRect l="17288" r="35451" b="4835"/>
          <a:stretch/>
        </p:blipFill>
        <p:spPr>
          <a:xfrm>
            <a:off x="6264196" y="813106"/>
            <a:ext cx="5170422" cy="5856251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18477035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15473" y="285053"/>
            <a:ext cx="2329873" cy="1325563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  </a:t>
            </a:r>
            <a:r>
              <a:rPr lang="ru-RU" b="1" dirty="0" smtClean="0">
                <a:solidFill>
                  <a:srgbClr val="7030A0"/>
                </a:solidFill>
              </a:rPr>
              <a:t>СЕТЬ -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0870" y="1919005"/>
            <a:ext cx="3953165" cy="4068175"/>
          </a:xfrm>
          <a:prstGeom prst="rect">
            <a:avLst/>
          </a:prstGeo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5544128" y="285054"/>
            <a:ext cx="6139872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>
                <a:solidFill>
                  <a:srgbClr val="C00000"/>
                </a:solidFill>
              </a:rPr>
              <a:t>СООБЩЕСТВО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1302326" y="1967205"/>
            <a:ext cx="3999346" cy="39717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srgbClr val="C00000"/>
                </a:solidFill>
              </a:rPr>
              <a:t>Общее дело</a:t>
            </a:r>
          </a:p>
          <a:p>
            <a:r>
              <a:rPr lang="ru-RU" dirty="0" smtClean="0">
                <a:solidFill>
                  <a:srgbClr val="C00000"/>
                </a:solidFill>
              </a:rPr>
              <a:t>Общие интересы</a:t>
            </a:r>
          </a:p>
          <a:p>
            <a:r>
              <a:rPr lang="ru-RU" dirty="0" smtClean="0">
                <a:solidFill>
                  <a:srgbClr val="C00000"/>
                </a:solidFill>
              </a:rPr>
              <a:t>Общие культурные ценности, цели</a:t>
            </a:r>
          </a:p>
          <a:p>
            <a:r>
              <a:rPr lang="ru-RU" dirty="0">
                <a:solidFill>
                  <a:srgbClr val="7030A0"/>
                </a:solidFill>
              </a:rPr>
              <a:t>Специфическая образовательная среда</a:t>
            </a:r>
          </a:p>
          <a:p>
            <a:r>
              <a:rPr lang="ru-RU" dirty="0" smtClean="0">
                <a:solidFill>
                  <a:srgbClr val="7030A0"/>
                </a:solidFill>
              </a:rPr>
              <a:t>Неформальные связи</a:t>
            </a:r>
          </a:p>
          <a:p>
            <a:r>
              <a:rPr lang="ru-RU" dirty="0" smtClean="0">
                <a:solidFill>
                  <a:srgbClr val="7030A0"/>
                </a:solidFill>
              </a:rPr>
              <a:t>Обмен опытом</a:t>
            </a:r>
          </a:p>
        </p:txBody>
      </p:sp>
    </p:spTree>
    <p:extLst>
      <p:ext uri="{BB962C8B-B14F-4D97-AF65-F5344CB8AC3E}">
        <p14:creationId xmlns:p14="http://schemas.microsoft.com/office/powerpoint/2010/main" val="13358266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7030A0"/>
                </a:solidFill>
              </a:rPr>
              <a:t>Потребности участника (стажера сети)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6301509" cy="4351338"/>
          </a:xfrm>
        </p:spPr>
        <p:txBody>
          <a:bodyPr/>
          <a:lstStyle/>
          <a:p>
            <a:r>
              <a:rPr lang="ru-RU" dirty="0" smtClean="0"/>
              <a:t>Получение нового знания</a:t>
            </a:r>
          </a:p>
          <a:p>
            <a:r>
              <a:rPr lang="ru-RU" dirty="0" smtClean="0"/>
              <a:t>Получение нового опыта взаимодействия</a:t>
            </a:r>
          </a:p>
          <a:p>
            <a:r>
              <a:rPr lang="ru-RU" dirty="0" smtClean="0"/>
              <a:t>Поиск единомышленников</a:t>
            </a:r>
          </a:p>
          <a:p>
            <a:r>
              <a:rPr lang="ru-RU" dirty="0" smtClean="0"/>
              <a:t>Эмоциональная и психологическая поддержка</a:t>
            </a:r>
          </a:p>
          <a:p>
            <a:r>
              <a:rPr lang="ru-RU" dirty="0" smtClean="0"/>
              <a:t>Экспертная оценка членов сети</a:t>
            </a:r>
          </a:p>
          <a:p>
            <a:r>
              <a:rPr lang="ru-RU" dirty="0" smtClean="0"/>
              <a:t>Участие в процессе работы над новым продуктом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8132" y="1331401"/>
            <a:ext cx="2633700" cy="4730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06761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7030A0"/>
                </a:solidFill>
              </a:rPr>
              <a:t>Возможности участника (стажера сети)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95381" y="1752445"/>
            <a:ext cx="3235036" cy="4351338"/>
          </a:xfrm>
        </p:spPr>
        <p:txBody>
          <a:bodyPr>
            <a:normAutofit/>
          </a:bodyPr>
          <a:lstStyle/>
          <a:p>
            <a:r>
              <a:rPr lang="ru-RU" dirty="0" smtClean="0"/>
              <a:t>Получение нового знания</a:t>
            </a:r>
          </a:p>
          <a:p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r>
              <a:rPr lang="ru-RU" dirty="0" smtClean="0"/>
              <a:t>Получение нового опыта взаимодействия</a:t>
            </a:r>
          </a:p>
          <a:p>
            <a:pPr marL="0" indent="0">
              <a:buNone/>
            </a:pPr>
            <a:endParaRPr lang="ru-RU" dirty="0" smtClean="0"/>
          </a:p>
          <a:p>
            <a:endParaRPr lang="ru-RU" dirty="0"/>
          </a:p>
        </p:txBody>
      </p:sp>
      <p:grpSp>
        <p:nvGrpSpPr>
          <p:cNvPr id="5" name="Группа 4"/>
          <p:cNvGrpSpPr/>
          <p:nvPr/>
        </p:nvGrpSpPr>
        <p:grpSpPr>
          <a:xfrm flipH="1">
            <a:off x="4030417" y="1371256"/>
            <a:ext cx="2708730" cy="4732527"/>
            <a:chOff x="8098078" y="212870"/>
            <a:chExt cx="2632102" cy="4732527"/>
          </a:xfrm>
        </p:grpSpPr>
        <p:pic>
          <p:nvPicPr>
            <p:cNvPr id="4" name="Рисунок 3"/>
            <p:cNvPicPr>
              <a:picLocks noChangeAspect="1"/>
            </p:cNvPicPr>
            <p:nvPr/>
          </p:nvPicPr>
          <p:blipFill rotWithShape="1">
            <a:blip r:embed="rId2"/>
            <a:srcRect l="62077"/>
            <a:stretch/>
          </p:blipFill>
          <p:spPr>
            <a:xfrm>
              <a:off x="9033164" y="212870"/>
              <a:ext cx="1697016" cy="4474852"/>
            </a:xfrm>
            <a:prstGeom prst="rect">
              <a:avLst/>
            </a:prstGeom>
          </p:spPr>
        </p:pic>
        <p:pic>
          <p:nvPicPr>
            <p:cNvPr id="3074" name="Picture 2" descr="https://avatars.mds.yandex.net/get-zen_doc/1721884/pub_5e664fc3576bb763c4ffcfdd_5e66602e0da66b2a8138a202/scale_1200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805" r="46423"/>
            <a:stretch/>
          </p:blipFill>
          <p:spPr bwMode="auto">
            <a:xfrm>
              <a:off x="8098078" y="877455"/>
              <a:ext cx="1018214" cy="406794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7" name="Объект 2"/>
          <p:cNvSpPr txBox="1">
            <a:spLocks/>
          </p:cNvSpPr>
          <p:nvPr/>
        </p:nvSpPr>
        <p:spPr>
          <a:xfrm>
            <a:off x="6945745" y="1759217"/>
            <a:ext cx="4738256" cy="435133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Знакомство с инновациями в образовании, новыми технологиями и их апробация</a:t>
            </a:r>
          </a:p>
          <a:p>
            <a:endParaRPr lang="ru-RU" dirty="0" smtClean="0"/>
          </a:p>
          <a:p>
            <a:pPr marL="0" indent="0">
              <a:buFont typeface="Arial" panose="020B0604020202020204" pitchFamily="34" charset="0"/>
              <a:buNone/>
            </a:pPr>
            <a:endParaRPr lang="ru-RU" dirty="0" smtClean="0"/>
          </a:p>
          <a:p>
            <a:pPr marL="0" indent="0">
              <a:buFont typeface="Arial" panose="020B0604020202020204" pitchFamily="34" charset="0"/>
              <a:buNone/>
            </a:pPr>
            <a:endParaRPr lang="ru-RU" dirty="0" smtClean="0"/>
          </a:p>
          <a:p>
            <a:r>
              <a:rPr lang="ru-RU" dirty="0" smtClean="0"/>
              <a:t>Получение нового опыта взаимодействия, реализация своего потенциала как проектанта, стажера, эксперта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1635577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373</TotalTime>
  <Words>358</Words>
  <Application>Microsoft Office PowerPoint</Application>
  <PresentationFormat>Произвольный</PresentationFormat>
  <Paragraphs>76</Paragraphs>
  <Slides>14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Роль  сетевого взаимодействия  в профессиональном становлении и развитии эксперта гуманитарного проектирования</vt:lpstr>
      <vt:lpstr>Презентация PowerPoint</vt:lpstr>
      <vt:lpstr>Презентация PowerPoint</vt:lpstr>
      <vt:lpstr>Презентация PowerPoint</vt:lpstr>
      <vt:lpstr>Презентация PowerPoint</vt:lpstr>
      <vt:lpstr>Инновационно-методическая сеть SSS</vt:lpstr>
      <vt:lpstr>  СЕТЬ - </vt:lpstr>
      <vt:lpstr>Потребности участника (стажера сети)</vt:lpstr>
      <vt:lpstr>Возможности участника (стажера сети)</vt:lpstr>
      <vt:lpstr>Возможности участника (стажера сети)</vt:lpstr>
      <vt:lpstr>Возможности участника (стажера сети)</vt:lpstr>
      <vt:lpstr>Элемент модели сети «Стажер»</vt:lpstr>
      <vt:lpstr>Роль сетевого взаимодействия 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“Роль  сетевого взаимодействия  в профессиональном становлении и развитии эксперта гуманитарного проектирования" Е.В. </dc:title>
  <dc:creator>User</dc:creator>
  <cp:lastModifiedBy>1</cp:lastModifiedBy>
  <cp:revision>161</cp:revision>
  <dcterms:created xsi:type="dcterms:W3CDTF">2021-11-21T17:51:36Z</dcterms:created>
  <dcterms:modified xsi:type="dcterms:W3CDTF">2021-12-13T11:48:17Z</dcterms:modified>
</cp:coreProperties>
</file>