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2" r:id="rId2"/>
    <p:sldId id="256" r:id="rId3"/>
    <p:sldId id="258" r:id="rId4"/>
    <p:sldId id="257" r:id="rId5"/>
    <p:sldId id="259" r:id="rId6"/>
    <p:sldId id="260" r:id="rId7"/>
    <p:sldId id="261" r:id="rId8"/>
    <p:sldId id="262" r:id="rId9"/>
    <p:sldId id="263" r:id="rId10"/>
    <p:sldId id="270" r:id="rId11"/>
    <p:sldId id="269" r:id="rId12"/>
    <p:sldId id="264" r:id="rId13"/>
    <p:sldId id="265" r:id="rId14"/>
    <p:sldId id="266" r:id="rId15"/>
    <p:sldId id="267" r:id="rId16"/>
    <p:sldId id="268" r:id="rId17"/>
    <p:sldId id="271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074" y="-4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2" y="1447801"/>
            <a:ext cx="662096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442" y="4777380"/>
            <a:ext cx="662096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56258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4800587"/>
            <a:ext cx="66209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2" y="685800"/>
            <a:ext cx="662096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3" y="5367325"/>
            <a:ext cx="662096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20569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2" y="1447800"/>
            <a:ext cx="6620968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3657600"/>
            <a:ext cx="6620968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26690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1409" y="1447800"/>
            <a:ext cx="6001049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448177" y="3771174"/>
            <a:ext cx="546115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4350657"/>
            <a:ext cx="6620968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673897" y="971253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999690" y="2613787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677659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3124201"/>
            <a:ext cx="662096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16071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4834" y="1981200"/>
            <a:ext cx="22107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489475" y="2667000"/>
            <a:ext cx="219608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3504" y="1981200"/>
            <a:ext cx="220275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2905586" y="2667000"/>
            <a:ext cx="2210671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1981200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5344917" y="2667000"/>
            <a:ext cx="2199658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20.12.2021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96260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475" y="4250949"/>
            <a:ext cx="22056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489475" y="2209800"/>
            <a:ext cx="2205612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489475" y="4827212"/>
            <a:ext cx="2205612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7792" y="4250949"/>
            <a:ext cx="21984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917791" y="2209800"/>
            <a:ext cx="2198466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2916776" y="4827211"/>
            <a:ext cx="2201378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4250949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344916" y="2209800"/>
            <a:ext cx="2199658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5344824" y="4827209"/>
            <a:ext cx="2202571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20.12.2021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47526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07009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29782" y="430214"/>
            <a:ext cx="1314793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9475" y="773205"/>
            <a:ext cx="5568812" cy="548313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56834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89073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2861734"/>
            <a:ext cx="662096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89999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7700" y="2060576"/>
            <a:ext cx="3298113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41975" y="2056093"/>
            <a:ext cx="3298115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76151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1905000"/>
            <a:ext cx="32981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700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41976" y="1905000"/>
            <a:ext cx="3298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241976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00280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20.12.2021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56958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20.12.2021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00278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1447800"/>
            <a:ext cx="2551462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9397" y="1447800"/>
            <a:ext cx="3898013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129281"/>
            <a:ext cx="2551462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20.12.2021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53244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656" y="1854192"/>
            <a:ext cx="3820674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13517" y="1143000"/>
            <a:ext cx="2400925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657600"/>
            <a:ext cx="3814728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37609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/>
          <p:cNvSpPr/>
          <p:nvPr/>
        </p:nvSpPr>
        <p:spPr>
          <a:xfrm>
            <a:off x="629943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Oval 22"/>
          <p:cNvSpPr/>
          <p:nvPr/>
        </p:nvSpPr>
        <p:spPr>
          <a:xfrm>
            <a:off x="5689832" y="-457200"/>
            <a:ext cx="1600200" cy="1600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4000"/>
                </a:schemeClr>
              </a:gs>
              <a:gs pos="73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4" name="Oval 23"/>
          <p:cNvSpPr/>
          <p:nvPr/>
        </p:nvSpPr>
        <p:spPr>
          <a:xfrm>
            <a:off x="6299432" y="6096000"/>
            <a:ext cx="990600" cy="9906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9000"/>
                </a:schemeClr>
              </a:gs>
              <a:gs pos="66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0" name="Oval 19"/>
          <p:cNvSpPr/>
          <p:nvPr/>
        </p:nvSpPr>
        <p:spPr>
          <a:xfrm>
            <a:off x="-153988" y="2667000"/>
            <a:ext cx="4191000" cy="41910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1000"/>
                </a:schemeClr>
              </a:gs>
              <a:gs pos="75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1" name="Oval 20"/>
          <p:cNvSpPr/>
          <p:nvPr/>
        </p:nvSpPr>
        <p:spPr>
          <a:xfrm>
            <a:off x="-839788" y="2895600"/>
            <a:ext cx="2362200" cy="2362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8000"/>
                </a:schemeClr>
              </a:gs>
              <a:gs pos="72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8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9" name="Rectangle 1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4710" y="452718"/>
            <a:ext cx="7055380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2052925"/>
            <a:ext cx="6711654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7494989" y="1828771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20.12.2021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6233335" y="3263371"/>
            <a:ext cx="3859795" cy="2286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766431" y="295736"/>
            <a:ext cx="628813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1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685179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7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6" indent="-342906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62" indent="-285755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20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27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34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42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49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57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64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7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15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22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3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38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46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53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6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liter.perm.ru/pikhto.htm" TargetMode="Externa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476672"/>
            <a:ext cx="828092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800" dirty="0" smtClean="0">
                <a:latin typeface="Times New Roman" panose="02020603050405020304" pitchFamily="18" charset="0"/>
                <a:ea typeface="Batang"/>
              </a:rPr>
              <a:t>I межрегиональный Форум </a:t>
            </a:r>
          </a:p>
          <a:p>
            <a:pPr algn="ctr">
              <a:spcAft>
                <a:spcPts val="0"/>
              </a:spcAft>
            </a:pPr>
            <a:r>
              <a:rPr lang="ru-RU" sz="2800" dirty="0" smtClean="0">
                <a:latin typeface="Times New Roman" panose="02020603050405020304" pitchFamily="18" charset="0"/>
                <a:ea typeface="Batang"/>
              </a:rPr>
              <a:t>«МЕТОДОЛОГИЯ ПЕДАГОГИЧЕСКОГО ПРОЕКТИРОВАНИЯ: </a:t>
            </a:r>
          </a:p>
          <a:p>
            <a:pPr algn="ctr">
              <a:spcAft>
                <a:spcPts val="0"/>
              </a:spcAft>
            </a:pPr>
            <a:r>
              <a:rPr lang="ru-RU" sz="2800" dirty="0" smtClean="0">
                <a:latin typeface="Times New Roman" panose="02020603050405020304" pitchFamily="18" charset="0"/>
                <a:ea typeface="Batang"/>
              </a:rPr>
              <a:t>особенности мышления в условиях неопределенности»</a:t>
            </a:r>
          </a:p>
          <a:p>
            <a:pPr algn="ctr">
              <a:spcAft>
                <a:spcPts val="0"/>
              </a:spcAft>
            </a:pPr>
            <a:r>
              <a:rPr lang="ru-RU" sz="2800" dirty="0" smtClean="0">
                <a:effectLst/>
                <a:latin typeface="Times New Roman" panose="02020603050405020304" pitchFamily="18" charset="0"/>
                <a:ea typeface="Batang"/>
              </a:rPr>
              <a:t>07 – 08 декабря 2021 г.</a:t>
            </a:r>
          </a:p>
          <a:p>
            <a:pPr algn="ctr">
              <a:spcAft>
                <a:spcPts val="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Batang"/>
              </a:rPr>
              <a:t>круглый стол </a:t>
            </a:r>
            <a:r>
              <a:rPr lang="ru-RU" sz="2400" b="1" dirty="0">
                <a:latin typeface="Times New Roman" panose="02020603050405020304" pitchFamily="18" charset="0"/>
                <a:ea typeface="Batang"/>
              </a:rPr>
              <a:t>«Интерпретация текста» </a:t>
            </a:r>
            <a:r>
              <a:rPr lang="ru-RU" sz="2400" dirty="0">
                <a:latin typeface="Times New Roman" panose="02020603050405020304" pitchFamily="18" charset="0"/>
                <a:ea typeface="Batang"/>
              </a:rPr>
              <a:t>в рамках малого пленума </a:t>
            </a:r>
            <a:r>
              <a:rPr lang="ru-RU" sz="2400" b="1" dirty="0">
                <a:latin typeface="Times New Roman" panose="02020603050405020304" pitchFamily="18" charset="0"/>
                <a:ea typeface="Batang"/>
              </a:rPr>
              <a:t>«</a:t>
            </a:r>
            <a:r>
              <a:rPr lang="ru-RU" sz="2400" b="1" dirty="0" err="1">
                <a:latin typeface="Times New Roman" panose="02020603050405020304" pitchFamily="18" charset="0"/>
                <a:ea typeface="Batang"/>
              </a:rPr>
              <a:t>Soft</a:t>
            </a:r>
            <a:r>
              <a:rPr lang="ru-RU" sz="2400" b="1" dirty="0">
                <a:latin typeface="Times New Roman" panose="02020603050405020304" pitchFamily="18" charset="0"/>
                <a:ea typeface="Batang"/>
              </a:rPr>
              <a:t> и </a:t>
            </a:r>
            <a:r>
              <a:rPr lang="ru-RU" sz="2400" b="1" dirty="0" err="1">
                <a:latin typeface="Times New Roman" panose="02020603050405020304" pitchFamily="18" charset="0"/>
                <a:ea typeface="Batang"/>
              </a:rPr>
              <a:t>selfskills</a:t>
            </a:r>
            <a:r>
              <a:rPr lang="ru-RU" sz="2400" b="1" dirty="0">
                <a:latin typeface="Times New Roman" panose="02020603050405020304" pitchFamily="18" charset="0"/>
                <a:ea typeface="Batang"/>
              </a:rPr>
              <a:t> в школьном образовании: попытки и проблемы внедрения»</a:t>
            </a:r>
            <a:endParaRPr lang="ru-RU" sz="2400" b="1" dirty="0">
              <a:effectLst/>
              <a:latin typeface="Times New Roman" panose="02020603050405020304" pitchFamily="18" charset="0"/>
              <a:ea typeface="Batang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91680" y="4869160"/>
            <a:ext cx="66247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err="1"/>
              <a:t>Аксаитова</a:t>
            </a:r>
            <a:r>
              <a:rPr lang="ru-RU" b="1" dirty="0"/>
              <a:t> </a:t>
            </a:r>
            <a:r>
              <a:rPr lang="ru-RU" b="1" dirty="0" err="1"/>
              <a:t>Нурия</a:t>
            </a:r>
            <a:r>
              <a:rPr lang="ru-RU" b="1" dirty="0"/>
              <a:t> </a:t>
            </a:r>
            <a:r>
              <a:rPr lang="ru-RU" b="1" dirty="0" err="1" smtClean="0"/>
              <a:t>Габдулахановна</a:t>
            </a:r>
            <a:r>
              <a:rPr lang="ru-RU" b="1" dirty="0" smtClean="0"/>
              <a:t>, </a:t>
            </a:r>
          </a:p>
          <a:p>
            <a:pPr algn="r"/>
            <a:r>
              <a:rPr lang="ru-RU" b="1" dirty="0" smtClean="0"/>
              <a:t>учитель </a:t>
            </a:r>
            <a:r>
              <a:rPr lang="ru-RU" b="1" dirty="0"/>
              <a:t>русского языка и литературы  </a:t>
            </a:r>
            <a:endParaRPr lang="ru-RU" b="1" dirty="0" smtClean="0"/>
          </a:p>
          <a:p>
            <a:pPr algn="r"/>
            <a:r>
              <a:rPr lang="ru-RU" b="1" dirty="0" smtClean="0"/>
              <a:t>МАОУ </a:t>
            </a:r>
            <a:r>
              <a:rPr lang="ru-RU" b="1" dirty="0"/>
              <a:t>"</a:t>
            </a:r>
            <a:r>
              <a:rPr lang="ru-RU" b="1" dirty="0" err="1"/>
              <a:t>Бардымская</a:t>
            </a:r>
            <a:r>
              <a:rPr lang="ru-RU" b="1" dirty="0"/>
              <a:t> гимназия имени </a:t>
            </a:r>
            <a:r>
              <a:rPr lang="ru-RU" b="1" dirty="0" err="1"/>
              <a:t>Габдуллы</a:t>
            </a:r>
            <a:r>
              <a:rPr lang="ru-RU" b="1" dirty="0"/>
              <a:t> Тукая" </a:t>
            </a:r>
            <a:r>
              <a:rPr lang="ru-RU" b="1" dirty="0" err="1"/>
              <a:t>Бардымского</a:t>
            </a:r>
            <a:r>
              <a:rPr lang="ru-RU" b="1" dirty="0"/>
              <a:t> муниципального округа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97249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7066064"/>
              </p:ext>
            </p:extLst>
          </p:nvPr>
        </p:nvGraphicFramePr>
        <p:xfrm>
          <a:off x="457200" y="332656"/>
          <a:ext cx="8435280" cy="591504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3445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354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31746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92906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59150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-Работа с картиной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-Работа с мультфильмом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-Работа с текстовым материалом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Из личного опыта…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462" marR="1946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Называние  чувства героя картины (доказательство - сюжет картины).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Называние  чувства героя  (доказательство -  сюжет мультфильма)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Нахождение в тексте описания эмоций и определение чувства, которое  они «иллюстрируют»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Составление небольших текстов с описанием эмоций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462" marR="1946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Тренинг «Повторяю действия героя картины»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Тренинг «Повторяю действия героя мультфильма»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Тренинг «Чтение и определение чувства через эмоции».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Тренинг «Что я делаю, когда чувствую…»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462" marR="1946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Картины художников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Мультфильмы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Примеры описания эмоций из литературных произведений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Небольшие авторские тексты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462" marR="19462" marT="0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99640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7468640"/>
              </p:ext>
            </p:extLst>
          </p:nvPr>
        </p:nvGraphicFramePr>
        <p:xfrm>
          <a:off x="251520" y="1600200"/>
          <a:ext cx="8640960" cy="50474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791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41171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37396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97609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13536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Определение чувства человека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462" marR="1946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Определение чувства посредством описания эмоций. 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462" marR="1946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Тренинг «Определи чувство»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462" marR="1946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Составленные детьми небольшие тексты с описанием эмоций 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462" marR="19462" marT="0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536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Проявление эмоций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462" marR="1946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Проявление заданных эмоций и определение чувств, которые они «иллюстрируют»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462" marR="1946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Тренинг «Что я чувствую и как  проявляю это чувство» 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462" marR="1946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Проигрывание заданных ситуаций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462" marR="19462" marT="0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3536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Итоговое занятие</a:t>
                      </a:r>
                      <a:endParaRPr lang="ru-RU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462" marR="1946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Определение  чувства и называние  эмоций, его иллюстрирующих,   из данного текста, 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462" marR="1946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Письменная работа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462" marR="1946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Текст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462" marR="19462" marT="0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68389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536174"/>
            <a:ext cx="82089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60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Что такое эмоции и зачем они нужны?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484214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x" descr="219577"/>
          <p:cNvPicPr>
            <a:picLocks noChangeAspect="1" noChangeArrowheads="1"/>
          </p:cNvPicPr>
          <p:nvPr/>
        </p:nvPicPr>
        <p:blipFill>
          <a:blip r:embed="rId2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76" t="35762" r="65152" b="35866"/>
          <a:stretch>
            <a:fillRect/>
          </a:stretch>
        </p:blipFill>
        <p:spPr bwMode="auto">
          <a:xfrm>
            <a:off x="2339975" y="620713"/>
            <a:ext cx="4464050" cy="561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74131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3" y="249238"/>
            <a:ext cx="7559675" cy="6357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02174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75" y="574675"/>
            <a:ext cx="8553450" cy="5707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111281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04663"/>
            <a:ext cx="8424936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000000"/>
                </a:solidFill>
                <a:latin typeface="Arial"/>
                <a:ea typeface="Times New Roman"/>
              </a:rPr>
              <a:t>Владимир Киршин</a:t>
            </a:r>
            <a:endParaRPr lang="ru-RU" sz="2800" dirty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algn="ctr"/>
            <a:r>
              <a:rPr lang="ru-RU" sz="3200" dirty="0" err="1">
                <a:solidFill>
                  <a:srgbClr val="000000"/>
                </a:solidFill>
                <a:latin typeface="Arial"/>
                <a:ea typeface="Times New Roman"/>
              </a:rPr>
              <a:t>Впряга</a:t>
            </a:r>
            <a:endParaRPr lang="ru-RU" sz="2800" dirty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algn="ctr"/>
            <a:r>
              <a:rPr lang="ru-RU" dirty="0">
                <a:solidFill>
                  <a:srgbClr val="000000"/>
                </a:solidFill>
                <a:latin typeface="Arial"/>
                <a:ea typeface="Times New Roman"/>
              </a:rPr>
              <a:t>Рассказ из книги </a:t>
            </a:r>
            <a:r>
              <a:rPr lang="ru-RU" u="sng" dirty="0">
                <a:solidFill>
                  <a:srgbClr val="000000"/>
                </a:solidFill>
                <a:latin typeface="Arial"/>
                <a:ea typeface="Times New Roman"/>
                <a:hlinkClick r:id="rId2"/>
              </a:rPr>
              <a:t>Дед </a:t>
            </a:r>
            <a:r>
              <a:rPr lang="ru-RU" u="sng" dirty="0" err="1" smtClean="0">
                <a:solidFill>
                  <a:srgbClr val="000000"/>
                </a:solidFill>
                <a:latin typeface="Arial"/>
                <a:ea typeface="Times New Roman"/>
                <a:hlinkClick r:id="rId2"/>
              </a:rPr>
              <a:t>Пихто</a:t>
            </a:r>
            <a:endParaRPr lang="ru-RU" sz="2800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algn="ctr"/>
            <a:endParaRPr lang="ru-RU" sz="2800" dirty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r>
              <a:rPr lang="ru-RU" sz="1600" dirty="0">
                <a:solidFill>
                  <a:srgbClr val="000000"/>
                </a:solidFill>
                <a:latin typeface="Arial"/>
                <a:ea typeface="Times New Roman"/>
              </a:rPr>
              <a:t>Это была настоящая бойцовая собака, несмотря на молодой, еще </a:t>
            </a:r>
            <a:r>
              <a:rPr lang="ru-RU" sz="1600" dirty="0" err="1">
                <a:solidFill>
                  <a:srgbClr val="000000"/>
                </a:solidFill>
                <a:latin typeface="Arial"/>
                <a:ea typeface="Times New Roman"/>
              </a:rPr>
              <a:t>щенковый</a:t>
            </a:r>
            <a:r>
              <a:rPr lang="ru-RU" sz="1600" dirty="0">
                <a:solidFill>
                  <a:srgbClr val="000000"/>
                </a:solidFill>
                <a:latin typeface="Arial"/>
                <a:ea typeface="Times New Roman"/>
              </a:rPr>
              <a:t> возраст. И порода подходящая - боксер, и имя - Лорд. Как положено боксеру, у него был широкий "</a:t>
            </a:r>
            <a:r>
              <a:rPr lang="ru-RU" sz="1600" dirty="0" err="1">
                <a:solidFill>
                  <a:srgbClr val="000000"/>
                </a:solidFill>
                <a:latin typeface="Arial"/>
                <a:ea typeface="Times New Roman"/>
              </a:rPr>
              <a:t>грудак</a:t>
            </a:r>
            <a:r>
              <a:rPr lang="ru-RU" sz="1600" dirty="0">
                <a:solidFill>
                  <a:srgbClr val="000000"/>
                </a:solidFill>
                <a:latin typeface="Arial"/>
                <a:ea typeface="Times New Roman"/>
              </a:rPr>
              <a:t>" и черная кровожадная морда с широко расставленными немигающими глазами. Как водится у лордов, он задирал нос. Если посмотреть сбоку - морда такая спесивая, чистый лорд. Но самой красивое место у щенка было - зубы. Когда прежний хозяин задирал ему </a:t>
            </a:r>
            <a:r>
              <a:rPr lang="ru-RU" sz="1600" dirty="0" err="1">
                <a:solidFill>
                  <a:srgbClr val="000000"/>
                </a:solidFill>
                <a:latin typeface="Arial"/>
                <a:ea typeface="Times New Roman"/>
              </a:rPr>
              <a:t>брылья</a:t>
            </a:r>
            <a:r>
              <a:rPr lang="ru-RU" sz="1600" dirty="0">
                <a:solidFill>
                  <a:srgbClr val="000000"/>
                </a:solidFill>
                <a:latin typeface="Arial"/>
                <a:ea typeface="Times New Roman"/>
              </a:rPr>
              <a:t>, обнажались такие сабли - держись, </a:t>
            </a:r>
            <a:r>
              <a:rPr lang="ru-RU" sz="1600" dirty="0" err="1">
                <a:solidFill>
                  <a:srgbClr val="000000"/>
                </a:solidFill>
                <a:latin typeface="Arial"/>
                <a:ea typeface="Times New Roman"/>
              </a:rPr>
              <a:t>Костян</a:t>
            </a:r>
            <a:r>
              <a:rPr lang="ru-RU" sz="1600" dirty="0">
                <a:solidFill>
                  <a:srgbClr val="000000"/>
                </a:solidFill>
                <a:latin typeface="Arial"/>
                <a:ea typeface="Times New Roman"/>
              </a:rPr>
              <a:t>.</a:t>
            </a:r>
            <a:endParaRPr lang="ru-RU" sz="1600" dirty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r>
              <a:rPr lang="ru-RU" sz="1600" dirty="0" err="1">
                <a:solidFill>
                  <a:srgbClr val="000000"/>
                </a:solidFill>
                <a:latin typeface="Arial"/>
                <a:ea typeface="Times New Roman"/>
              </a:rPr>
              <a:t>Костян</a:t>
            </a:r>
            <a:r>
              <a:rPr lang="ru-RU" sz="1600" dirty="0">
                <a:solidFill>
                  <a:srgbClr val="000000"/>
                </a:solidFill>
                <a:latin typeface="Arial"/>
                <a:ea typeface="Times New Roman"/>
              </a:rPr>
              <a:t> - бандит из соседнего подъезда, всех пацанов достает. Илюшу тоже. Илюша как-то проходил по двору и вдруг слышит - "Эй!". У Илюши сердце упало. Не помня себя, дошел до угла, не оборачиваясь, свернул направо - как чесанул по улице... Ночью Илюше приснился </a:t>
            </a:r>
            <a:r>
              <a:rPr lang="ru-RU" sz="1600" dirty="0" err="1">
                <a:solidFill>
                  <a:srgbClr val="000000"/>
                </a:solidFill>
                <a:latin typeface="Arial"/>
                <a:ea typeface="Times New Roman"/>
              </a:rPr>
              <a:t>Костян</a:t>
            </a:r>
            <a:r>
              <a:rPr lang="ru-RU" sz="1600" dirty="0">
                <a:solidFill>
                  <a:srgbClr val="000000"/>
                </a:solidFill>
                <a:latin typeface="Arial"/>
                <a:ea typeface="Times New Roman"/>
              </a:rPr>
              <a:t>. У него была страшная бритая голова, страшная растянутая кофта и ужасные штаны с идиотскими лампасами. Он шел навстречу и ухмылялся, и ухмылка его была такой жуткой, что остального лица даже не было видно. Илюша проснулся в поту и до утра соображал, как ему быть в следующий раз, когда его </a:t>
            </a:r>
            <a:r>
              <a:rPr lang="ru-RU" sz="1600" dirty="0" err="1">
                <a:solidFill>
                  <a:srgbClr val="000000"/>
                </a:solidFill>
                <a:latin typeface="Arial"/>
                <a:ea typeface="Times New Roman"/>
              </a:rPr>
              <a:t>Костян</a:t>
            </a:r>
            <a:r>
              <a:rPr lang="ru-RU" sz="1600" dirty="0">
                <a:solidFill>
                  <a:srgbClr val="000000"/>
                </a:solidFill>
                <a:latin typeface="Arial"/>
                <a:ea typeface="Times New Roman"/>
              </a:rPr>
              <a:t> окликнет. По любому выходило, что без собаки - никак. "</a:t>
            </a:r>
            <a:r>
              <a:rPr lang="ru-RU" sz="1600" dirty="0" err="1">
                <a:solidFill>
                  <a:srgbClr val="000000"/>
                </a:solidFill>
                <a:latin typeface="Arial"/>
                <a:ea typeface="Times New Roman"/>
              </a:rPr>
              <a:t>Впряга</a:t>
            </a:r>
            <a:r>
              <a:rPr lang="ru-RU" sz="1600" dirty="0">
                <a:solidFill>
                  <a:srgbClr val="000000"/>
                </a:solidFill>
                <a:latin typeface="Arial"/>
                <a:ea typeface="Times New Roman"/>
              </a:rPr>
              <a:t>" нужна - ну, то есть, кто-нибудь, кто бы за Илюшу в разбор пошел. Старший брат, допустим, или пистолет - да где их взять? А собака - вон, на рынке продают, и не дорого. С собакой такой разбор классный получался - загляденье. Надо собаку.</a:t>
            </a:r>
            <a:endParaRPr lang="ru-RU" sz="1600" dirty="0">
              <a:solidFill>
                <a:srgbClr val="000000"/>
              </a:solidFill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690429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476673"/>
            <a:ext cx="7772400" cy="1944215"/>
          </a:xfrm>
        </p:spPr>
        <p:txBody>
          <a:bodyPr/>
          <a:lstStyle/>
          <a:p>
            <a:r>
              <a:rPr lang="ru-RU" dirty="0" smtClean="0"/>
              <a:t>Интерпретация текста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371600" y="2204864"/>
            <a:ext cx="6400800" cy="2664296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chemeClr val="tx1"/>
                </a:solidFill>
              </a:rPr>
              <a:t>Познание текста + открытие дополнительных смыслов = обретение личностных смыслов и формирование универсальных действий, то есть </a:t>
            </a:r>
            <a:r>
              <a:rPr lang="ru-RU" sz="3200" b="1" dirty="0" smtClean="0">
                <a:solidFill>
                  <a:srgbClr val="FF0000"/>
                </a:solidFill>
              </a:rPr>
              <a:t>гибких (мягких) навыков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11595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www.jcat.ru/job_vacancy/blog/wp-content/uploads/2019/11/chto-takoe-soft-skill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524" y="548680"/>
            <a:ext cx="8640959" cy="5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6765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psy-files.ru/wp-content/uploads/8/d/0/8d0e77c9a9b6034070aab605d32b36f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718" y="188640"/>
            <a:ext cx="8639944" cy="6479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8646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mds.yandex.net/i?id=cf340aed9cb98be9e4e854be1c44d3ce-4080474-images-thumbs&amp;n=13&amp;exp=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872" y="506962"/>
            <a:ext cx="8708608" cy="5370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3347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88639"/>
            <a:ext cx="8712968" cy="69018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50000"/>
              </a:lnSpc>
              <a:spcAft>
                <a:spcPts val="0"/>
              </a:spcAft>
            </a:pPr>
            <a:r>
              <a:rPr lang="ru-RU" sz="2000" dirty="0">
                <a:latin typeface="Times New Roman"/>
                <a:ea typeface="Times New Roman"/>
                <a:cs typeface="Times New Roman"/>
              </a:rPr>
              <a:t>МИНИСТЕРСТВО ОБРАЗОВАНИЯ И НАУКИ РОССИЙСКОЙ ФЕДЕРАЦИИ</a:t>
            </a:r>
            <a:endParaRPr lang="ru-RU" sz="2000" dirty="0">
              <a:ea typeface="Times New Roman"/>
              <a:cs typeface="Times New Roman"/>
            </a:endParaRPr>
          </a:p>
          <a:p>
            <a:pPr indent="450215" algn="ctr">
              <a:lnSpc>
                <a:spcPct val="150000"/>
              </a:lnSpc>
              <a:spcAft>
                <a:spcPts val="0"/>
              </a:spcAft>
            </a:pPr>
            <a:r>
              <a:rPr lang="ru-RU" sz="2000" dirty="0">
                <a:latin typeface="Times New Roman"/>
                <a:ea typeface="Times New Roman"/>
                <a:cs typeface="Times New Roman"/>
              </a:rPr>
              <a:t>ПЕРМСКИЙ ГОСУДАРСТВЕННЫЙ НАЦИОНАЛЬНЫЙ ИССЛЕДОВАТЕЛЬСКИЙ УНИВЕРСИТЕТ</a:t>
            </a:r>
            <a:endParaRPr lang="ru-RU" sz="2000" dirty="0">
              <a:ea typeface="Times New Roman"/>
              <a:cs typeface="Times New Roman"/>
            </a:endParaRPr>
          </a:p>
          <a:p>
            <a:pPr indent="450215" algn="ctr">
              <a:lnSpc>
                <a:spcPct val="150000"/>
              </a:lnSpc>
              <a:spcAft>
                <a:spcPts val="0"/>
              </a:spcAft>
            </a:pPr>
            <a:r>
              <a:rPr lang="ru-RU" sz="2000" dirty="0">
                <a:latin typeface="Times New Roman"/>
                <a:ea typeface="Times New Roman"/>
                <a:cs typeface="Times New Roman"/>
              </a:rPr>
              <a:t> </a:t>
            </a:r>
            <a:endParaRPr lang="ru-RU" sz="2000" dirty="0">
              <a:ea typeface="Times New Roman"/>
              <a:cs typeface="Times New Roman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2000" dirty="0">
                <a:latin typeface="Times New Roman"/>
                <a:ea typeface="Times New Roman"/>
                <a:cs typeface="Times New Roman"/>
              </a:rPr>
              <a:t> </a:t>
            </a:r>
            <a:endParaRPr lang="ru-RU" sz="2000" dirty="0">
              <a:ea typeface="Times New Roman"/>
              <a:cs typeface="Times New Roman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2000" dirty="0">
                <a:latin typeface="Times New Roman"/>
                <a:ea typeface="Times New Roman"/>
                <a:cs typeface="Times New Roman"/>
              </a:rPr>
              <a:t> </a:t>
            </a:r>
            <a:endParaRPr lang="ru-RU" sz="2000" dirty="0">
              <a:ea typeface="Times New Roman"/>
              <a:cs typeface="Times New Roman"/>
            </a:endParaRPr>
          </a:p>
          <a:p>
            <a:pPr indent="450215" algn="ctr">
              <a:lnSpc>
                <a:spcPct val="150000"/>
              </a:lnSpc>
              <a:spcAft>
                <a:spcPts val="0"/>
              </a:spcAft>
            </a:pPr>
            <a:r>
              <a:rPr lang="ru-RU" sz="2000" dirty="0">
                <a:latin typeface="Times New Roman"/>
                <a:ea typeface="Times New Roman"/>
                <a:cs typeface="Times New Roman"/>
              </a:rPr>
              <a:t>Выпускная работа на курсах повышения квалификации</a:t>
            </a:r>
            <a:br>
              <a:rPr lang="ru-RU" sz="2000" dirty="0">
                <a:latin typeface="Times New Roman"/>
                <a:ea typeface="Times New Roman"/>
                <a:cs typeface="Times New Roman"/>
              </a:rPr>
            </a:br>
            <a:r>
              <a:rPr lang="ru-RU" sz="2000" dirty="0">
                <a:latin typeface="Times New Roman"/>
                <a:ea typeface="Times New Roman"/>
                <a:cs typeface="Times New Roman"/>
              </a:rPr>
              <a:t> «Мониторинг </a:t>
            </a:r>
            <a:r>
              <a:rPr lang="ru-RU" sz="2000" dirty="0" err="1">
                <a:latin typeface="Times New Roman"/>
                <a:ea typeface="Times New Roman"/>
                <a:cs typeface="Times New Roman"/>
              </a:rPr>
              <a:t>метапредметных</a:t>
            </a:r>
            <a:r>
              <a:rPr lang="ru-RU" sz="2000" dirty="0">
                <a:latin typeface="Times New Roman"/>
                <a:ea typeface="Times New Roman"/>
                <a:cs typeface="Times New Roman"/>
              </a:rPr>
              <a:t> и личностных результатов»</a:t>
            </a:r>
            <a:endParaRPr lang="ru-RU" sz="2000" dirty="0">
              <a:ea typeface="Times New Roman"/>
              <a:cs typeface="Times New Roman"/>
            </a:endParaRPr>
          </a:p>
          <a:p>
            <a:pPr indent="450215" algn="ctr">
              <a:lnSpc>
                <a:spcPct val="150000"/>
              </a:lnSpc>
              <a:spcAft>
                <a:spcPts val="0"/>
              </a:spcAft>
            </a:pPr>
            <a:r>
              <a:rPr lang="ru-RU" sz="2000" dirty="0">
                <a:latin typeface="Times New Roman"/>
                <a:ea typeface="Times New Roman"/>
                <a:cs typeface="Times New Roman"/>
              </a:rPr>
              <a:t> </a:t>
            </a:r>
            <a:endParaRPr lang="ru-RU" sz="2000" dirty="0">
              <a:ea typeface="Times New Roman"/>
              <a:cs typeface="Times New Roman"/>
            </a:endParaRPr>
          </a:p>
          <a:p>
            <a:pPr indent="450215" algn="ctr">
              <a:lnSpc>
                <a:spcPct val="150000"/>
              </a:lnSpc>
              <a:spcAft>
                <a:spcPts val="0"/>
              </a:spcAft>
            </a:pPr>
            <a:r>
              <a:rPr lang="ru-RU" sz="2000" b="1" dirty="0">
                <a:latin typeface="Times New Roman"/>
                <a:ea typeface="Times New Roman"/>
                <a:cs typeface="Times New Roman"/>
              </a:rPr>
              <a:t>Оценка умения выделять в тексте аргументы</a:t>
            </a:r>
            <a:endParaRPr lang="ru-RU" sz="2000" dirty="0">
              <a:ea typeface="Times New Roman"/>
              <a:cs typeface="Times New Roman"/>
            </a:endParaRPr>
          </a:p>
          <a:p>
            <a:pPr indent="450215" algn="ctr">
              <a:lnSpc>
                <a:spcPct val="150000"/>
              </a:lnSpc>
              <a:spcAft>
                <a:spcPts val="0"/>
              </a:spcAft>
            </a:pPr>
            <a:r>
              <a:rPr lang="ru-RU" sz="2000" b="1" dirty="0">
                <a:latin typeface="Times New Roman"/>
                <a:ea typeface="Times New Roman"/>
                <a:cs typeface="Times New Roman"/>
              </a:rPr>
              <a:t>по заданному тезису</a:t>
            </a:r>
            <a:endParaRPr lang="ru-RU" sz="2000" dirty="0">
              <a:ea typeface="Times New Roman"/>
              <a:cs typeface="Times New Roman"/>
            </a:endParaRPr>
          </a:p>
          <a:p>
            <a:pPr indent="450215" algn="ctr">
              <a:lnSpc>
                <a:spcPct val="150000"/>
              </a:lnSpc>
              <a:spcAft>
                <a:spcPts val="0"/>
              </a:spcAft>
            </a:pPr>
            <a:r>
              <a:rPr lang="ru-RU" sz="1100" dirty="0">
                <a:latin typeface="Times New Roman"/>
                <a:ea typeface="Times New Roman"/>
                <a:cs typeface="Times New Roman"/>
              </a:rPr>
              <a:t> </a:t>
            </a:r>
            <a:endParaRPr lang="ru-RU" sz="1100" dirty="0">
              <a:ea typeface="Times New Roman"/>
              <a:cs typeface="Times New Roman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1100" dirty="0">
                <a:latin typeface="Times New Roman"/>
                <a:ea typeface="Times New Roman"/>
                <a:cs typeface="Times New Roman"/>
              </a:rPr>
              <a:t> </a:t>
            </a:r>
            <a:endParaRPr lang="ru-RU" sz="1100" dirty="0">
              <a:ea typeface="Times New Roman"/>
              <a:cs typeface="Times New Roman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1100" dirty="0">
                <a:latin typeface="Times New Roman"/>
                <a:ea typeface="Times New Roman"/>
                <a:cs typeface="Times New Roman"/>
              </a:rPr>
              <a:t> </a:t>
            </a:r>
            <a:endParaRPr lang="ru-RU" sz="1100" dirty="0">
              <a:ea typeface="Times New Roman"/>
              <a:cs typeface="Times New Roman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1100" dirty="0">
                <a:latin typeface="Times New Roman"/>
                <a:ea typeface="Times New Roman"/>
                <a:cs typeface="Times New Roman"/>
              </a:rPr>
              <a:t> </a:t>
            </a:r>
            <a:endParaRPr lang="ru-RU" sz="1100" dirty="0">
              <a:ea typeface="Times New Roman"/>
              <a:cs typeface="Times New Roman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1100" dirty="0">
                <a:latin typeface="Times New Roman"/>
                <a:ea typeface="Times New Roman"/>
                <a:cs typeface="Times New Roman"/>
              </a:rPr>
              <a:t> </a:t>
            </a:r>
            <a:endParaRPr lang="ru-RU" sz="1100" dirty="0"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875372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351235"/>
            <a:ext cx="8640960" cy="55369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latin typeface="Times New Roman"/>
                <a:ea typeface="Times New Roman"/>
                <a:cs typeface="Times New Roman"/>
              </a:rPr>
              <a:t>МБОУ «</a:t>
            </a:r>
            <a:r>
              <a:rPr lang="ru-RU" sz="2400" dirty="0" err="1">
                <a:latin typeface="Times New Roman"/>
                <a:ea typeface="Times New Roman"/>
                <a:cs typeface="Times New Roman"/>
              </a:rPr>
              <a:t>Бардымская</a:t>
            </a:r>
            <a:r>
              <a:rPr lang="ru-RU" sz="2400" dirty="0">
                <a:latin typeface="Times New Roman"/>
                <a:ea typeface="Times New Roman"/>
                <a:cs typeface="Times New Roman"/>
              </a:rPr>
              <a:t> гимназия»</a:t>
            </a:r>
            <a:endParaRPr lang="ru-RU" sz="2400" dirty="0">
              <a:ea typeface="Times New Roman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latin typeface="Times New Roman"/>
                <a:ea typeface="Times New Roman"/>
                <a:cs typeface="Times New Roman"/>
              </a:rPr>
              <a:t>Модуль системы оценивания смыслового чтения у пятиклассников</a:t>
            </a:r>
            <a:endParaRPr lang="ru-RU" sz="2400" dirty="0">
              <a:ea typeface="Times New Roman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Times New Roman"/>
                <a:ea typeface="Times New Roman"/>
                <a:cs typeface="Times New Roman"/>
              </a:rPr>
              <a:t>Наименование модуля: система оценивания смыслового чтения.</a:t>
            </a:r>
            <a:endParaRPr lang="ru-RU" sz="2400" dirty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sz="2400" dirty="0">
                <a:latin typeface="Times New Roman"/>
                <a:ea typeface="Times New Roman"/>
                <a:cs typeface="Times New Roman"/>
              </a:rPr>
              <a:t>Параллель, на которой производится оценивание: 5 классы.</a:t>
            </a:r>
            <a:endParaRPr lang="ru-RU" sz="2400" dirty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Times New Roman"/>
                <a:ea typeface="Times New Roman"/>
              </a:rPr>
              <a:t>Описание </a:t>
            </a:r>
            <a:r>
              <a:rPr lang="ru-RU" sz="2400" dirty="0" err="1">
                <a:latin typeface="Times New Roman"/>
                <a:ea typeface="Times New Roman"/>
              </a:rPr>
              <a:t>метапредметного</a:t>
            </a:r>
            <a:r>
              <a:rPr lang="ru-RU" sz="2400" dirty="0">
                <a:latin typeface="Times New Roman"/>
                <a:ea typeface="Times New Roman"/>
              </a:rPr>
              <a:t> или личностного результата (МЛР) в стандарте</a:t>
            </a:r>
            <a:r>
              <a:rPr lang="ru-RU" sz="2400" dirty="0" smtClean="0">
                <a:latin typeface="Times New Roman"/>
                <a:ea typeface="Times New Roman"/>
              </a:rPr>
              <a:t>.</a:t>
            </a: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endParaRPr lang="ru-RU" sz="2400" dirty="0">
              <a:latin typeface="Times New Roman"/>
              <a:ea typeface="Times New Roman"/>
            </a:endParaRPr>
          </a:p>
          <a:p>
            <a:pPr indent="288290"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latin typeface="Times New Roman"/>
                <a:ea typeface="Times New Roman"/>
                <a:cs typeface="Times New Roman"/>
              </a:rPr>
              <a:t>Работа </a:t>
            </a:r>
            <a:r>
              <a:rPr lang="ru-RU" sz="2400" b="1" dirty="0">
                <a:latin typeface="Times New Roman"/>
                <a:ea typeface="Times New Roman"/>
                <a:cs typeface="Times New Roman"/>
              </a:rPr>
              <a:t>с текстом: поиск информации и понимание прочитанного</a:t>
            </a:r>
            <a:endParaRPr lang="ru-RU" sz="2400" b="1" dirty="0"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869291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404664"/>
            <a:ext cx="8280920" cy="34588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000" dirty="0" smtClean="0">
                <a:ea typeface="Calibri"/>
                <a:cs typeface="Times New Roman"/>
              </a:rPr>
              <a:t>Модуль </a:t>
            </a:r>
            <a:r>
              <a:rPr lang="ru-RU" sz="4000" dirty="0">
                <a:ea typeface="Calibri"/>
                <a:cs typeface="Times New Roman"/>
              </a:rPr>
              <a:t>оценивания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000" dirty="0" err="1" smtClean="0">
                <a:ea typeface="Calibri"/>
                <a:cs typeface="Times New Roman"/>
              </a:rPr>
              <a:t>метапредметного</a:t>
            </a:r>
            <a:r>
              <a:rPr lang="ru-RU" sz="4000" dirty="0" smtClean="0">
                <a:ea typeface="Calibri"/>
                <a:cs typeface="Times New Roman"/>
              </a:rPr>
              <a:t> </a:t>
            </a:r>
            <a:r>
              <a:rPr lang="ru-RU" sz="4000" dirty="0">
                <a:ea typeface="Calibri"/>
                <a:cs typeface="Times New Roman"/>
              </a:rPr>
              <a:t>результата «Умение быстро находить в тексте название предмета и представление героя о предмете</a:t>
            </a:r>
            <a:r>
              <a:rPr lang="ru-RU" sz="2800" dirty="0">
                <a:ea typeface="Calibri"/>
                <a:cs typeface="Times New Roman"/>
              </a:rPr>
              <a:t>».</a:t>
            </a:r>
          </a:p>
        </p:txBody>
      </p:sp>
    </p:spTree>
    <p:extLst>
      <p:ext uri="{BB962C8B-B14F-4D97-AF65-F5344CB8AC3E}">
        <p14:creationId xmlns:p14="http://schemas.microsoft.com/office/powerpoint/2010/main" val="3771180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423306"/>
            <a:ext cx="8280920" cy="5126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МБОУ «</a:t>
            </a:r>
            <a:r>
              <a:rPr lang="ru-RU" dirty="0" err="1">
                <a:latin typeface="Times New Roman"/>
                <a:ea typeface="Times New Roman"/>
                <a:cs typeface="Times New Roman"/>
              </a:rPr>
              <a:t>Бардымская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 гимназия»</a:t>
            </a:r>
            <a:endParaRPr lang="ru-RU" sz="1400" dirty="0">
              <a:ea typeface="Times New Roman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latin typeface="Times New Roman"/>
                <a:ea typeface="Times New Roman"/>
                <a:cs typeface="Times New Roman"/>
              </a:rPr>
              <a:t> </a:t>
            </a:r>
            <a:endParaRPr lang="ru-RU" sz="1400" dirty="0">
              <a:ea typeface="Times New Roman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latin typeface="Times New Roman"/>
                <a:ea typeface="Times New Roman"/>
                <a:cs typeface="Times New Roman"/>
              </a:rPr>
              <a:t> </a:t>
            </a:r>
            <a:endParaRPr lang="ru-RU" sz="1400" dirty="0">
              <a:ea typeface="Times New Roman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latin typeface="Times New Roman"/>
                <a:ea typeface="Times New Roman"/>
                <a:cs typeface="Times New Roman"/>
              </a:rPr>
              <a:t> </a:t>
            </a:r>
            <a:endParaRPr lang="ru-RU" sz="1400" dirty="0">
              <a:ea typeface="Times New Roman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latin typeface="Times New Roman"/>
                <a:ea typeface="Times New Roman"/>
                <a:cs typeface="Times New Roman"/>
              </a:rPr>
              <a:t> </a:t>
            </a:r>
            <a:endParaRPr lang="ru-RU" sz="1400" dirty="0">
              <a:ea typeface="Times New Roman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latin typeface="Times New Roman"/>
                <a:ea typeface="Times New Roman"/>
                <a:cs typeface="Times New Roman"/>
              </a:rPr>
              <a:t> </a:t>
            </a:r>
            <a:endParaRPr lang="ru-RU" sz="1400" dirty="0">
              <a:ea typeface="Times New Roman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200" dirty="0" err="1">
                <a:latin typeface="Times New Roman"/>
                <a:ea typeface="Times New Roman"/>
                <a:cs typeface="Times New Roman"/>
              </a:rPr>
              <a:t>Метапредметный</a:t>
            </a:r>
            <a:r>
              <a:rPr lang="ru-RU" sz="3200" dirty="0">
                <a:latin typeface="Times New Roman"/>
                <a:ea typeface="Times New Roman"/>
                <a:cs typeface="Times New Roman"/>
              </a:rPr>
              <a:t> краткосрочный курс</a:t>
            </a:r>
            <a:endParaRPr lang="ru-RU" sz="1400" dirty="0">
              <a:ea typeface="Times New Roman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800" dirty="0">
                <a:latin typeface="Times New Roman"/>
                <a:ea typeface="Times New Roman"/>
                <a:cs typeface="Times New Roman"/>
              </a:rPr>
              <a:t>«Чувства и эмоции»</a:t>
            </a:r>
            <a:endParaRPr lang="ru-RU" sz="1400" dirty="0">
              <a:ea typeface="Times New Roman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(для учащихся 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7 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класса)</a:t>
            </a:r>
            <a:endParaRPr lang="ru-RU" sz="1400" dirty="0">
              <a:ea typeface="Times New Roman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Сроки реализации программы: октябрь - декабрь 2015 г. (10 занятий)</a:t>
            </a:r>
            <a:endParaRPr lang="ru-RU" sz="1400" dirty="0">
              <a:ea typeface="Times New Roman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 </a:t>
            </a:r>
            <a:endParaRPr lang="ru-RU" sz="1400" dirty="0"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496139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2835599"/>
              </p:ext>
            </p:extLst>
          </p:nvPr>
        </p:nvGraphicFramePr>
        <p:xfrm>
          <a:off x="395538" y="188641"/>
          <a:ext cx="8496942" cy="73609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774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63529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09871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06586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71963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2957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" dirty="0">
                          <a:effectLst/>
                        </a:rPr>
                        <a:t>Тема</a:t>
                      </a:r>
                      <a:endParaRPr lang="ru-RU" sz="3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462" marR="1946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Программное содержание.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462" marR="1946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Задача модуля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462" marR="1946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Используемые упражнения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462" marR="1946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Обеспечение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462" marR="19462" marT="0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6761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">
                          <a:effectLst/>
                        </a:rPr>
                        <a:t>Чтение эмоций (3 часа)</a:t>
                      </a:r>
                      <a:endParaRPr lang="ru-RU" sz="3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462" marR="1946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 -Что такое чувство и как оно проявляется.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-Свяжите чувство и эмоцию.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-Скрываемые эмоции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462" marR="1946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Формирование. Различение понятий «чувство и эмоция». Как мимика помогает выражать эмоции.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Как жесты и язык тела помогают нам «прочитать» эмоцию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Как наше тело «выдает» наши эмоции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462" marR="1946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Тренинг «Мимика как способ проявления эмоций»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Тренинг «Определяем эмоцию и называем чувство»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Тренинг «Определяем эмоцию по внешнему проявлению»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462" marR="1946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Презентация «Что такое чувство и эмоция»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Презентация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«Язык тела»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Презентация «Определи эмоцию и назови чувство»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462" marR="19462" marT="0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85075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F9C9D"/>
      </a:accent5>
      <a:accent6>
        <a:srgbClr val="9E5E9B"/>
      </a:accent6>
      <a:hlink>
        <a:srgbClr val="58C1BA"/>
      </a:hlink>
      <a:folHlink>
        <a:srgbClr val="9DD0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397</TotalTime>
  <Words>635</Words>
  <Application>Microsoft Office PowerPoint</Application>
  <PresentationFormat>Экран (4:3)</PresentationFormat>
  <Paragraphs>142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Ион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Интерпретация текста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Амина</dc:creator>
  <cp:lastModifiedBy>Averina-SS</cp:lastModifiedBy>
  <cp:revision>13</cp:revision>
  <dcterms:created xsi:type="dcterms:W3CDTF">2021-12-06T09:00:22Z</dcterms:created>
  <dcterms:modified xsi:type="dcterms:W3CDTF">2021-12-20T09:50:28Z</dcterms:modified>
</cp:coreProperties>
</file>