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9" r:id="rId4"/>
    <p:sldId id="270" r:id="rId5"/>
    <p:sldId id="271" r:id="rId6"/>
    <p:sldId id="272" r:id="rId7"/>
    <p:sldId id="257" r:id="rId8"/>
    <p:sldId id="264" r:id="rId9"/>
    <p:sldId id="276" r:id="rId10"/>
    <p:sldId id="273" r:id="rId11"/>
    <p:sldId id="275" r:id="rId12"/>
    <p:sldId id="277" r:id="rId13"/>
    <p:sldId id="278" r:id="rId14"/>
    <p:sldId id="274" r:id="rId15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68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7" y="3323954"/>
            <a:ext cx="9435054" cy="3534046"/>
          </a:xfrm>
        </p:spPr>
        <p:txBody>
          <a:bodyPr/>
          <a:lstStyle/>
          <a:p>
            <a:r>
              <a:rPr lang="ru-RU" sz="1600" dirty="0" smtClean="0"/>
              <a:t>Судницына Татьяна Андреевна</a:t>
            </a:r>
            <a:r>
              <a:rPr lang="ru-RU" dirty="0" smtClean="0"/>
              <a:t>, </a:t>
            </a:r>
            <a:r>
              <a:rPr lang="ru-RU" sz="1600" dirty="0" smtClean="0"/>
              <a:t>замдиректора по учебной работе МБОУ ООШ №4 </a:t>
            </a:r>
            <a:br>
              <a:rPr lang="ru-RU" sz="1600" dirty="0" smtClean="0"/>
            </a:br>
            <a:r>
              <a:rPr lang="ru-RU" sz="1600" smtClean="0"/>
              <a:t>города Красновишерска, 2021г.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7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475656" y="116632"/>
            <a:ext cx="7560840" cy="646331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Batang"/>
              </a:rPr>
              <a:t>круглый стол </a:t>
            </a:r>
            <a:r>
              <a:rPr lang="ru-RU" b="1" dirty="0">
                <a:latin typeface="Times New Roman" panose="02020603050405020304" pitchFamily="18" charset="0"/>
                <a:ea typeface="Batang"/>
              </a:rPr>
              <a:t>«Интерпретация текста» </a:t>
            </a:r>
            <a:r>
              <a:rPr lang="ru-RU" dirty="0">
                <a:latin typeface="Times New Roman" panose="02020603050405020304" pitchFamily="18" charset="0"/>
                <a:ea typeface="Batang"/>
              </a:rPr>
              <a:t>в рамках малого пленума </a:t>
            </a:r>
            <a:r>
              <a:rPr lang="ru-RU" b="1" dirty="0">
                <a:latin typeface="Times New Roman" panose="02020603050405020304" pitchFamily="18" charset="0"/>
                <a:ea typeface="Batang"/>
              </a:rPr>
              <a:t>«</a:t>
            </a:r>
            <a:r>
              <a:rPr lang="ru-RU" b="1" dirty="0" err="1">
                <a:latin typeface="Times New Roman" panose="02020603050405020304" pitchFamily="18" charset="0"/>
                <a:ea typeface="Batang"/>
              </a:rPr>
              <a:t>Soft</a:t>
            </a:r>
            <a:r>
              <a:rPr lang="ru-RU" b="1" dirty="0">
                <a:latin typeface="Times New Roman" panose="02020603050405020304" pitchFamily="18" charset="0"/>
                <a:ea typeface="Batang"/>
              </a:rPr>
              <a:t> и </a:t>
            </a:r>
            <a:r>
              <a:rPr lang="ru-RU" b="1" dirty="0" err="1">
                <a:latin typeface="Times New Roman" panose="02020603050405020304" pitchFamily="18" charset="0"/>
                <a:ea typeface="Batang"/>
              </a:rPr>
              <a:t>selfskills</a:t>
            </a:r>
            <a:r>
              <a:rPr lang="ru-RU" b="1" dirty="0">
                <a:latin typeface="Times New Roman" panose="02020603050405020304" pitchFamily="18" charset="0"/>
                <a:ea typeface="Batang"/>
              </a:rPr>
              <a:t> в школьном образовании: попытки и проблемы внедрения»</a:t>
            </a:r>
            <a:endParaRPr lang="ru-RU" b="1" dirty="0">
              <a:latin typeface="Times New Roman" panose="02020603050405020304" pitchFamily="18" charset="0"/>
              <a:ea typeface="Batang"/>
            </a:endParaRPr>
          </a:p>
        </p:txBody>
      </p:sp>
    </p:spTree>
    <p:extLst>
      <p:ext uri="{BB962C8B-B14F-4D97-AF65-F5344CB8AC3E}">
        <p14:creationId xmlns:p14="http://schemas.microsoft.com/office/powerpoint/2010/main" val="363716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5685" y="27856"/>
            <a:ext cx="7467600" cy="1143000"/>
          </a:xfrm>
        </p:spPr>
        <p:txBody>
          <a:bodyPr/>
          <a:lstStyle/>
          <a:p>
            <a:r>
              <a:rPr lang="ru-RU" dirty="0" smtClean="0"/>
              <a:t>Материалы к занятиям (видео, </a:t>
            </a:r>
            <a:r>
              <a:rPr lang="ru-RU" dirty="0" err="1" smtClean="0"/>
              <a:t>демотиваторы</a:t>
            </a:r>
            <a:r>
              <a:rPr lang="ru-RU" dirty="0" smtClean="0"/>
              <a:t>, сплошные тексты)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401642"/>
            <a:ext cx="439248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ru-RU" sz="2000" dirty="0"/>
              <a:t> </a:t>
            </a:r>
            <a:r>
              <a:rPr lang="ru-RU" sz="1400" dirty="0"/>
              <a:t>«</a:t>
            </a:r>
            <a:r>
              <a:rPr lang="en-US" sz="1400" dirty="0"/>
              <a:t>Piper</a:t>
            </a:r>
            <a:r>
              <a:rPr lang="ru-RU" sz="1400" dirty="0"/>
              <a:t>», короткометражный мультфильм, студия «</a:t>
            </a:r>
            <a:r>
              <a:rPr lang="en-US" sz="1400" dirty="0"/>
              <a:t>Pixar</a:t>
            </a:r>
            <a:r>
              <a:rPr lang="ru-RU" sz="1400" dirty="0" smtClean="0"/>
              <a:t>»;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dirty="0" smtClean="0"/>
              <a:t>В</a:t>
            </a:r>
            <a:r>
              <a:rPr lang="ru-RU" sz="1400" dirty="0"/>
              <a:t>. Драгунский, «Он живой и светится» </a:t>
            </a:r>
            <a:endParaRPr lang="ru-RU" sz="1400" dirty="0" smtClean="0"/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dirty="0" smtClean="0"/>
              <a:t>В</a:t>
            </a:r>
            <a:r>
              <a:rPr lang="ru-RU" sz="1400" dirty="0"/>
              <a:t>. Драгунский, «Друг детства</a:t>
            </a:r>
            <a:r>
              <a:rPr lang="ru-RU" sz="1400" dirty="0" smtClean="0"/>
              <a:t>»;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dirty="0" smtClean="0"/>
              <a:t>С..Седов «Сказки несовершенного времени»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dirty="0" smtClean="0"/>
              <a:t>Стив </a:t>
            </a:r>
            <a:r>
              <a:rPr lang="ru-RU" sz="1400" dirty="0" err="1" smtClean="0"/>
              <a:t>Мосс</a:t>
            </a:r>
            <a:r>
              <a:rPr lang="ru-RU" sz="1400" dirty="0" smtClean="0"/>
              <a:t>  «Рассказы»</a:t>
            </a:r>
          </a:p>
          <a:p>
            <a:pPr marL="342900" lvl="0" indent="-342900" algn="just">
              <a:buFont typeface="+mj-lt"/>
              <a:buAutoNum type="arabicPeriod"/>
            </a:pPr>
            <a:endParaRPr lang="ru-RU" sz="1400" dirty="0" smtClean="0"/>
          </a:p>
          <a:p>
            <a:pPr marL="342900" lvl="0" indent="-342900" algn="just">
              <a:buFont typeface="+mj-lt"/>
              <a:buAutoNum type="arabicPeriod"/>
            </a:pPr>
            <a:endParaRPr lang="ru-RU" sz="1400" dirty="0"/>
          </a:p>
          <a:p>
            <a:pPr lvl="0" algn="just"/>
            <a:endParaRPr lang="ru-RU" sz="2000" dirty="0"/>
          </a:p>
        </p:txBody>
      </p:sp>
      <p:pic>
        <p:nvPicPr>
          <p:cNvPr id="5122" name="Picture 2" descr="https://im0-tub-ru.yandex.net/i?id=7a635d3619df4e6f5c20bd313e6e866a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01642"/>
            <a:ext cx="3477977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Прямоугольник 5"/>
          <p:cNvSpPr/>
          <p:nvPr/>
        </p:nvSpPr>
        <p:spPr>
          <a:xfrm>
            <a:off x="4214810" y="3968132"/>
            <a:ext cx="469491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 startAt="4"/>
            </a:pPr>
            <a:r>
              <a:rPr lang="ru-RU" sz="2000" dirty="0" smtClean="0"/>
              <a:t> «</a:t>
            </a:r>
            <a:r>
              <a:rPr lang="ru-RU" sz="1400" dirty="0" smtClean="0"/>
              <a:t>Переменная облачность», короткометражный мультфильм, студия «Р</a:t>
            </a:r>
            <a:r>
              <a:rPr lang="en-US" sz="1400" dirty="0" err="1" smtClean="0"/>
              <a:t>ixar</a:t>
            </a:r>
            <a:r>
              <a:rPr lang="ru-RU" sz="1400" dirty="0" smtClean="0"/>
              <a:t>»;</a:t>
            </a:r>
          </a:p>
          <a:p>
            <a:pPr marL="457200" indent="-457200" algn="just">
              <a:buFont typeface="+mj-lt"/>
              <a:buAutoNum type="arabicPeriod" startAt="4"/>
            </a:pPr>
            <a:endParaRPr lang="ru-RU" sz="1400" dirty="0" smtClean="0"/>
          </a:p>
          <a:p>
            <a:pPr marL="457200" lvl="0" indent="-457200" algn="just">
              <a:buFont typeface="+mj-lt"/>
              <a:buAutoNum type="arabicPeriod" startAt="4"/>
            </a:pPr>
            <a:r>
              <a:rPr lang="ru-RU" sz="1400" dirty="0" smtClean="0"/>
              <a:t>«</a:t>
            </a:r>
            <a:r>
              <a:rPr lang="ru-RU" sz="1400" b="1" dirty="0"/>
              <a:t>Эмиль из </a:t>
            </a:r>
            <a:r>
              <a:rPr lang="ru-RU" sz="1400" b="1" dirty="0" err="1"/>
              <a:t>Леннеберги</a:t>
            </a:r>
            <a:r>
              <a:rPr lang="ru-RU" sz="1400" b="1" dirty="0"/>
              <a:t>», фильм по мотивам повести А. Линдгрен, </a:t>
            </a:r>
            <a:r>
              <a:rPr lang="ru-RU" sz="1400" b="1" dirty="0" smtClean="0"/>
              <a:t>1,2, </a:t>
            </a:r>
            <a:r>
              <a:rPr lang="ru-RU" sz="1400" b="1" dirty="0"/>
              <a:t>13 серии, эпизоды; </a:t>
            </a:r>
          </a:p>
        </p:txBody>
      </p:sp>
      <p:pic>
        <p:nvPicPr>
          <p:cNvPr id="5124" name="Picture 4" descr="https://im0-tub-ru.yandex.net/i?id=4dc049295c090eea120ca1802d80c64f-l&amp;n=1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3"/>
          <a:stretch/>
        </p:blipFill>
        <p:spPr bwMode="auto">
          <a:xfrm>
            <a:off x="143768" y="3929066"/>
            <a:ext cx="3822870" cy="2247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36934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4598416"/>
              </p:ext>
            </p:extLst>
          </p:nvPr>
        </p:nvGraphicFramePr>
        <p:xfrm>
          <a:off x="457200" y="836711"/>
          <a:ext cx="8435280" cy="4184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35280"/>
              </a:tblGrid>
              <a:tr h="507197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dirty="0" smtClean="0"/>
                        <a:t>Рассматриваем особенности текста повествования: цель, композицию.</a:t>
                      </a:r>
                      <a:endParaRPr lang="ru-RU" dirty="0"/>
                    </a:p>
                  </a:txBody>
                  <a:tcPr/>
                </a:tc>
              </a:tr>
              <a:tr h="875436">
                <a:tc>
                  <a:txBody>
                    <a:bodyPr/>
                    <a:lstStyle/>
                    <a:p>
                      <a:r>
                        <a:rPr lang="ru-RU" dirty="0" smtClean="0"/>
                        <a:t>2. Работаем с понятием «суждение».</a:t>
                      </a:r>
                      <a:endParaRPr lang="ru-RU" dirty="0"/>
                    </a:p>
                  </a:txBody>
                  <a:tcPr/>
                </a:tc>
              </a:tr>
              <a:tr h="507197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3.Выделяем субъекты действий, причем исключаем второстепенные</a:t>
                      </a:r>
                    </a:p>
                  </a:txBody>
                  <a:tcPr/>
                </a:tc>
              </a:tr>
              <a:tr h="507197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4.К субъекту или к субъектам составляем цепочки действий: игра «паровозик»: паровозик – это субъект, вагоны – это действия</a:t>
                      </a:r>
                    </a:p>
                  </a:txBody>
                  <a:tcPr/>
                </a:tc>
              </a:tr>
              <a:tr h="507197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5.Формулируем ОСМ,</a:t>
                      </a:r>
                      <a:r>
                        <a:rPr lang="ru-RU" b="1" baseline="0" dirty="0" smtClean="0">
                          <a:solidFill>
                            <a:srgbClr val="002060"/>
                          </a:solidFill>
                        </a:rPr>
                        <a:t> то есть </a:t>
                      </a:r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суждение, в котором отражается субъект и предикат. (Учу формулировать ОМТ самостоятельно или по группам)</a:t>
                      </a:r>
                    </a:p>
                  </a:txBody>
                  <a:tcPr/>
                </a:tc>
              </a:tr>
              <a:tr h="507197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6. Совместно проверяем суждение по критериям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507197"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Приемы работы с текстом повествования  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55548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7948364" cy="5760640"/>
          </a:xfrm>
        </p:spPr>
        <p:txBody>
          <a:bodyPr>
            <a:normAutofit/>
          </a:bodyPr>
          <a:lstStyle/>
          <a:p>
            <a:r>
              <a:rPr lang="ru-RU" sz="2800" dirty="0"/>
              <a:t>2.Один осенний лист не падал с дерева. Другие падали. Пролетали мимо, здоровались, прощались.</a:t>
            </a:r>
            <a:br>
              <a:rPr lang="ru-RU" sz="2800" dirty="0"/>
            </a:br>
            <a:r>
              <a:rPr lang="ru-RU" sz="2800" dirty="0"/>
              <a:t>-Я еще немножко повишу!- оправдывался лист,- А потом тоже…</a:t>
            </a:r>
            <a:br>
              <a:rPr lang="ru-RU" sz="2800" dirty="0"/>
            </a:br>
            <a:r>
              <a:rPr lang="ru-RU" sz="2800" dirty="0"/>
              <a:t>Дул холодный ветер, падал снег, накрывал упавшие листья, а наш </a:t>
            </a:r>
            <a:r>
              <a:rPr lang="ru-RU" sz="2800" dirty="0" err="1"/>
              <a:t>неупавший</a:t>
            </a:r>
            <a:r>
              <a:rPr lang="ru-RU" sz="2800" dirty="0"/>
              <a:t> все держался, держался, держался.</a:t>
            </a:r>
            <a:br>
              <a:rPr lang="ru-RU" sz="2800" dirty="0"/>
            </a:br>
            <a:r>
              <a:rPr lang="ru-RU" sz="2800" dirty="0"/>
              <a:t>Наступала весна, появлялись юные зеленые листочки, с удивлением смотрели на нашего </a:t>
            </a:r>
            <a:r>
              <a:rPr lang="ru-RU" sz="2800" dirty="0" err="1"/>
              <a:t>неупавшего</a:t>
            </a:r>
            <a:r>
              <a:rPr lang="ru-RU" sz="2800" dirty="0"/>
              <a:t>, на бурого, сухого, скрюченного.</a:t>
            </a:r>
            <a:br>
              <a:rPr lang="ru-RU" sz="2800" dirty="0"/>
            </a:br>
            <a:r>
              <a:rPr lang="ru-RU" sz="2800" dirty="0"/>
              <a:t>-Ты кто?- спрашивали.</a:t>
            </a:r>
            <a:br>
              <a:rPr lang="ru-RU" sz="2800" dirty="0"/>
            </a:br>
            <a:r>
              <a:rPr lang="ru-RU" sz="2800" dirty="0"/>
              <a:t>-Я? Ну, это…Учитель!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8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C:\Users\Татьяна\Pictures\2021-11-18 1\1 00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964488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9597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             Успехов в интерпретации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9" descr="shutterstock_1829908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41412"/>
            <a:ext cx="8640960" cy="5716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71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500042"/>
            <a:ext cx="5429287" cy="635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0"/>
            <a:ext cx="6559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0"/>
            <a:ext cx="6215105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420034"/>
          </a:xfrm>
        </p:spPr>
        <p:txBody>
          <a:bodyPr/>
          <a:lstStyle/>
          <a:p>
            <a:r>
              <a:rPr lang="ru-RU" dirty="0" smtClean="0"/>
              <a:t>Интерпретация И СКИЛЫ ??????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4828702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В ЧЕМ ОБЩЕЕ?</a:t>
            </a:r>
          </a:p>
          <a:p>
            <a:r>
              <a:rPr lang="ru-RU" sz="1800" dirty="0" smtClean="0"/>
              <a:t> В ЧЕМ СОПРИКОСНОВЕНИЕ?  </a:t>
            </a:r>
          </a:p>
          <a:p>
            <a:r>
              <a:rPr lang="ru-RU" sz="1800" dirty="0" smtClean="0"/>
              <a:t>ЧТО ОБЩЕЕ?</a:t>
            </a:r>
          </a:p>
          <a:p>
            <a:r>
              <a:rPr lang="ru-RU" sz="1800" dirty="0" smtClean="0"/>
              <a:t>КАК ИНТЕРПРЕТАЦИЯ ПОМОГАЕТ ФОРМИРОВАТЬ МЯГКИЕ НАВЫКИ???</a:t>
            </a:r>
          </a:p>
          <a:p>
            <a:endParaRPr lang="ru-RU" sz="1800" dirty="0" smtClean="0"/>
          </a:p>
          <a:p>
            <a:r>
              <a:rPr lang="ru-RU" sz="1800" dirty="0" smtClean="0"/>
              <a:t>КРИТИЧЕСКОЕ МЫШЛЕНИЕ  </a:t>
            </a:r>
            <a:r>
              <a:rPr lang="ru-RU" sz="1800" dirty="0" smtClean="0">
                <a:solidFill>
                  <a:srgbClr val="FF0000"/>
                </a:solidFill>
              </a:rPr>
              <a:t>- ТЕКСТ</a:t>
            </a:r>
          </a:p>
          <a:p>
            <a:r>
              <a:rPr lang="ru-RU" sz="1800" dirty="0" smtClean="0"/>
              <a:t>УМЕНИЕ РЕШАТЬ ПРОБЛЕМУ </a:t>
            </a:r>
            <a:r>
              <a:rPr lang="ru-RU" sz="1800" dirty="0" smtClean="0">
                <a:solidFill>
                  <a:srgbClr val="FF0000"/>
                </a:solidFill>
              </a:rPr>
              <a:t>– ТЕКСТ</a:t>
            </a:r>
          </a:p>
          <a:p>
            <a:r>
              <a:rPr lang="ru-RU" sz="1800" dirty="0" smtClean="0"/>
              <a:t>ЭМОЦИОНАЛЬНЫЙ ИНТЕЛЛЕКТ </a:t>
            </a:r>
            <a:r>
              <a:rPr lang="ru-RU" sz="1800" dirty="0" smtClean="0">
                <a:solidFill>
                  <a:srgbClr val="FF0000"/>
                </a:solidFill>
              </a:rPr>
              <a:t>– ЭМОЦИИ через текст</a:t>
            </a:r>
          </a:p>
          <a:p>
            <a:r>
              <a:rPr lang="ru-RU" sz="1800" dirty="0" smtClean="0"/>
              <a:t>УМЕНИЕ ДОГОВАРИВАТЬСЯ – </a:t>
            </a:r>
            <a:r>
              <a:rPr lang="ru-RU" sz="1800" dirty="0" smtClean="0">
                <a:solidFill>
                  <a:srgbClr val="FF0000"/>
                </a:solidFill>
              </a:rPr>
              <a:t>ГЕНЕРАЦИЯ СВОЕГО ТЕКСТА</a:t>
            </a:r>
          </a:p>
          <a:p>
            <a:r>
              <a:rPr lang="ru-RU" sz="1800" dirty="0" smtClean="0"/>
              <a:t>В ОСНОВЕ ЛЮБОГО СКИЛА </a:t>
            </a:r>
            <a:r>
              <a:rPr lang="ru-RU" sz="1800" dirty="0" smtClean="0">
                <a:solidFill>
                  <a:srgbClr val="FF0000"/>
                </a:solidFill>
              </a:rPr>
              <a:t>-  СМЫСЛ ТЕКСТА</a:t>
            </a:r>
            <a:endParaRPr lang="ru-RU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8035320" cy="548640"/>
          </a:xfrm>
        </p:spPr>
        <p:txBody>
          <a:bodyPr/>
          <a:lstStyle/>
          <a:p>
            <a:r>
              <a:rPr lang="ru-RU" dirty="0" smtClean="0"/>
              <a:t>Интерпретация – истолкование, понимание, поиски смысла, надстройка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4614388"/>
          </a:xfrm>
        </p:spPr>
        <p:txBody>
          <a:bodyPr/>
          <a:lstStyle/>
          <a:p>
            <a:r>
              <a:rPr lang="ru-RU" dirty="0" smtClean="0"/>
              <a:t>Основы интерпретации 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Опыт (жизненный)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Знание культурного кода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Умение выразить  смысл текста каким-то способом (словесно, схемой, картиной, проживанием роли)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Выражение (обобщение): суждение,  фраза, рассуждение , эссе, схема (тоже с суждением), </a:t>
            </a:r>
          </a:p>
          <a:p>
            <a:pPr marL="514350" indent="-514350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Практики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3971445"/>
          </a:xfrm>
        </p:spPr>
        <p:txBody>
          <a:bodyPr>
            <a:noAutofit/>
          </a:bodyPr>
          <a:lstStyle/>
          <a:p>
            <a:pPr algn="just"/>
            <a:r>
              <a:rPr lang="ru-RU" sz="3200" dirty="0" smtClean="0">
                <a:solidFill>
                  <a:srgbClr val="002060"/>
                </a:solidFill>
              </a:rPr>
              <a:t>Формирование </a:t>
            </a:r>
            <a:r>
              <a:rPr lang="ru-RU" sz="3200" dirty="0">
                <a:solidFill>
                  <a:srgbClr val="002060"/>
                </a:solidFill>
              </a:rPr>
              <a:t>умения определять и обосновывать </a:t>
            </a:r>
            <a:r>
              <a:rPr lang="ru-RU" sz="3200" dirty="0" smtClean="0">
                <a:solidFill>
                  <a:srgbClr val="002060"/>
                </a:solidFill>
              </a:rPr>
              <a:t>мотив деятельности </a:t>
            </a:r>
            <a:r>
              <a:rPr lang="ru-RU" sz="3200" dirty="0">
                <a:solidFill>
                  <a:srgbClr val="002060"/>
                </a:solidFill>
              </a:rPr>
              <a:t>персонажа </a:t>
            </a:r>
            <a:r>
              <a:rPr lang="ru-RU" sz="3200" dirty="0" smtClean="0">
                <a:solidFill>
                  <a:srgbClr val="002060"/>
                </a:solidFill>
              </a:rPr>
              <a:t>текста» 4-5 классы – 17ч.</a:t>
            </a:r>
          </a:p>
          <a:p>
            <a:pPr algn="just"/>
            <a:r>
              <a:rPr lang="ru-RU" sz="3200" dirty="0" smtClean="0">
                <a:solidFill>
                  <a:srgbClr val="002060"/>
                </a:solidFill>
              </a:rPr>
              <a:t>Формирование умения определять основную мысль текста повествования и описания 4-5 классы – 9ч.</a:t>
            </a:r>
          </a:p>
          <a:p>
            <a:pPr algn="just"/>
            <a:r>
              <a:rPr lang="ru-RU" sz="3200" dirty="0" smtClean="0">
                <a:solidFill>
                  <a:srgbClr val="002060"/>
                </a:solidFill>
              </a:rPr>
              <a:t>Соразмерная интерпретация 5-6 класс – 11ч.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54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«Формирование умения определять и обосновывать мотив деятельности персонажа текста» 4-5 классы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5114454"/>
          </a:xfrm>
        </p:spPr>
        <p:txBody>
          <a:bodyPr>
            <a:normAutofit fontScale="47500" lnSpcReduction="20000"/>
          </a:bodyPr>
          <a:lstStyle/>
          <a:p>
            <a:r>
              <a:rPr lang="ru-RU" sz="2800" dirty="0" smtClean="0"/>
              <a:t>                                                                      </a:t>
            </a:r>
          </a:p>
          <a:p>
            <a:r>
              <a:rPr lang="ru-RU" sz="2800" dirty="0" smtClean="0"/>
              <a:t>                                                                           </a:t>
            </a:r>
            <a:r>
              <a:rPr lang="ru-RU" sz="8000" dirty="0" smtClean="0"/>
              <a:t>ДЕЙСТВИЯ</a:t>
            </a:r>
            <a:r>
              <a:rPr lang="ru-RU" sz="2800" dirty="0" smtClean="0"/>
              <a:t> </a:t>
            </a:r>
            <a:endParaRPr lang="ru-RU" sz="80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                       </a:t>
            </a:r>
          </a:p>
          <a:p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                                                               </a:t>
            </a:r>
          </a:p>
          <a:p>
            <a:r>
              <a:rPr lang="ru-RU" sz="6200" dirty="0" smtClean="0"/>
              <a:t>                                       МОТИВЫ</a:t>
            </a:r>
          </a:p>
          <a:p>
            <a:r>
              <a:rPr lang="ru-RU" sz="2800" dirty="0" smtClean="0"/>
              <a:t>  </a:t>
            </a:r>
          </a:p>
          <a:p>
            <a:endParaRPr lang="ru-RU" sz="2800" dirty="0" smtClean="0"/>
          </a:p>
          <a:p>
            <a:r>
              <a:rPr lang="ru-RU" sz="2800" dirty="0" smtClean="0"/>
              <a:t>                  </a:t>
            </a:r>
          </a:p>
          <a:p>
            <a:r>
              <a:rPr lang="ru-RU" sz="2800" dirty="0" smtClean="0"/>
              <a:t>                  </a:t>
            </a:r>
          </a:p>
          <a:p>
            <a:endParaRPr lang="ru-RU" sz="2800" dirty="0" smtClean="0"/>
          </a:p>
          <a:p>
            <a:r>
              <a:rPr lang="ru-RU" sz="5000" dirty="0" smtClean="0"/>
              <a:t>                                                 ПОСЛЕДСТВИЯ</a:t>
            </a:r>
          </a:p>
          <a:p>
            <a:r>
              <a:rPr lang="ru-RU" sz="2800" dirty="0" smtClean="0"/>
              <a:t>        </a:t>
            </a:r>
            <a:endParaRPr lang="ru-RU" sz="2800" dirty="0"/>
          </a:p>
        </p:txBody>
      </p:sp>
      <p:sp>
        <p:nvSpPr>
          <p:cNvPr id="4" name="Стрелка вправо 3"/>
          <p:cNvSpPr/>
          <p:nvPr/>
        </p:nvSpPr>
        <p:spPr>
          <a:xfrm rot="5400000">
            <a:off x="4539426" y="217569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5000628" y="414338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365760"/>
            <a:ext cx="7486676" cy="420034"/>
          </a:xfrm>
        </p:spPr>
        <p:txBody>
          <a:bodyPr/>
          <a:lstStyle/>
          <a:p>
            <a:r>
              <a:rPr lang="ru-RU" dirty="0" smtClean="0"/>
              <a:t>Программа практики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960" y="1100628"/>
            <a:ext cx="7821006" cy="4900140"/>
          </a:xfrm>
        </p:spPr>
        <p:txBody>
          <a:bodyPr>
            <a:noAutofit/>
          </a:bodyPr>
          <a:lstStyle/>
          <a:p>
            <a:pPr>
              <a:buAutoNum type="arabicPeriod"/>
            </a:pPr>
            <a:r>
              <a:rPr lang="ru-RU" sz="2800" dirty="0" smtClean="0"/>
              <a:t>Понятие мотива</a:t>
            </a:r>
          </a:p>
          <a:p>
            <a:pPr>
              <a:buAutoNum type="arabicPeriod"/>
            </a:pPr>
            <a:r>
              <a:rPr lang="ru-RU" sz="2800" dirty="0" smtClean="0"/>
              <a:t>Мотив- цель- способы- последствия</a:t>
            </a:r>
          </a:p>
          <a:p>
            <a:pPr>
              <a:buAutoNum type="arabicPeriod"/>
            </a:pPr>
            <a:r>
              <a:rPr lang="ru-RU" sz="2800" dirty="0" smtClean="0"/>
              <a:t>Отработка умения на  различных текстах.</a:t>
            </a:r>
          </a:p>
          <a:p>
            <a:r>
              <a:rPr lang="ru-RU" sz="2800" dirty="0" smtClean="0"/>
              <a:t>Цель: научить определять мотивы, оценивать последствия тех или иных действий, соотносить мотив (как первичные стремления) и последствие (как результат любой мотивированной деятельности). </a:t>
            </a:r>
          </a:p>
          <a:p>
            <a:r>
              <a:rPr lang="ru-RU" sz="2800" dirty="0" smtClean="0"/>
              <a:t>Результат: фраза или суждение по обобщению мотива . (С доказательствами из текста)</a:t>
            </a:r>
          </a:p>
          <a:p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Результат: фраза или суждение по обобщению мотива . (С доказательствами из текста)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Результат: фраза или суждение по обобщению мотива . (С доказательствами из текста)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1259</TotalTime>
  <Words>480</Words>
  <Application>Microsoft Office PowerPoint</Application>
  <PresentationFormat>Экран (4:3)</PresentationFormat>
  <Paragraphs>68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Углы</vt:lpstr>
      <vt:lpstr>Судницына Татьяна Андреевна, замдиректора по учебной работе МБОУ ООШ №4  города Красновишерска, 2021г.</vt:lpstr>
      <vt:lpstr>Презентация PowerPoint</vt:lpstr>
      <vt:lpstr>Презентация PowerPoint</vt:lpstr>
      <vt:lpstr>Презентация PowerPoint</vt:lpstr>
      <vt:lpstr>Интерпретация И СКИЛЫ ??????</vt:lpstr>
      <vt:lpstr>Интерпретация – истолкование, понимание, поиски смысла, надстройка</vt:lpstr>
      <vt:lpstr> Практики</vt:lpstr>
      <vt:lpstr>«Формирование умения определять и обосновывать мотив деятельности персонажа текста» 4-5 классы</vt:lpstr>
      <vt:lpstr>Программа практики</vt:lpstr>
      <vt:lpstr>Материалы к занятиям (видео, демотиваторы, сплошные тексты)</vt:lpstr>
      <vt:lpstr>Приемы работы с текстом повествования  </vt:lpstr>
      <vt:lpstr>Презентация PowerPoint</vt:lpstr>
      <vt:lpstr>Презентация PowerPoint</vt:lpstr>
      <vt:lpstr>              Успехов в интерпретации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Судницына Татьяна Андреевна, замдиректора по учебной работе МАОУ ООШ №4 города Красновишерска</dc:title>
  <dc:creator>ЗАВУЧ</dc:creator>
  <cp:lastModifiedBy>Averina-SS</cp:lastModifiedBy>
  <cp:revision>52</cp:revision>
  <cp:lastPrinted>2019-01-11T04:40:45Z</cp:lastPrinted>
  <dcterms:created xsi:type="dcterms:W3CDTF">2018-09-26T09:45:31Z</dcterms:created>
  <dcterms:modified xsi:type="dcterms:W3CDTF">2021-12-20T09:38:25Z</dcterms:modified>
</cp:coreProperties>
</file>