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63" r:id="rId5"/>
    <p:sldId id="259" r:id="rId6"/>
    <p:sldId id="258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37AD24-6502-7C42-A462-78D18E99365D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B0A1D1D1-47CD-5C41-874D-5AE624DD51B9}">
      <dgm:prSet phldrT="[Текст]"/>
      <dgm:spPr/>
      <dgm:t>
        <a:bodyPr/>
        <a:lstStyle/>
        <a:p>
          <a:r>
            <a:rPr lang="ru-RU" dirty="0" err="1"/>
            <a:t>Диагностико</a:t>
          </a:r>
          <a:r>
            <a:rPr lang="ru-RU" dirty="0"/>
            <a:t>-мотивационный</a:t>
          </a:r>
        </a:p>
      </dgm:t>
    </dgm:pt>
    <dgm:pt modelId="{F8846730-ECFE-8C41-8DD6-1576EF945E5E}" type="parTrans" cxnId="{F7222E0B-1290-D040-974F-B99EB46E35BD}">
      <dgm:prSet/>
      <dgm:spPr/>
      <dgm:t>
        <a:bodyPr/>
        <a:lstStyle/>
        <a:p>
          <a:endParaRPr lang="ru-RU"/>
        </a:p>
      </dgm:t>
    </dgm:pt>
    <dgm:pt modelId="{5C96FB87-1857-A944-A752-D5CADEFAFE47}" type="sibTrans" cxnId="{F7222E0B-1290-D040-974F-B99EB46E35BD}">
      <dgm:prSet/>
      <dgm:spPr/>
      <dgm:t>
        <a:bodyPr/>
        <a:lstStyle/>
        <a:p>
          <a:endParaRPr lang="ru-RU"/>
        </a:p>
      </dgm:t>
    </dgm:pt>
    <dgm:pt modelId="{7CFA82AA-BFAE-2646-8965-1CAC02394778}">
      <dgm:prSet phldrT="[Текст]"/>
      <dgm:spPr/>
      <dgm:t>
        <a:bodyPr/>
        <a:lstStyle/>
        <a:p>
          <a:r>
            <a:rPr lang="ru-RU" dirty="0"/>
            <a:t>Проектировочный </a:t>
          </a:r>
        </a:p>
      </dgm:t>
    </dgm:pt>
    <dgm:pt modelId="{02424982-112F-3547-B0C5-8D37A7182F9C}" type="parTrans" cxnId="{39E72966-665C-584A-B607-0909652A5FBC}">
      <dgm:prSet/>
      <dgm:spPr/>
      <dgm:t>
        <a:bodyPr/>
        <a:lstStyle/>
        <a:p>
          <a:endParaRPr lang="ru-RU"/>
        </a:p>
      </dgm:t>
    </dgm:pt>
    <dgm:pt modelId="{64C6B95D-B2B4-4649-878A-E96C5DF6D6AE}" type="sibTrans" cxnId="{39E72966-665C-584A-B607-0909652A5FBC}">
      <dgm:prSet/>
      <dgm:spPr/>
      <dgm:t>
        <a:bodyPr/>
        <a:lstStyle/>
        <a:p>
          <a:endParaRPr lang="ru-RU"/>
        </a:p>
      </dgm:t>
    </dgm:pt>
    <dgm:pt modelId="{89B0A819-0AA6-F84F-986E-B8933807EAB3}">
      <dgm:prSet phldrT="[Текст]"/>
      <dgm:spPr/>
      <dgm:t>
        <a:bodyPr/>
        <a:lstStyle/>
        <a:p>
          <a:r>
            <a:rPr lang="ru-RU" dirty="0"/>
            <a:t>Рефлексивный</a:t>
          </a:r>
        </a:p>
      </dgm:t>
    </dgm:pt>
    <dgm:pt modelId="{64148E6F-42A2-0B44-B320-4F8D15DF9253}" type="parTrans" cxnId="{994A87AF-1DBE-6C44-A95B-364EC52725B1}">
      <dgm:prSet/>
      <dgm:spPr/>
      <dgm:t>
        <a:bodyPr/>
        <a:lstStyle/>
        <a:p>
          <a:endParaRPr lang="ru-RU"/>
        </a:p>
      </dgm:t>
    </dgm:pt>
    <dgm:pt modelId="{267C086F-E36E-E748-8383-C0807D61020C}" type="sibTrans" cxnId="{994A87AF-1DBE-6C44-A95B-364EC52725B1}">
      <dgm:prSet/>
      <dgm:spPr/>
      <dgm:t>
        <a:bodyPr/>
        <a:lstStyle/>
        <a:p>
          <a:endParaRPr lang="ru-RU"/>
        </a:p>
      </dgm:t>
    </dgm:pt>
    <dgm:pt modelId="{863C1081-A027-584E-8CEE-4614213A6E87}">
      <dgm:prSet/>
      <dgm:spPr/>
      <dgm:t>
        <a:bodyPr/>
        <a:lstStyle/>
        <a:p>
          <a:r>
            <a:rPr lang="ru-RU" dirty="0"/>
            <a:t>Реализационный </a:t>
          </a:r>
        </a:p>
      </dgm:t>
    </dgm:pt>
    <dgm:pt modelId="{3DD919FF-9255-4D44-AC3D-793596C18808}" type="parTrans" cxnId="{70E70656-C1D9-864B-966C-CE0C22D1E5FF}">
      <dgm:prSet/>
      <dgm:spPr/>
      <dgm:t>
        <a:bodyPr/>
        <a:lstStyle/>
        <a:p>
          <a:endParaRPr lang="ru-RU"/>
        </a:p>
      </dgm:t>
    </dgm:pt>
    <dgm:pt modelId="{0055C0D0-838A-CC43-BC5B-7A1B74BD94A6}" type="sibTrans" cxnId="{70E70656-C1D9-864B-966C-CE0C22D1E5FF}">
      <dgm:prSet/>
      <dgm:spPr/>
      <dgm:t>
        <a:bodyPr/>
        <a:lstStyle/>
        <a:p>
          <a:endParaRPr lang="ru-RU"/>
        </a:p>
      </dgm:t>
    </dgm:pt>
    <dgm:pt modelId="{1D003655-EBBC-7D4F-9690-F5B4967BFA71}" type="pres">
      <dgm:prSet presAssocID="{B737AD24-6502-7C42-A462-78D18E99365D}" presName="Name0" presStyleCnt="0">
        <dgm:presLayoutVars>
          <dgm:dir/>
          <dgm:resizeHandles val="exact"/>
        </dgm:presLayoutVars>
      </dgm:prSet>
      <dgm:spPr/>
    </dgm:pt>
    <dgm:pt modelId="{7CB20E2F-D027-6746-A367-776C6175C7E4}" type="pres">
      <dgm:prSet presAssocID="{B0A1D1D1-47CD-5C41-874D-5AE624DD51B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960EB0-EAF0-0E4A-9259-2161BD5DD3AC}" type="pres">
      <dgm:prSet presAssocID="{5C96FB87-1857-A944-A752-D5CADEFAFE4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9F02411-CEF5-E14C-A2FD-8BA3511A4E79}" type="pres">
      <dgm:prSet presAssocID="{5C96FB87-1857-A944-A752-D5CADEFAFE4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1B61619-62C6-AD47-8969-457F887B6DA2}" type="pres">
      <dgm:prSet presAssocID="{7CFA82AA-BFAE-2646-8965-1CAC0239477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1CC38-3250-8240-995B-6C881635FF34}" type="pres">
      <dgm:prSet presAssocID="{64C6B95D-B2B4-4649-878A-E96C5DF6D6AE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C5AFB5E-D812-A344-A2A1-BFF05062184F}" type="pres">
      <dgm:prSet presAssocID="{64C6B95D-B2B4-4649-878A-E96C5DF6D6AE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1D0B0C1A-2C42-E34B-A203-2524E6AFA24E}" type="pres">
      <dgm:prSet presAssocID="{863C1081-A027-584E-8CEE-4614213A6E8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7D33DF-E67D-0445-96B0-7FFFEE3F3C50}" type="pres">
      <dgm:prSet presAssocID="{0055C0D0-838A-CC43-BC5B-7A1B74BD94A6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FC3B77F-45DC-B44F-A166-3E2B6B4DE482}" type="pres">
      <dgm:prSet presAssocID="{0055C0D0-838A-CC43-BC5B-7A1B74BD94A6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BBBACF17-905B-AA40-AC30-DB5EC48BFD7D}" type="pres">
      <dgm:prSet presAssocID="{89B0A819-0AA6-F84F-986E-B8933807EA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AAB33E-A363-44A6-A1E7-F48EE8D90AFB}" type="presOf" srcId="{B737AD24-6502-7C42-A462-78D18E99365D}" destId="{1D003655-EBBC-7D4F-9690-F5B4967BFA71}" srcOrd="0" destOrd="0" presId="urn:microsoft.com/office/officeart/2005/8/layout/process1"/>
    <dgm:cxn modelId="{994A87AF-1DBE-6C44-A95B-364EC52725B1}" srcId="{B737AD24-6502-7C42-A462-78D18E99365D}" destId="{89B0A819-0AA6-F84F-986E-B8933807EAB3}" srcOrd="3" destOrd="0" parTransId="{64148E6F-42A2-0B44-B320-4F8D15DF9253}" sibTransId="{267C086F-E36E-E748-8383-C0807D61020C}"/>
    <dgm:cxn modelId="{8F68C510-8EF7-4FC0-82DA-C596F6C3D699}" type="presOf" srcId="{0055C0D0-838A-CC43-BC5B-7A1B74BD94A6}" destId="{627D33DF-E67D-0445-96B0-7FFFEE3F3C50}" srcOrd="0" destOrd="0" presId="urn:microsoft.com/office/officeart/2005/8/layout/process1"/>
    <dgm:cxn modelId="{F7222E0B-1290-D040-974F-B99EB46E35BD}" srcId="{B737AD24-6502-7C42-A462-78D18E99365D}" destId="{B0A1D1D1-47CD-5C41-874D-5AE624DD51B9}" srcOrd="0" destOrd="0" parTransId="{F8846730-ECFE-8C41-8DD6-1576EF945E5E}" sibTransId="{5C96FB87-1857-A944-A752-D5CADEFAFE47}"/>
    <dgm:cxn modelId="{39E72966-665C-584A-B607-0909652A5FBC}" srcId="{B737AD24-6502-7C42-A462-78D18E99365D}" destId="{7CFA82AA-BFAE-2646-8965-1CAC02394778}" srcOrd="1" destOrd="0" parTransId="{02424982-112F-3547-B0C5-8D37A7182F9C}" sibTransId="{64C6B95D-B2B4-4649-878A-E96C5DF6D6AE}"/>
    <dgm:cxn modelId="{70E70656-C1D9-864B-966C-CE0C22D1E5FF}" srcId="{B737AD24-6502-7C42-A462-78D18E99365D}" destId="{863C1081-A027-584E-8CEE-4614213A6E87}" srcOrd="2" destOrd="0" parTransId="{3DD919FF-9255-4D44-AC3D-793596C18808}" sibTransId="{0055C0D0-838A-CC43-BC5B-7A1B74BD94A6}"/>
    <dgm:cxn modelId="{E01FF1BF-F0EE-416B-A001-2B0471C9CE66}" type="presOf" srcId="{64C6B95D-B2B4-4649-878A-E96C5DF6D6AE}" destId="{CC5AFB5E-D812-A344-A2A1-BFF05062184F}" srcOrd="1" destOrd="0" presId="urn:microsoft.com/office/officeart/2005/8/layout/process1"/>
    <dgm:cxn modelId="{A936C481-1007-40AC-B445-90531C6F93BB}" type="presOf" srcId="{863C1081-A027-584E-8CEE-4614213A6E87}" destId="{1D0B0C1A-2C42-E34B-A203-2524E6AFA24E}" srcOrd="0" destOrd="0" presId="urn:microsoft.com/office/officeart/2005/8/layout/process1"/>
    <dgm:cxn modelId="{CB199D5F-31AD-4ADF-9398-8B3810095B90}" type="presOf" srcId="{7CFA82AA-BFAE-2646-8965-1CAC02394778}" destId="{C1B61619-62C6-AD47-8969-457F887B6DA2}" srcOrd="0" destOrd="0" presId="urn:microsoft.com/office/officeart/2005/8/layout/process1"/>
    <dgm:cxn modelId="{8AEE67D1-AC5B-4CA6-84D0-00F169E0B094}" type="presOf" srcId="{5C96FB87-1857-A944-A752-D5CADEFAFE47}" destId="{65960EB0-EAF0-0E4A-9259-2161BD5DD3AC}" srcOrd="0" destOrd="0" presId="urn:microsoft.com/office/officeart/2005/8/layout/process1"/>
    <dgm:cxn modelId="{348512CC-BE8D-4DAE-B9D6-04CFE1CF4526}" type="presOf" srcId="{5C96FB87-1857-A944-A752-D5CADEFAFE47}" destId="{89F02411-CEF5-E14C-A2FD-8BA3511A4E79}" srcOrd="1" destOrd="0" presId="urn:microsoft.com/office/officeart/2005/8/layout/process1"/>
    <dgm:cxn modelId="{C65B9D67-32BF-4ADB-9948-EED40F38ADCE}" type="presOf" srcId="{64C6B95D-B2B4-4649-878A-E96C5DF6D6AE}" destId="{6221CC38-3250-8240-995B-6C881635FF34}" srcOrd="0" destOrd="0" presId="urn:microsoft.com/office/officeart/2005/8/layout/process1"/>
    <dgm:cxn modelId="{6F2284BC-E391-45F4-A9B8-B9BAE8639973}" type="presOf" srcId="{89B0A819-0AA6-F84F-986E-B8933807EAB3}" destId="{BBBACF17-905B-AA40-AC30-DB5EC48BFD7D}" srcOrd="0" destOrd="0" presId="urn:microsoft.com/office/officeart/2005/8/layout/process1"/>
    <dgm:cxn modelId="{A3C24F4D-0BDD-47A7-BD9D-3EBF24557914}" type="presOf" srcId="{B0A1D1D1-47CD-5C41-874D-5AE624DD51B9}" destId="{7CB20E2F-D027-6746-A367-776C6175C7E4}" srcOrd="0" destOrd="0" presId="urn:microsoft.com/office/officeart/2005/8/layout/process1"/>
    <dgm:cxn modelId="{10A98BF5-4346-4B3E-81DF-EB6C774813F4}" type="presOf" srcId="{0055C0D0-838A-CC43-BC5B-7A1B74BD94A6}" destId="{EFC3B77F-45DC-B44F-A166-3E2B6B4DE482}" srcOrd="1" destOrd="0" presId="urn:microsoft.com/office/officeart/2005/8/layout/process1"/>
    <dgm:cxn modelId="{751F0923-D5C4-44D4-B5B8-5FCD38EA1041}" type="presParOf" srcId="{1D003655-EBBC-7D4F-9690-F5B4967BFA71}" destId="{7CB20E2F-D027-6746-A367-776C6175C7E4}" srcOrd="0" destOrd="0" presId="urn:microsoft.com/office/officeart/2005/8/layout/process1"/>
    <dgm:cxn modelId="{8C02F349-334F-4561-9630-F1F108C47C07}" type="presParOf" srcId="{1D003655-EBBC-7D4F-9690-F5B4967BFA71}" destId="{65960EB0-EAF0-0E4A-9259-2161BD5DD3AC}" srcOrd="1" destOrd="0" presId="urn:microsoft.com/office/officeart/2005/8/layout/process1"/>
    <dgm:cxn modelId="{54FF8870-F53B-4415-A1BD-AA7854BE1B7B}" type="presParOf" srcId="{65960EB0-EAF0-0E4A-9259-2161BD5DD3AC}" destId="{89F02411-CEF5-E14C-A2FD-8BA3511A4E79}" srcOrd="0" destOrd="0" presId="urn:microsoft.com/office/officeart/2005/8/layout/process1"/>
    <dgm:cxn modelId="{805B393B-537E-43E8-8B3C-8470B56EF486}" type="presParOf" srcId="{1D003655-EBBC-7D4F-9690-F5B4967BFA71}" destId="{C1B61619-62C6-AD47-8969-457F887B6DA2}" srcOrd="2" destOrd="0" presId="urn:microsoft.com/office/officeart/2005/8/layout/process1"/>
    <dgm:cxn modelId="{0FE29DF4-E8B6-45EF-87F1-B777924EF2E5}" type="presParOf" srcId="{1D003655-EBBC-7D4F-9690-F5B4967BFA71}" destId="{6221CC38-3250-8240-995B-6C881635FF34}" srcOrd="3" destOrd="0" presId="urn:microsoft.com/office/officeart/2005/8/layout/process1"/>
    <dgm:cxn modelId="{BF095DE3-44BF-4548-957B-A7EA83FCBEA3}" type="presParOf" srcId="{6221CC38-3250-8240-995B-6C881635FF34}" destId="{CC5AFB5E-D812-A344-A2A1-BFF05062184F}" srcOrd="0" destOrd="0" presId="urn:microsoft.com/office/officeart/2005/8/layout/process1"/>
    <dgm:cxn modelId="{73B871BF-0A01-448B-96B0-0AA36C8DA40B}" type="presParOf" srcId="{1D003655-EBBC-7D4F-9690-F5B4967BFA71}" destId="{1D0B0C1A-2C42-E34B-A203-2524E6AFA24E}" srcOrd="4" destOrd="0" presId="urn:microsoft.com/office/officeart/2005/8/layout/process1"/>
    <dgm:cxn modelId="{04D1B470-BA00-48D5-A013-4A893B79C973}" type="presParOf" srcId="{1D003655-EBBC-7D4F-9690-F5B4967BFA71}" destId="{627D33DF-E67D-0445-96B0-7FFFEE3F3C50}" srcOrd="5" destOrd="0" presId="urn:microsoft.com/office/officeart/2005/8/layout/process1"/>
    <dgm:cxn modelId="{0C9C94F2-1734-45C3-839A-A5C2E54DF1A9}" type="presParOf" srcId="{627D33DF-E67D-0445-96B0-7FFFEE3F3C50}" destId="{EFC3B77F-45DC-B44F-A166-3E2B6B4DE482}" srcOrd="0" destOrd="0" presId="urn:microsoft.com/office/officeart/2005/8/layout/process1"/>
    <dgm:cxn modelId="{E254393B-BD5F-4D4A-857A-BB445AC1228C}" type="presParOf" srcId="{1D003655-EBBC-7D4F-9690-F5B4967BFA71}" destId="{BBBACF17-905B-AA40-AC30-DB5EC48BFD7D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20E2F-D027-6746-A367-776C6175C7E4}">
      <dsp:nvSpPr>
        <dsp:cNvPr id="0" name=""/>
        <dsp:cNvSpPr/>
      </dsp:nvSpPr>
      <dsp:spPr>
        <a:xfrm>
          <a:off x="3797" y="1338125"/>
          <a:ext cx="1660262" cy="9961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/>
            <a:t>Диагностико</a:t>
          </a:r>
          <a:r>
            <a:rPr lang="ru-RU" sz="1300" kern="1200" dirty="0"/>
            <a:t>-мотивационный</a:t>
          </a:r>
        </a:p>
      </dsp:txBody>
      <dsp:txXfrm>
        <a:off x="32973" y="1367301"/>
        <a:ext cx="1601910" cy="937805"/>
      </dsp:txXfrm>
    </dsp:sp>
    <dsp:sp modelId="{65960EB0-EAF0-0E4A-9259-2161BD5DD3AC}">
      <dsp:nvSpPr>
        <dsp:cNvPr id="0" name=""/>
        <dsp:cNvSpPr/>
      </dsp:nvSpPr>
      <dsp:spPr>
        <a:xfrm>
          <a:off x="1830086" y="1630331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830086" y="1712680"/>
        <a:ext cx="246383" cy="247047"/>
      </dsp:txXfrm>
    </dsp:sp>
    <dsp:sp modelId="{C1B61619-62C6-AD47-8969-457F887B6DA2}">
      <dsp:nvSpPr>
        <dsp:cNvPr id="0" name=""/>
        <dsp:cNvSpPr/>
      </dsp:nvSpPr>
      <dsp:spPr>
        <a:xfrm>
          <a:off x="2328164" y="1338125"/>
          <a:ext cx="1660262" cy="9961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Проектировочный </a:t>
          </a:r>
        </a:p>
      </dsp:txBody>
      <dsp:txXfrm>
        <a:off x="2357340" y="1367301"/>
        <a:ext cx="1601910" cy="937805"/>
      </dsp:txXfrm>
    </dsp:sp>
    <dsp:sp modelId="{6221CC38-3250-8240-995B-6C881635FF34}">
      <dsp:nvSpPr>
        <dsp:cNvPr id="0" name=""/>
        <dsp:cNvSpPr/>
      </dsp:nvSpPr>
      <dsp:spPr>
        <a:xfrm>
          <a:off x="4154453" y="1630331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154453" y="1712680"/>
        <a:ext cx="246383" cy="247047"/>
      </dsp:txXfrm>
    </dsp:sp>
    <dsp:sp modelId="{1D0B0C1A-2C42-E34B-A203-2524E6AFA24E}">
      <dsp:nvSpPr>
        <dsp:cNvPr id="0" name=""/>
        <dsp:cNvSpPr/>
      </dsp:nvSpPr>
      <dsp:spPr>
        <a:xfrm>
          <a:off x="4652532" y="1338125"/>
          <a:ext cx="1660262" cy="9961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Реализационный </a:t>
          </a:r>
        </a:p>
      </dsp:txBody>
      <dsp:txXfrm>
        <a:off x="4681708" y="1367301"/>
        <a:ext cx="1601910" cy="937805"/>
      </dsp:txXfrm>
    </dsp:sp>
    <dsp:sp modelId="{627D33DF-E67D-0445-96B0-7FFFEE3F3C50}">
      <dsp:nvSpPr>
        <dsp:cNvPr id="0" name=""/>
        <dsp:cNvSpPr/>
      </dsp:nvSpPr>
      <dsp:spPr>
        <a:xfrm>
          <a:off x="6478821" y="1630331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6478821" y="1712680"/>
        <a:ext cx="246383" cy="247047"/>
      </dsp:txXfrm>
    </dsp:sp>
    <dsp:sp modelId="{BBBACF17-905B-AA40-AC30-DB5EC48BFD7D}">
      <dsp:nvSpPr>
        <dsp:cNvPr id="0" name=""/>
        <dsp:cNvSpPr/>
      </dsp:nvSpPr>
      <dsp:spPr>
        <a:xfrm>
          <a:off x="6976900" y="1338125"/>
          <a:ext cx="1660262" cy="9961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Рефлексивный</a:t>
          </a:r>
        </a:p>
      </dsp:txBody>
      <dsp:txXfrm>
        <a:off x="7006076" y="1367301"/>
        <a:ext cx="1601910" cy="937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836712"/>
            <a:ext cx="6408712" cy="18943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Цифровые форматы </a:t>
            </a:r>
            <a:r>
              <a:rPr lang="ru-RU" sz="2400" dirty="0" err="1" smtClean="0">
                <a:solidFill>
                  <a:schemeClr val="tx1"/>
                </a:solidFill>
              </a:rPr>
              <a:t>тьюторского</a:t>
            </a:r>
            <a:r>
              <a:rPr lang="ru-RU" sz="2400" dirty="0" smtClean="0">
                <a:solidFill>
                  <a:schemeClr val="tx1"/>
                </a:solidFill>
              </a:rPr>
              <a:t> сопровождения самоопределения молодых педагогов МАОУ СОШ №2, Чайковский городской округ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005064"/>
            <a:ext cx="6172200" cy="1371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err="1" smtClean="0"/>
              <a:t>Ошмарина</a:t>
            </a:r>
            <a:r>
              <a:rPr lang="ru-RU" dirty="0" smtClean="0"/>
              <a:t> В.В., зам. </a:t>
            </a:r>
            <a:r>
              <a:rPr lang="ru-RU" dirty="0"/>
              <a:t>д</a:t>
            </a:r>
            <a:r>
              <a:rPr lang="ru-RU" dirty="0" smtClean="0"/>
              <a:t>иректора по УМР, магистрант 1 курса Московского Городского Педагогического </a:t>
            </a:r>
            <a:r>
              <a:rPr lang="ru-RU" dirty="0"/>
              <a:t>У</a:t>
            </a:r>
            <a:r>
              <a:rPr lang="ru-RU" dirty="0" smtClean="0"/>
              <a:t>ниверситета</a:t>
            </a:r>
          </a:p>
          <a:p>
            <a:pPr algn="r"/>
            <a:r>
              <a:rPr lang="ru-RU" dirty="0" err="1" smtClean="0"/>
              <a:t>Караганова</a:t>
            </a:r>
            <a:r>
              <a:rPr lang="ru-RU" dirty="0" smtClean="0"/>
              <a:t> Е.В., учитель английского языка</a:t>
            </a:r>
          </a:p>
          <a:p>
            <a:pPr algn="r"/>
            <a:r>
              <a:rPr lang="ru-RU" dirty="0" smtClean="0"/>
              <a:t>Васильева С.В., учитель истории и обществознания</a:t>
            </a:r>
          </a:p>
          <a:p>
            <a:pPr algn="r"/>
            <a:r>
              <a:rPr lang="ru-RU" dirty="0" smtClean="0"/>
              <a:t>Самарина Е.А., учитель </a:t>
            </a:r>
            <a:r>
              <a:rPr lang="ru-RU" dirty="0" smtClean="0"/>
              <a:t>технологии</a:t>
            </a:r>
          </a:p>
          <a:p>
            <a:pPr algn="r"/>
            <a:r>
              <a:rPr lang="ru-RU" smtClean="0"/>
              <a:t>2021г.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467600" cy="706090"/>
          </a:xfrm>
        </p:spPr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7467600" cy="4873752"/>
          </a:xfrm>
        </p:spPr>
        <p:txBody>
          <a:bodyPr/>
          <a:lstStyle/>
          <a:p>
            <a:r>
              <a:rPr lang="ru-RU" dirty="0" smtClean="0"/>
              <a:t>Наращивание </a:t>
            </a:r>
            <a:r>
              <a:rPr lang="en-US" dirty="0" smtClean="0"/>
              <a:t>self </a:t>
            </a:r>
            <a:r>
              <a:rPr lang="ru-RU" dirty="0" smtClean="0"/>
              <a:t> компетенций молодых педагогов через отработку механизмов взаимодействия  с </a:t>
            </a:r>
            <a:r>
              <a:rPr lang="ru-RU" dirty="0" err="1" smtClean="0"/>
              <a:t>тьютором</a:t>
            </a:r>
            <a:r>
              <a:rPr lang="ru-RU" dirty="0" smtClean="0"/>
              <a:t> в цифровых форматах.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Тьюториалы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Установочные</a:t>
            </a:r>
            <a:endParaRPr lang="en-US" dirty="0" smtClean="0"/>
          </a:p>
          <a:p>
            <a:pPr lvl="0"/>
            <a:r>
              <a:rPr lang="ru-RU" dirty="0" smtClean="0"/>
              <a:t>Проектировочные </a:t>
            </a:r>
            <a:endParaRPr lang="en-US" dirty="0" smtClean="0"/>
          </a:p>
          <a:p>
            <a:pPr lvl="0"/>
            <a:r>
              <a:rPr lang="ru-RU" dirty="0" smtClean="0"/>
              <a:t>Сопровождающие</a:t>
            </a:r>
            <a:endParaRPr lang="en-US" dirty="0" smtClean="0"/>
          </a:p>
          <a:p>
            <a:pPr lvl="0"/>
            <a:r>
              <a:rPr lang="ru-RU" dirty="0" smtClean="0"/>
              <a:t>Рефлексивные 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Этапы </a:t>
            </a:r>
            <a:r>
              <a:rPr lang="ru-RU" dirty="0" err="1" smtClean="0">
                <a:solidFill>
                  <a:schemeClr val="tx1"/>
                </a:solidFill>
              </a:rPr>
              <a:t>тьюторского</a:t>
            </a:r>
            <a:r>
              <a:rPr lang="ru-RU" dirty="0" smtClean="0">
                <a:solidFill>
                  <a:schemeClr val="tx1"/>
                </a:solidFill>
              </a:rPr>
              <a:t> сопровождения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1">
            <a:extLst>
              <a:ext uri="{FF2B5EF4-FFF2-40B4-BE49-F238E27FC236}">
                <a16:creationId xmlns:a16="http://schemas.microsoft.com/office/drawing/2014/main" xmlns="" id="{E1B2F02B-FE3E-1A4A-A9ED-2E3E6FBA8C42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79513" y="1844824"/>
          <a:ext cx="864096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7467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Результат </a:t>
            </a:r>
            <a:r>
              <a:rPr lang="ru-RU" sz="2400" b="1" dirty="0" err="1" smtClean="0">
                <a:solidFill>
                  <a:schemeClr val="tx1"/>
                </a:solidFill>
              </a:rPr>
              <a:t>тьюторского</a:t>
            </a:r>
            <a:r>
              <a:rPr lang="ru-RU" sz="2400" b="1" dirty="0" smtClean="0">
                <a:solidFill>
                  <a:schemeClr val="tx1"/>
                </a:solidFill>
              </a:rPr>
              <a:t> взаимодействия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(Характеристики навыков самообразования ”</a:t>
            </a:r>
            <a:r>
              <a:rPr lang="en-US" sz="1400" dirty="0" smtClean="0"/>
              <a:t>self skills”</a:t>
            </a:r>
            <a:r>
              <a:rPr lang="ru-RU" sz="1400" dirty="0" smtClean="0"/>
              <a:t> (по Т.М. Ковалевой)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6624736" cy="4873752"/>
          </a:xfrm>
        </p:spPr>
        <p:txBody>
          <a:bodyPr/>
          <a:lstStyle/>
          <a:p>
            <a:pPr algn="just"/>
            <a:r>
              <a:rPr lang="ru-RU" b="1" dirty="0" smtClean="0"/>
              <a:t>Самоопределение</a:t>
            </a:r>
            <a:r>
              <a:rPr lang="ru-RU" b="1" dirty="0" smtClean="0">
                <a:solidFill>
                  <a:schemeClr val="tx2"/>
                </a:solidFill>
              </a:rPr>
              <a:t> –</a:t>
            </a:r>
            <a:r>
              <a:rPr lang="ru-RU" dirty="0" smtClean="0">
                <a:solidFill>
                  <a:schemeClr val="tx2"/>
                </a:solidFill>
              </a:rPr>
              <a:t> сознание своего интереса, проблемного вопроса; выбор определенного проектного и исследовательского направления.</a:t>
            </a:r>
          </a:p>
          <a:p>
            <a:pPr algn="just"/>
            <a:r>
              <a:rPr lang="ru-RU" b="1" dirty="0" smtClean="0"/>
              <a:t>Самостоятельность</a:t>
            </a:r>
            <a:r>
              <a:rPr lang="ru-RU" b="1" dirty="0" smtClean="0">
                <a:solidFill>
                  <a:schemeClr val="tx2"/>
                </a:solidFill>
              </a:rPr>
              <a:t> – </a:t>
            </a:r>
            <a:r>
              <a:rPr lang="ru-RU" dirty="0" smtClean="0">
                <a:solidFill>
                  <a:schemeClr val="tx2"/>
                </a:solidFill>
              </a:rPr>
              <a:t>умение замыслить и реализовать собственное действие.</a:t>
            </a:r>
          </a:p>
          <a:p>
            <a:pPr algn="just"/>
            <a:r>
              <a:rPr lang="ru-RU" b="1" dirty="0" smtClean="0"/>
              <a:t>Самоорганизация</a:t>
            </a:r>
            <a:r>
              <a:rPr lang="ru-RU" b="1" dirty="0" smtClean="0">
                <a:solidFill>
                  <a:schemeClr val="tx2"/>
                </a:solidFill>
              </a:rPr>
              <a:t> – </a:t>
            </a:r>
            <a:r>
              <a:rPr lang="ru-RU" dirty="0" smtClean="0">
                <a:solidFill>
                  <a:schemeClr val="tx2"/>
                </a:solidFill>
              </a:rPr>
              <a:t>умение работать с различными ресурсами, строить и реализовывать свою индивидуальную образовательную программу.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dirty="0" smtClean="0"/>
              <a:t>Что реализовано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7128792" cy="487375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Посетили конференцию (26-27 октября «</a:t>
            </a:r>
            <a:r>
              <a:rPr lang="ru-RU" dirty="0" err="1" smtClean="0"/>
              <a:t>Тьюторство</a:t>
            </a:r>
            <a:r>
              <a:rPr lang="ru-RU" dirty="0" smtClean="0"/>
              <a:t> в открытом образовательном пространстве: педагогическое образование как становящаяся </a:t>
            </a:r>
            <a:r>
              <a:rPr lang="ru-RU" dirty="0" err="1" smtClean="0"/>
              <a:t>антропопрактика</a:t>
            </a:r>
            <a:r>
              <a:rPr lang="ru-RU" dirty="0" smtClean="0"/>
              <a:t>»), проанализировали опыт Логинова Д.А. по </a:t>
            </a:r>
            <a:r>
              <a:rPr lang="ru-RU" dirty="0" err="1" smtClean="0"/>
              <a:t>тьюторскому</a:t>
            </a:r>
            <a:r>
              <a:rPr lang="ru-RU" dirty="0" smtClean="0"/>
              <a:t> сопровождению профессионального развития педагогов.</a:t>
            </a:r>
          </a:p>
          <a:p>
            <a:pPr algn="just"/>
            <a:r>
              <a:rPr lang="ru-RU" dirty="0" smtClean="0"/>
              <a:t>Читаем статьи Ковалевой Т.М. по </a:t>
            </a:r>
            <a:r>
              <a:rPr lang="en-US" dirty="0" smtClean="0"/>
              <a:t>self </a:t>
            </a:r>
            <a:r>
              <a:rPr lang="ru-RU" dirty="0" smtClean="0"/>
              <a:t>компетенциям</a:t>
            </a:r>
          </a:p>
          <a:p>
            <a:pPr algn="just"/>
            <a:r>
              <a:rPr lang="ru-RU" dirty="0" smtClean="0"/>
              <a:t>Наращиваем свои компетенции в использовании цифровых форматов </a:t>
            </a:r>
            <a:r>
              <a:rPr lang="ru-RU" dirty="0" err="1" smtClean="0"/>
              <a:t>тьюториалов</a:t>
            </a:r>
            <a:r>
              <a:rPr lang="ru-RU" dirty="0" smtClean="0"/>
              <a:t> (доска </a:t>
            </a:r>
            <a:r>
              <a:rPr lang="en-US" dirty="0" err="1" smtClean="0"/>
              <a:t>jamboard</a:t>
            </a:r>
            <a:r>
              <a:rPr lang="ru-RU" dirty="0" smtClean="0"/>
              <a:t>, </a:t>
            </a:r>
            <a:r>
              <a:rPr lang="en-US" dirty="0" err="1" smtClean="0"/>
              <a:t>padlet</a:t>
            </a:r>
            <a:r>
              <a:rPr lang="ru-RU" dirty="0" smtClean="0"/>
              <a:t>, </a:t>
            </a:r>
            <a:r>
              <a:rPr lang="en-US" dirty="0" err="1" smtClean="0"/>
              <a:t>canva</a:t>
            </a:r>
            <a:r>
              <a:rPr lang="ru-RU" dirty="0" smtClean="0"/>
              <a:t>), подбирали нужный инструмент для необходимого действия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76456" cy="5422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Следующее действие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7467600" cy="487375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Первая встреча с </a:t>
            </a:r>
            <a:r>
              <a:rPr lang="ru-RU" dirty="0" err="1" smtClean="0"/>
              <a:t>тьюторантом</a:t>
            </a:r>
            <a:r>
              <a:rPr lang="ru-RU" dirty="0" smtClean="0"/>
              <a:t> в </a:t>
            </a:r>
            <a:r>
              <a:rPr lang="ru-RU" dirty="0" err="1" smtClean="0"/>
              <a:t>онлайн</a:t>
            </a:r>
            <a:r>
              <a:rPr lang="ru-RU" dirty="0" smtClean="0"/>
              <a:t> формате </a:t>
            </a:r>
          </a:p>
          <a:p>
            <a:r>
              <a:rPr lang="ru-RU" dirty="0" smtClean="0"/>
              <a:t>Цель: наладить контакт, выявить интерес</a:t>
            </a:r>
          </a:p>
          <a:p>
            <a:pPr marL="0" lvl="0" indent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фиксирует первичный образовательный запрос 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тьюторанта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интересы, склонности, показывает значимость данного интереса и</a:t>
            </a:r>
            <a:r>
              <a:rPr lang="ru-RU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совместной работы в этом направлении. Выясняет планы</a:t>
            </a:r>
            <a:r>
              <a:rPr lang="ru-RU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м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олодого педагога и образ желаемого будущего</a:t>
            </a:r>
            <a:endParaRPr lang="ru-RU" alt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ТЬЮТОРАНТ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 представляет 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тьютору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свой познавательный</a:t>
            </a:r>
            <a:r>
              <a:rPr lang="ru-RU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интерес, рассказывая о себе, об истории возникновения своего интереса.</a:t>
            </a:r>
            <a:endParaRPr lang="ru-RU" altLang="ru-RU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908720"/>
            <a:ext cx="7632848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Цифровые форматы расширяют пространство взаимодействия</a:t>
            </a:r>
          </a:p>
          <a:p>
            <a:r>
              <a:rPr lang="ru-RU" dirty="0" smtClean="0"/>
              <a:t>Продукт цифрового </a:t>
            </a:r>
            <a:r>
              <a:rPr lang="ru-RU" dirty="0" err="1" smtClean="0"/>
              <a:t>тьюториала</a:t>
            </a:r>
            <a:r>
              <a:rPr lang="ru-RU" dirty="0" smtClean="0"/>
              <a:t> остается с </a:t>
            </a:r>
            <a:r>
              <a:rPr lang="ru-RU" dirty="0" err="1" smtClean="0"/>
              <a:t>тьюторантом</a:t>
            </a:r>
            <a:endParaRPr lang="ru-RU" dirty="0" smtClean="0"/>
          </a:p>
          <a:p>
            <a:r>
              <a:rPr lang="ru-RU" dirty="0" smtClean="0"/>
              <a:t>Стимулирует собственное самообразование</a:t>
            </a:r>
          </a:p>
          <a:p>
            <a:r>
              <a:rPr lang="ru-RU" dirty="0" err="1" smtClean="0"/>
              <a:t>Синквейн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err="1" smtClean="0"/>
              <a:t>Тьютор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Пробный, ресурсный</a:t>
            </a:r>
          </a:p>
          <a:p>
            <a:pPr>
              <a:buNone/>
            </a:pPr>
            <a:r>
              <a:rPr lang="ru-RU" dirty="0" smtClean="0"/>
              <a:t>Подбирать, </a:t>
            </a:r>
            <a:r>
              <a:rPr lang="ru-RU" dirty="0" err="1" smtClean="0"/>
              <a:t>ипользовать</a:t>
            </a:r>
            <a:r>
              <a:rPr lang="ru-RU" dirty="0" smtClean="0"/>
              <a:t>, анализировать</a:t>
            </a:r>
          </a:p>
          <a:p>
            <a:pPr>
              <a:buNone/>
            </a:pPr>
            <a:r>
              <a:rPr lang="ru-RU" dirty="0" err="1" smtClean="0"/>
              <a:t>Тьютор</a:t>
            </a:r>
            <a:r>
              <a:rPr lang="ru-RU" dirty="0" smtClean="0"/>
              <a:t> - репетитор образовательной осознанности</a:t>
            </a:r>
          </a:p>
          <a:p>
            <a:pPr>
              <a:buNone/>
            </a:pPr>
            <a:r>
              <a:rPr lang="ru-RU" dirty="0" smtClean="0"/>
              <a:t>Партнер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216</TotalTime>
  <Words>284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Цифровые форматы тьюторского сопровождения самоопределения молодых педагогов МАОУ СОШ №2, Чайковский городской округ</vt:lpstr>
      <vt:lpstr>Цель проекта</vt:lpstr>
      <vt:lpstr>Тьюториалы</vt:lpstr>
      <vt:lpstr>Этапы тьюторского сопровождения </vt:lpstr>
      <vt:lpstr>Результат тьюторского взаимодействия (Характеристики навыков самообразования ”self skills” (по Т.М. Ковалевой) </vt:lpstr>
      <vt:lpstr>Что реализовано</vt:lpstr>
      <vt:lpstr>Презентация PowerPoint</vt:lpstr>
      <vt:lpstr>Следующее действие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форматы тьюторского сопровождения самообразования молодых педагогов МАОУ СОШ №2</dc:title>
  <dc:creator>Организаторская</dc:creator>
  <cp:lastModifiedBy>ZAVUSH</cp:lastModifiedBy>
  <cp:revision>20</cp:revision>
  <dcterms:created xsi:type="dcterms:W3CDTF">2021-11-30T05:17:10Z</dcterms:created>
  <dcterms:modified xsi:type="dcterms:W3CDTF">2021-12-14T09:52:53Z</dcterms:modified>
</cp:coreProperties>
</file>