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0" r:id="rId6"/>
    <p:sldId id="265" r:id="rId7"/>
    <p:sldId id="261" r:id="rId8"/>
    <p:sldId id="262" r:id="rId9"/>
    <p:sldId id="263" r:id="rId10"/>
    <p:sldId id="264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78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B4C71EC6-210F-42DE-9C53-41977AD35B3D}" type="datetimeFigureOut">
              <a:rPr lang="ru-RU" smtClean="0"/>
              <a:pPr/>
              <a:t>07.02.2019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268761"/>
            <a:ext cx="7772400" cy="2331690"/>
          </a:xfrm>
        </p:spPr>
        <p:txBody>
          <a:bodyPr>
            <a:noAutofit/>
          </a:bodyPr>
          <a:lstStyle/>
          <a:p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Основные 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итоги регионального мониторинга по английскому языку в школах, реализующих программы углубленного изучения английского языка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755576" y="3933056"/>
            <a:ext cx="7772400" cy="1199704"/>
          </a:xfrm>
        </p:spPr>
        <p:txBody>
          <a:bodyPr>
            <a:normAutofit/>
          </a:bodyPr>
          <a:lstStyle/>
          <a:p>
            <a:r>
              <a:rPr lang="ru-RU" sz="2400" dirty="0" smtClean="0"/>
              <a:t>Мосина М.А., </a:t>
            </a:r>
            <a:r>
              <a:rPr lang="ru-RU" sz="2400" dirty="0" err="1" smtClean="0"/>
              <a:t>д.п.н</a:t>
            </a:r>
            <a:r>
              <a:rPr lang="ru-RU" sz="2400" dirty="0" smtClean="0"/>
              <a:t>., профессор кафедры методики преподавания иностранных языков ПГГПУ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7134836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ru-RU" dirty="0" smtClean="0"/>
              <a:t>Не </a:t>
            </a:r>
            <a:r>
              <a:rPr lang="ru-RU" dirty="0"/>
              <a:t>знают правил заполнения/оформления форм, к тому же,   невнимательно читают инструкцию по выполнению задания, где сказано: </a:t>
            </a:r>
            <a:r>
              <a:rPr lang="ru-RU" dirty="0" err="1"/>
              <a:t>Fill</a:t>
            </a:r>
            <a:r>
              <a:rPr lang="ru-RU" dirty="0"/>
              <a:t> </a:t>
            </a:r>
            <a:r>
              <a:rPr lang="ru-RU" dirty="0" err="1"/>
              <a:t>in</a:t>
            </a:r>
            <a:r>
              <a:rPr lang="ru-RU" dirty="0"/>
              <a:t> </a:t>
            </a:r>
            <a:r>
              <a:rPr lang="ru-RU" dirty="0" err="1"/>
              <a:t>your</a:t>
            </a:r>
            <a:r>
              <a:rPr lang="ru-RU" dirty="0"/>
              <a:t> </a:t>
            </a:r>
            <a:r>
              <a:rPr lang="ru-RU" dirty="0" err="1"/>
              <a:t>hotel</a:t>
            </a:r>
            <a:r>
              <a:rPr lang="ru-RU" dirty="0"/>
              <a:t> </a:t>
            </a:r>
            <a:r>
              <a:rPr lang="ru-RU" dirty="0" err="1"/>
              <a:t>form</a:t>
            </a:r>
            <a:r>
              <a:rPr lang="ru-RU" dirty="0"/>
              <a:t> </a:t>
            </a:r>
            <a:r>
              <a:rPr lang="ru-RU" dirty="0" err="1"/>
              <a:t>in</a:t>
            </a:r>
            <a:r>
              <a:rPr lang="ru-RU" dirty="0"/>
              <a:t> CAPITAL   </a:t>
            </a:r>
            <a:r>
              <a:rPr lang="ru-RU" dirty="0" smtClean="0"/>
              <a:t>LETTERS</a:t>
            </a:r>
            <a:r>
              <a:rPr lang="ru-RU" dirty="0"/>
              <a:t> </a:t>
            </a:r>
            <a:r>
              <a:rPr lang="ru-RU" dirty="0" smtClean="0"/>
              <a:t>(50 </a:t>
            </a:r>
            <a:r>
              <a:rPr lang="ru-RU" dirty="0"/>
              <a:t>% работ выполнено маленькими прописными буквами</a:t>
            </a:r>
            <a:r>
              <a:rPr lang="ru-RU" dirty="0" smtClean="0"/>
              <a:t>)</a:t>
            </a:r>
            <a:endParaRPr lang="ru-RU" dirty="0"/>
          </a:p>
          <a:p>
            <a:r>
              <a:rPr lang="ru-RU" dirty="0" smtClean="0"/>
              <a:t>Во </a:t>
            </a:r>
            <a:r>
              <a:rPr lang="ru-RU" dirty="0"/>
              <a:t>многих работах ответы даются в виде </a:t>
            </a:r>
            <a:r>
              <a:rPr lang="ru-RU" dirty="0" smtClean="0"/>
              <a:t>предложений</a:t>
            </a:r>
            <a:endParaRPr lang="ru-RU" dirty="0"/>
          </a:p>
          <a:p>
            <a:r>
              <a:rPr lang="ru-RU" dirty="0" smtClean="0"/>
              <a:t>Не </a:t>
            </a:r>
            <a:r>
              <a:rPr lang="ru-RU" dirty="0"/>
              <a:t>знают таких слов, относящихся к заполнению анкет, как  POST CODE,PHONE, PURPOSE OF ARRIVAL, JOB/STUDY</a:t>
            </a:r>
          </a:p>
          <a:p>
            <a:r>
              <a:rPr lang="ru-RU" dirty="0" smtClean="0"/>
              <a:t>Не </a:t>
            </a:r>
            <a:r>
              <a:rPr lang="ru-RU" dirty="0"/>
              <a:t>умеют правильно написать адрес в соответствие с нормами, принятыми в стране изучаемого </a:t>
            </a:r>
            <a:r>
              <a:rPr lang="ru-RU" dirty="0" smtClean="0"/>
              <a:t>языка</a:t>
            </a:r>
            <a:endParaRPr lang="ru-RU" dirty="0"/>
          </a:p>
          <a:p>
            <a:r>
              <a:rPr lang="ru-RU" dirty="0" smtClean="0"/>
              <a:t>Дается </a:t>
            </a:r>
            <a:r>
              <a:rPr lang="ru-RU" dirty="0"/>
              <a:t>неполная информация о дате рождения (во многих ответах только число и месяц</a:t>
            </a:r>
            <a:r>
              <a:rPr lang="ru-RU" dirty="0" smtClean="0"/>
              <a:t>)</a:t>
            </a:r>
            <a:endParaRPr lang="ru-RU" dirty="0"/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Типичные ошибки: </a:t>
            </a:r>
            <a:r>
              <a:rPr lang="ru-RU" dirty="0" smtClean="0">
                <a:solidFill>
                  <a:srgbClr val="FF0000"/>
                </a:solidFill>
              </a:rPr>
              <a:t>заполнение формы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75543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 smtClean="0"/>
              <a:t>Во </a:t>
            </a:r>
            <a:r>
              <a:rPr lang="ru-RU" dirty="0"/>
              <a:t>многих работах нет вступления/заключения: начинают сразу с названия книги или </a:t>
            </a:r>
            <a:r>
              <a:rPr lang="ru-RU" dirty="0" smtClean="0"/>
              <a:t>фильма</a:t>
            </a:r>
            <a:endParaRPr lang="ru-RU" dirty="0"/>
          </a:p>
          <a:p>
            <a:r>
              <a:rPr lang="ru-RU" dirty="0" smtClean="0"/>
              <a:t>Не </a:t>
            </a:r>
            <a:r>
              <a:rPr lang="ru-RU" dirty="0"/>
              <a:t>все аспекты отражаются в тексте (пропускают информацию о режиссере или авторе, упоминают действующих лиц, но не называют  актеров, опускают краткое изложение сюжета  и т.д.)</a:t>
            </a:r>
          </a:p>
          <a:p>
            <a:r>
              <a:rPr lang="ru-RU" dirty="0" smtClean="0"/>
              <a:t>В </a:t>
            </a:r>
            <a:r>
              <a:rPr lang="ru-RU" dirty="0"/>
              <a:t>некоторых работах  имеется избыток или недостаток </a:t>
            </a:r>
            <a:r>
              <a:rPr lang="ru-RU" dirty="0" smtClean="0"/>
              <a:t>объема</a:t>
            </a:r>
            <a:endParaRPr lang="ru-RU" dirty="0"/>
          </a:p>
          <a:p>
            <a:r>
              <a:rPr lang="ru-RU" dirty="0" smtClean="0"/>
              <a:t>Во </a:t>
            </a:r>
            <a:r>
              <a:rPr lang="ru-RU" dirty="0"/>
              <a:t>многих работах нет деления текста на </a:t>
            </a:r>
            <a:r>
              <a:rPr lang="ru-RU" dirty="0" smtClean="0"/>
              <a:t>абзацы</a:t>
            </a:r>
            <a:endParaRPr lang="ru-RU" dirty="0"/>
          </a:p>
          <a:p>
            <a:r>
              <a:rPr lang="ru-RU" dirty="0" smtClean="0"/>
              <a:t>Не </a:t>
            </a:r>
            <a:r>
              <a:rPr lang="ru-RU" dirty="0"/>
              <a:t>все учащиеся знакомы со структурой   задания  </a:t>
            </a:r>
            <a:r>
              <a:rPr lang="ru-RU" i="1" dirty="0" err="1"/>
              <a:t>Book</a:t>
            </a:r>
            <a:r>
              <a:rPr lang="ru-RU" i="1" dirty="0"/>
              <a:t>/</a:t>
            </a:r>
            <a:r>
              <a:rPr lang="ru-RU" i="1" dirty="0" err="1"/>
              <a:t>film</a:t>
            </a:r>
            <a:r>
              <a:rPr lang="ru-RU" i="1" dirty="0"/>
              <a:t> </a:t>
            </a:r>
            <a:r>
              <a:rPr lang="ru-RU" i="1" dirty="0" err="1"/>
              <a:t>review</a:t>
            </a:r>
            <a:r>
              <a:rPr lang="ru-RU" i="1" dirty="0"/>
              <a:t>  </a:t>
            </a:r>
            <a:r>
              <a:rPr lang="ru-RU" dirty="0"/>
              <a:t>(у некоторых учащихся текст оформлен в виде письма</a:t>
            </a:r>
            <a:r>
              <a:rPr lang="ru-RU" dirty="0" smtClean="0"/>
              <a:t>)</a:t>
            </a:r>
            <a:endParaRPr lang="ru-RU" dirty="0"/>
          </a:p>
          <a:p>
            <a:r>
              <a:rPr lang="ru-RU" dirty="0" smtClean="0"/>
              <a:t>Много </a:t>
            </a:r>
            <a:r>
              <a:rPr lang="ru-RU" dirty="0"/>
              <a:t>грамматических ошибок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Типичные ошибки: </a:t>
            </a:r>
            <a:r>
              <a:rPr lang="ru-RU" dirty="0" smtClean="0">
                <a:solidFill>
                  <a:srgbClr val="FF0000"/>
                </a:solidFill>
              </a:rPr>
              <a:t>обзор фильма/книги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006617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0"/>
            <a:r>
              <a:rPr lang="ru-RU" dirty="0"/>
              <a:t>неумение понять и решить </a:t>
            </a:r>
            <a:r>
              <a:rPr lang="ru-RU" b="1" dirty="0"/>
              <a:t>коммуникативную задачу</a:t>
            </a:r>
            <a:r>
              <a:rPr lang="ru-RU" dirty="0"/>
              <a:t>:  не все аспекты задания выполнены;</a:t>
            </a:r>
          </a:p>
          <a:p>
            <a:pPr lvl="0"/>
            <a:r>
              <a:rPr lang="ru-RU" dirty="0"/>
              <a:t>неумение написать правильно адрес в деловом письме в   соответствии с нормами, принятыми в стране изучаемого языка, или его отсутствие;</a:t>
            </a:r>
          </a:p>
          <a:p>
            <a:pPr lvl="0"/>
            <a:r>
              <a:rPr lang="ru-RU" dirty="0"/>
              <a:t>имеются отдельные недостатки при использовании средств логической связи;</a:t>
            </a:r>
          </a:p>
          <a:p>
            <a:pPr lvl="0"/>
            <a:r>
              <a:rPr lang="ru-RU" b="1" dirty="0"/>
              <a:t>лексико-грамматические ошибки</a:t>
            </a:r>
            <a:r>
              <a:rPr lang="ru-RU" dirty="0"/>
              <a:t>: использование </a:t>
            </a:r>
            <a:r>
              <a:rPr lang="en-US" dirty="0"/>
              <a:t>much</a:t>
            </a:r>
            <a:r>
              <a:rPr lang="ru-RU" dirty="0"/>
              <a:t>/</a:t>
            </a:r>
            <a:r>
              <a:rPr lang="en-US" dirty="0"/>
              <a:t>many</a:t>
            </a:r>
            <a:r>
              <a:rPr lang="ru-RU" dirty="0"/>
              <a:t>; косвенный вопрос; 3 лицо </a:t>
            </a:r>
            <a:r>
              <a:rPr lang="ru-RU" dirty="0" err="1"/>
              <a:t>ед.ч</a:t>
            </a:r>
            <a:r>
              <a:rPr lang="ru-RU" dirty="0"/>
              <a:t>. в настоящем простом времени; порядок слов в вопросительном предложении; использование артикля; неумение задать прямой вопрос (вместо него просьба </a:t>
            </a:r>
            <a:r>
              <a:rPr lang="en-US" i="1" dirty="0"/>
              <a:t>Could you tell me</a:t>
            </a:r>
            <a:r>
              <a:rPr lang="ru-RU" i="1" dirty="0"/>
              <a:t>…)</a:t>
            </a:r>
            <a:endParaRPr lang="ru-RU" dirty="0"/>
          </a:p>
          <a:p>
            <a:r>
              <a:rPr lang="ru-RU" b="1" dirty="0"/>
              <a:t>пунктуационные ошибки</a:t>
            </a:r>
            <a:r>
              <a:rPr lang="ru-RU" dirty="0"/>
              <a:t>: неправильное оформление кавычек в  соответствии с нормами изучаемого языка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Типичные ошибки: </a:t>
            </a:r>
            <a:r>
              <a:rPr lang="ru-RU" dirty="0" smtClean="0">
                <a:solidFill>
                  <a:srgbClr val="FF0000"/>
                </a:solidFill>
              </a:rPr>
              <a:t>деловое письмо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863838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неверная передача реалий и </a:t>
            </a:r>
            <a:r>
              <a:rPr lang="ru-RU" dirty="0" smtClean="0"/>
              <a:t>терминов (</a:t>
            </a:r>
            <a:r>
              <a:rPr lang="en-US" dirty="0">
                <a:solidFill>
                  <a:srgbClr val="FF0000"/>
                </a:solidFill>
              </a:rPr>
              <a:t>Zurich</a:t>
            </a:r>
            <a:r>
              <a:rPr lang="en-US" dirty="0"/>
              <a:t> </a:t>
            </a:r>
            <a:r>
              <a:rPr lang="en-US" dirty="0" smtClean="0"/>
              <a:t>–</a:t>
            </a:r>
            <a:r>
              <a:rPr lang="ru-RU" dirty="0" smtClean="0"/>
              <a:t> </a:t>
            </a:r>
            <a:r>
              <a:rPr lang="ru-RU" sz="2400" i="1" dirty="0" err="1" smtClean="0"/>
              <a:t>Зурич</a:t>
            </a:r>
            <a:r>
              <a:rPr lang="ru-RU" sz="2400" i="1" dirty="0"/>
              <a:t>,  </a:t>
            </a:r>
            <a:r>
              <a:rPr lang="ru-RU" sz="2400" i="1" dirty="0" err="1"/>
              <a:t>Зурих</a:t>
            </a:r>
            <a:r>
              <a:rPr lang="ru-RU" sz="2400" i="1" dirty="0"/>
              <a:t>, </a:t>
            </a:r>
            <a:r>
              <a:rPr lang="ru-RU" sz="2400" i="1" dirty="0" err="1" smtClean="0"/>
              <a:t>Зирих</a:t>
            </a:r>
            <a:r>
              <a:rPr lang="ru-RU" dirty="0" smtClean="0"/>
              <a:t>; </a:t>
            </a:r>
            <a:r>
              <a:rPr lang="en-US" dirty="0">
                <a:solidFill>
                  <a:srgbClr val="FF0000"/>
                </a:solidFill>
              </a:rPr>
              <a:t>Swiss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 smtClean="0"/>
              <a:t>– </a:t>
            </a:r>
            <a:r>
              <a:rPr lang="ru-RU" sz="2400" i="1" dirty="0" err="1" smtClean="0"/>
              <a:t>Свисный</a:t>
            </a:r>
            <a:r>
              <a:rPr lang="ru-RU" sz="2400" i="1" dirty="0" smtClean="0"/>
              <a:t> </a:t>
            </a:r>
            <a:r>
              <a:rPr lang="ru-RU" sz="2400" i="1" dirty="0"/>
              <a:t>институт, </a:t>
            </a:r>
            <a:r>
              <a:rPr lang="ru-RU" sz="2400" i="1" dirty="0" err="1"/>
              <a:t>Свисский</a:t>
            </a:r>
            <a:r>
              <a:rPr lang="ru-RU" sz="2400" i="1" dirty="0"/>
              <a:t>,  </a:t>
            </a:r>
            <a:r>
              <a:rPr lang="ru-RU" sz="2400" i="1" dirty="0" err="1" smtClean="0"/>
              <a:t>швецкий</a:t>
            </a:r>
            <a:r>
              <a:rPr lang="ru-RU" dirty="0" smtClean="0"/>
              <a:t>)</a:t>
            </a:r>
          </a:p>
          <a:p>
            <a:pPr lvl="0"/>
            <a:r>
              <a:rPr lang="ru-RU" dirty="0"/>
              <a:t>б</a:t>
            </a:r>
            <a:r>
              <a:rPr lang="ru-RU" dirty="0" smtClean="0"/>
              <a:t>уквалистский </a:t>
            </a:r>
            <a:r>
              <a:rPr lang="ru-RU" dirty="0"/>
              <a:t>перевод </a:t>
            </a:r>
            <a:r>
              <a:rPr lang="ru-RU" dirty="0" smtClean="0"/>
              <a:t>(</a:t>
            </a:r>
            <a:r>
              <a:rPr lang="en-US" dirty="0">
                <a:solidFill>
                  <a:srgbClr val="FF0000"/>
                </a:solidFill>
              </a:rPr>
              <a:t>to come into service</a:t>
            </a:r>
            <a:r>
              <a:rPr lang="ru-RU" dirty="0">
                <a:solidFill>
                  <a:srgbClr val="FF0000"/>
                </a:solidFill>
              </a:rPr>
              <a:t> </a:t>
            </a:r>
            <a:r>
              <a:rPr lang="ru-RU" dirty="0"/>
              <a:t>– </a:t>
            </a:r>
            <a:r>
              <a:rPr lang="ru-RU" sz="2400" i="1" dirty="0"/>
              <a:t>попадать в сервис, проникнуть в сервис </a:t>
            </a:r>
            <a:r>
              <a:rPr lang="ru-RU" dirty="0" smtClean="0"/>
              <a:t>)</a:t>
            </a:r>
          </a:p>
          <a:p>
            <a:r>
              <a:rPr lang="ru-RU" dirty="0" smtClean="0"/>
              <a:t>несоблюдение </a:t>
            </a:r>
            <a:r>
              <a:rPr lang="ru-RU" dirty="0"/>
              <a:t>норм родного </a:t>
            </a:r>
            <a:r>
              <a:rPr lang="ru-RU" dirty="0" smtClean="0"/>
              <a:t>языка</a:t>
            </a:r>
            <a:r>
              <a:rPr lang="ru-RU" sz="2400" dirty="0" smtClean="0"/>
              <a:t> (</a:t>
            </a:r>
            <a:r>
              <a:rPr lang="ru-RU" sz="2400" i="1" dirty="0" smtClean="0"/>
              <a:t>каменный </a:t>
            </a:r>
            <a:r>
              <a:rPr lang="ru-RU" sz="2400" i="1" dirty="0"/>
              <a:t>век славился убийством </a:t>
            </a:r>
            <a:r>
              <a:rPr lang="ru-RU" sz="2400" i="1" dirty="0" smtClean="0"/>
              <a:t>животных; </a:t>
            </a:r>
            <a:r>
              <a:rPr lang="ru-RU" sz="2400" i="1" dirty="0"/>
              <a:t>существовала одна теория, которая сделала великое </a:t>
            </a:r>
            <a:r>
              <a:rPr lang="ru-RU" sz="2400" i="1" dirty="0" smtClean="0"/>
              <a:t>открытие; некоторые </a:t>
            </a:r>
            <a:r>
              <a:rPr lang="ru-RU" sz="2400" i="1" dirty="0"/>
              <a:t>картинки… были приписаны делу рук художников; </a:t>
            </a:r>
            <a:r>
              <a:rPr lang="ru-RU" sz="2400" i="1" dirty="0" smtClean="0"/>
              <a:t>роботы </a:t>
            </a:r>
            <a:r>
              <a:rPr lang="ru-RU" sz="2400" i="1" dirty="0"/>
              <a:t>изобрели первоначальный </a:t>
            </a:r>
            <a:r>
              <a:rPr lang="ru-RU" sz="2400" i="1" dirty="0" smtClean="0"/>
              <a:t>путь)</a:t>
            </a:r>
            <a:endParaRPr lang="ru-RU" sz="2400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Типичные ошибки: </a:t>
            </a:r>
            <a:r>
              <a:rPr lang="ru-RU" dirty="0" smtClean="0">
                <a:solidFill>
                  <a:srgbClr val="FF0000"/>
                </a:solidFill>
              </a:rPr>
              <a:t>перевод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443867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 smtClean="0"/>
              <a:t>Объекты контроля (кодификатор элементов содержания, примерные программы)</a:t>
            </a:r>
          </a:p>
          <a:p>
            <a:r>
              <a:rPr lang="ru-RU" dirty="0" smtClean="0"/>
              <a:t>Требования к текстам (аутентичность, жанровая репрезентативность)</a:t>
            </a:r>
            <a:endParaRPr lang="ru-RU" dirty="0"/>
          </a:p>
          <a:p>
            <a:r>
              <a:rPr lang="ru-RU" dirty="0" smtClean="0"/>
              <a:t>Письменная речь</a:t>
            </a:r>
          </a:p>
          <a:p>
            <a:r>
              <a:rPr lang="ru-RU" dirty="0" smtClean="0"/>
              <a:t>Навыки </a:t>
            </a:r>
            <a:r>
              <a:rPr lang="ru-RU" dirty="0"/>
              <a:t>использования лексических  единиц и грамматических форм и конструкций в коммуникативно-значимом </a:t>
            </a:r>
            <a:r>
              <a:rPr lang="ru-RU" dirty="0" smtClean="0"/>
              <a:t>контексте в заданиях разного формата</a:t>
            </a:r>
          </a:p>
          <a:p>
            <a:r>
              <a:rPr lang="ru-RU" dirty="0" smtClean="0"/>
              <a:t>Перевод как вид речевой деятельности (профильный уровень)</a:t>
            </a:r>
          </a:p>
          <a:p>
            <a:r>
              <a:rPr lang="ru-RU" dirty="0" err="1" smtClean="0"/>
              <a:t>Обшеучебные</a:t>
            </a:r>
            <a:r>
              <a:rPr lang="ru-RU" dirty="0" smtClean="0"/>
              <a:t> навыки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Рекомендации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367069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4000" b="1" dirty="0" smtClean="0"/>
              <a:t>194</a:t>
            </a:r>
            <a:r>
              <a:rPr lang="ru-RU" sz="4000" dirty="0" smtClean="0"/>
              <a:t> </a:t>
            </a:r>
            <a:r>
              <a:rPr lang="ru-RU" sz="4000" dirty="0"/>
              <a:t>учащихся 9-х классов </a:t>
            </a:r>
          </a:p>
          <a:p>
            <a:r>
              <a:rPr lang="ru-RU" sz="4000" b="1" dirty="0" smtClean="0"/>
              <a:t>124</a:t>
            </a:r>
            <a:r>
              <a:rPr lang="ru-RU" sz="4000" dirty="0" smtClean="0"/>
              <a:t> </a:t>
            </a:r>
            <a:r>
              <a:rPr lang="ru-RU" sz="4000" dirty="0"/>
              <a:t>учащихся 11-х </a:t>
            </a:r>
            <a:r>
              <a:rPr lang="ru-RU" sz="4000" dirty="0" smtClean="0"/>
              <a:t>классов</a:t>
            </a:r>
          </a:p>
          <a:p>
            <a:endParaRPr lang="ru-RU" sz="4000" dirty="0"/>
          </a:p>
          <a:p>
            <a:pPr marL="0" indent="0" algn="just">
              <a:buNone/>
            </a:pPr>
            <a:r>
              <a:rPr lang="ru-RU" sz="4000" dirty="0"/>
              <a:t>МАОУ </a:t>
            </a:r>
            <a:r>
              <a:rPr lang="ru-RU" sz="4000" dirty="0" smtClean="0"/>
              <a:t>СОШ </a:t>
            </a:r>
            <a:r>
              <a:rPr lang="ru-RU" sz="4000" dirty="0"/>
              <a:t>№ </a:t>
            </a:r>
            <a:r>
              <a:rPr lang="ru-RU" sz="4000" dirty="0" smtClean="0"/>
              <a:t>50, 65, 122, 145, 153,</a:t>
            </a:r>
            <a:r>
              <a:rPr lang="ru-RU" sz="4000" dirty="0"/>
              <a:t> «Школа дизайна «Точка</a:t>
            </a:r>
            <a:r>
              <a:rPr lang="ru-RU" sz="4000" dirty="0" smtClean="0"/>
              <a:t>», </a:t>
            </a:r>
            <a:r>
              <a:rPr lang="ru-RU" sz="4000" dirty="0"/>
              <a:t>«Гимназия»  (г. Чайковский)</a:t>
            </a:r>
            <a:r>
              <a:rPr lang="ru-RU" sz="4000" dirty="0" smtClean="0"/>
              <a:t>  </a:t>
            </a:r>
            <a:endParaRPr lang="ru-RU" sz="4000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В мониторинге приняли участие </a:t>
            </a:r>
          </a:p>
        </p:txBody>
      </p:sp>
    </p:spTree>
    <p:extLst>
      <p:ext uri="{BB962C8B-B14F-4D97-AF65-F5344CB8AC3E}">
        <p14:creationId xmlns:p14="http://schemas.microsoft.com/office/powerpoint/2010/main" val="39952025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ru-RU" dirty="0"/>
              <a:t>оценка  уровня освоения обучающимися 8-х и 10-х классов предметного и </a:t>
            </a:r>
            <a:r>
              <a:rPr lang="ru-RU" dirty="0" err="1"/>
              <a:t>метапредметного</a:t>
            </a:r>
            <a:r>
              <a:rPr lang="ru-RU" dirty="0"/>
              <a:t> содержания курса иностранного языка в режиме углубленного изучения и выявление элементов содержания, которые вызывают наибольшие затруднения у выпускников основной и старшей </a:t>
            </a:r>
            <a:r>
              <a:rPr lang="ru-RU" dirty="0" smtClean="0"/>
              <a:t>школы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Цель мониторинга: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620789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/>
            <a:r>
              <a:rPr lang="ru-RU" dirty="0" smtClean="0"/>
              <a:t>      Задания </a:t>
            </a:r>
            <a:r>
              <a:rPr lang="ru-RU" dirty="0"/>
              <a:t>в разделах «</a:t>
            </a:r>
            <a:r>
              <a:rPr lang="ru-RU" dirty="0" err="1"/>
              <a:t>Аудирование</a:t>
            </a:r>
            <a:r>
              <a:rPr lang="ru-RU" dirty="0"/>
              <a:t>»  и  «Чтение» направлены на проверку  </a:t>
            </a:r>
            <a:r>
              <a:rPr lang="ru-RU" dirty="0" err="1"/>
              <a:t>сформированности</a:t>
            </a:r>
            <a:r>
              <a:rPr lang="ru-RU" dirty="0"/>
              <a:t>  умений понимания запрашиваемой информации, а также  полного   понимания текстов. </a:t>
            </a:r>
          </a:p>
          <a:p>
            <a:pPr algn="just"/>
            <a:r>
              <a:rPr lang="ru-RU" dirty="0"/>
              <a:t>	В  разделе  «Грамматика  и  лексика»  проверяются  навыки  оперирования грамматическими и лексическими единицами на основе предложенного текста.</a:t>
            </a:r>
          </a:p>
          <a:p>
            <a:pPr algn="just"/>
            <a:r>
              <a:rPr lang="ru-RU" dirty="0"/>
              <a:t>	В разделе «Письмо» контролируются умения создания письменного текста – </a:t>
            </a:r>
            <a:r>
              <a:rPr lang="ru-RU" i="1" dirty="0"/>
              <a:t>заполнение бланка/формы </a:t>
            </a:r>
            <a:r>
              <a:rPr lang="ru-RU" dirty="0"/>
              <a:t>и написание </a:t>
            </a:r>
            <a:r>
              <a:rPr lang="ru-RU" i="1" dirty="0"/>
              <a:t>обзора книги/фильма</a:t>
            </a:r>
            <a:r>
              <a:rPr lang="ru-RU" dirty="0"/>
              <a:t>.</a:t>
            </a:r>
          </a:p>
          <a:p>
            <a:pPr algn="just"/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Характеристика КИМ (8 класс, </a:t>
            </a:r>
            <a:br>
              <a:rPr lang="ru-RU" dirty="0" smtClean="0"/>
            </a:br>
            <a:r>
              <a:rPr lang="ru-RU" dirty="0" smtClean="0"/>
              <a:t>90 минут):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132360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/>
              <a:t>В  </a:t>
            </a:r>
            <a:r>
              <a:rPr lang="ru-RU" dirty="0" err="1"/>
              <a:t>аудировании</a:t>
            </a:r>
            <a:r>
              <a:rPr lang="ru-RU" dirty="0"/>
              <a:t>  и  чтении  проверяется  </a:t>
            </a:r>
            <a:r>
              <a:rPr lang="ru-RU" dirty="0" err="1"/>
              <a:t>сформированность</a:t>
            </a:r>
            <a:r>
              <a:rPr lang="ru-RU" dirty="0"/>
              <a:t>  умений понимания запрашиваемой информации, а также  полного   понимания текстов. </a:t>
            </a:r>
          </a:p>
          <a:p>
            <a:r>
              <a:rPr lang="ru-RU" dirty="0"/>
              <a:t>В  разделе  «Грамматика  и  лексика»  проверяются  навыки  оперирования грамматическими и лексическими единицами на основе предложенного текста и отдельных предложений.</a:t>
            </a:r>
          </a:p>
          <a:p>
            <a:r>
              <a:rPr lang="ru-RU" dirty="0"/>
              <a:t>В работу включено задание на </a:t>
            </a:r>
            <a:r>
              <a:rPr lang="ru-RU" i="1" dirty="0"/>
              <a:t>перевод</a:t>
            </a:r>
            <a:r>
              <a:rPr lang="ru-RU" dirty="0"/>
              <a:t> с английского языка на русский (640-650 знаков).</a:t>
            </a:r>
          </a:p>
          <a:p>
            <a:r>
              <a:rPr lang="ru-RU" dirty="0"/>
              <a:t>В разделе «Письмо» контролируются умения создания письменного текста – </a:t>
            </a:r>
            <a:r>
              <a:rPr lang="ru-RU" i="1" dirty="0"/>
              <a:t>запрос информации </a:t>
            </a:r>
            <a:r>
              <a:rPr lang="ru-RU" dirty="0"/>
              <a:t>(деловое письмо).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Характеристика КИМ </a:t>
            </a:r>
            <a:r>
              <a:rPr lang="ru-RU" dirty="0" smtClean="0"/>
              <a:t>(10 </a:t>
            </a:r>
            <a:r>
              <a:rPr lang="ru-RU" dirty="0"/>
              <a:t>класс, </a:t>
            </a:r>
            <a:br>
              <a:rPr lang="ru-RU" dirty="0"/>
            </a:br>
            <a:r>
              <a:rPr lang="ru-RU" dirty="0"/>
              <a:t>90 минут):</a:t>
            </a:r>
          </a:p>
        </p:txBody>
      </p:sp>
    </p:spTree>
    <p:extLst>
      <p:ext uri="{BB962C8B-B14F-4D97-AF65-F5344CB8AC3E}">
        <p14:creationId xmlns:p14="http://schemas.microsoft.com/office/powerpoint/2010/main" val="40628749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smtClean="0"/>
              <a:t>редактирование </a:t>
            </a:r>
            <a:r>
              <a:rPr lang="en-US" dirty="0" smtClean="0"/>
              <a:t>(editing) </a:t>
            </a:r>
          </a:p>
          <a:p>
            <a:r>
              <a:rPr lang="ru-RU" dirty="0" smtClean="0"/>
              <a:t>множественные соответствия </a:t>
            </a:r>
            <a:r>
              <a:rPr lang="en-US" dirty="0" smtClean="0"/>
              <a:t>(multiple matching)</a:t>
            </a:r>
          </a:p>
          <a:p>
            <a:r>
              <a:rPr lang="ru-RU" dirty="0" smtClean="0"/>
              <a:t>трансформация предложения с использованием ключевого слова (</a:t>
            </a:r>
            <a:r>
              <a:rPr lang="en-US" dirty="0" smtClean="0"/>
              <a:t>key word transformation)</a:t>
            </a:r>
          </a:p>
          <a:p>
            <a:r>
              <a:rPr lang="ru-RU" dirty="0"/>
              <a:t>з</a:t>
            </a:r>
            <a:r>
              <a:rPr lang="ru-RU" dirty="0" smtClean="0"/>
              <a:t>аполнение пропусков в тексте без предложенных вариантов </a:t>
            </a:r>
            <a:r>
              <a:rPr lang="en-US" dirty="0" smtClean="0"/>
              <a:t>(open cloze)</a:t>
            </a:r>
          </a:p>
          <a:p>
            <a:r>
              <a:rPr lang="ru-RU" dirty="0"/>
              <a:t>заполнение </a:t>
            </a:r>
            <a:r>
              <a:rPr lang="ru-RU" dirty="0" smtClean="0"/>
              <a:t>бланка/формы</a:t>
            </a:r>
            <a:endParaRPr lang="en-US" dirty="0" smtClean="0"/>
          </a:p>
          <a:p>
            <a:r>
              <a:rPr lang="ru-RU" dirty="0" smtClean="0"/>
              <a:t>написание </a:t>
            </a:r>
            <a:r>
              <a:rPr lang="ru-RU" dirty="0"/>
              <a:t>обзора </a:t>
            </a:r>
            <a:r>
              <a:rPr lang="ru-RU" dirty="0" smtClean="0"/>
              <a:t>книги/фильма</a:t>
            </a:r>
          </a:p>
          <a:p>
            <a:r>
              <a:rPr lang="ru-RU" dirty="0" smtClean="0"/>
              <a:t>деловое письмо (запрос информации)</a:t>
            </a:r>
          </a:p>
          <a:p>
            <a:r>
              <a:rPr lang="ru-RU" dirty="0" smtClean="0"/>
              <a:t>перевод</a:t>
            </a:r>
            <a:endParaRPr lang="en-US" dirty="0" smtClean="0"/>
          </a:p>
          <a:p>
            <a:endParaRPr lang="ru-RU" dirty="0"/>
          </a:p>
          <a:p>
            <a:endParaRPr lang="en-US" dirty="0" smtClean="0"/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Типы заданий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328709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51484983"/>
              </p:ext>
            </p:extLst>
          </p:nvPr>
        </p:nvGraphicFramePr>
        <p:xfrm>
          <a:off x="1187624" y="1556792"/>
          <a:ext cx="7200800" cy="345638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408139"/>
                <a:gridCol w="2336277"/>
                <a:gridCol w="1368152"/>
                <a:gridCol w="2088232"/>
              </a:tblGrid>
              <a:tr h="736411"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</a:rPr>
                        <a:t>9 класс</a:t>
                      </a:r>
                      <a:endParaRPr lang="ru-RU" sz="2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</a:rPr>
                        <a:t>11 класс</a:t>
                      </a:r>
                      <a:endParaRPr lang="ru-RU" sz="2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98356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effectLst/>
                        </a:rPr>
                        <a:t>Всего участников</a:t>
                      </a:r>
                      <a:endParaRPr lang="ru-RU" sz="2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effectLst/>
                        </a:rPr>
                        <a:t>Средний </a:t>
                      </a:r>
                      <a:r>
                        <a:rPr lang="ru-RU" sz="2400" dirty="0">
                          <a:effectLst/>
                        </a:rPr>
                        <a:t>тестовый балл (макс – 49 баллов)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600" b="0" dirty="0">
                          <a:effectLst/>
                        </a:rPr>
                        <a:t>В</a:t>
                      </a:r>
                      <a:r>
                        <a:rPr lang="ru-RU" sz="2000" b="0" dirty="0">
                          <a:effectLst/>
                        </a:rPr>
                        <a:t>сего участников</a:t>
                      </a:r>
                      <a:endParaRPr lang="ru-RU" sz="2000" b="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effectLst/>
                        </a:rPr>
                        <a:t>Средний тестовый балл (макс – 48 баллов)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73641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effectLst/>
                        </a:rPr>
                        <a:t>194 </a:t>
                      </a:r>
                      <a:endParaRPr lang="ru-RU" sz="2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600" dirty="0">
                          <a:effectLst/>
                        </a:rPr>
                        <a:t>25,09</a:t>
                      </a:r>
                      <a:endParaRPr lang="ru-RU" sz="3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600" dirty="0">
                          <a:effectLst/>
                        </a:rPr>
                        <a:t>124 </a:t>
                      </a:r>
                      <a:endParaRPr lang="ru-RU" sz="3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3600" dirty="0">
                          <a:effectLst/>
                        </a:rPr>
                        <a:t>23,66</a:t>
                      </a:r>
                      <a:endParaRPr lang="ru-RU" sz="3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</a:tbl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Результаты мониторинга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58467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ru-RU" dirty="0"/>
              <a:t>Участники, относящиеся к группе с </a:t>
            </a:r>
            <a:r>
              <a:rPr lang="ru-RU" b="1" dirty="0">
                <a:solidFill>
                  <a:srgbClr val="FF0000"/>
                </a:solidFill>
              </a:rPr>
              <a:t>низкими</a:t>
            </a:r>
            <a:r>
              <a:rPr lang="ru-RU" dirty="0"/>
              <a:t> результатами, получившие от 2 до 11 баллов (</a:t>
            </a:r>
            <a:r>
              <a:rPr lang="ru-RU" b="1" dirty="0">
                <a:solidFill>
                  <a:srgbClr val="FF0000"/>
                </a:solidFill>
              </a:rPr>
              <a:t>0,5</a:t>
            </a:r>
            <a:r>
              <a:rPr lang="ru-RU" b="1" dirty="0" smtClean="0">
                <a:solidFill>
                  <a:srgbClr val="FF0000"/>
                </a:solidFill>
              </a:rPr>
              <a:t>%)</a:t>
            </a:r>
          </a:p>
          <a:p>
            <a:r>
              <a:rPr lang="ru-RU" dirty="0"/>
              <a:t>Участники, относящиеся к группе с </a:t>
            </a:r>
            <a:r>
              <a:rPr lang="ru-RU" dirty="0" smtClean="0"/>
              <a:t>результатами </a:t>
            </a:r>
            <a:r>
              <a:rPr lang="ru-RU" b="1" dirty="0" smtClean="0">
                <a:solidFill>
                  <a:srgbClr val="FF0000"/>
                </a:solidFill>
              </a:rPr>
              <a:t>ниже среднего</a:t>
            </a:r>
            <a:r>
              <a:rPr lang="ru-RU" dirty="0" smtClean="0"/>
              <a:t>, </a:t>
            </a:r>
            <a:r>
              <a:rPr lang="ru-RU" dirty="0"/>
              <a:t>получившие</a:t>
            </a:r>
            <a:r>
              <a:rPr lang="ru-RU" dirty="0" smtClean="0"/>
              <a:t> от 12 </a:t>
            </a:r>
            <a:r>
              <a:rPr lang="ru-RU" dirty="0"/>
              <a:t>до 23 (</a:t>
            </a:r>
            <a:r>
              <a:rPr lang="ru-RU" b="1" dirty="0">
                <a:solidFill>
                  <a:srgbClr val="FF0000"/>
                </a:solidFill>
              </a:rPr>
              <a:t>39,7</a:t>
            </a:r>
            <a:r>
              <a:rPr lang="ru-RU" b="1" dirty="0" smtClean="0">
                <a:solidFill>
                  <a:srgbClr val="FF0000"/>
                </a:solidFill>
              </a:rPr>
              <a:t>%)</a:t>
            </a:r>
          </a:p>
          <a:p>
            <a:r>
              <a:rPr lang="ru-RU" dirty="0"/>
              <a:t>Участники, относящиеся к группе </a:t>
            </a:r>
            <a:r>
              <a:rPr lang="ru-RU" dirty="0" smtClean="0"/>
              <a:t>со </a:t>
            </a:r>
            <a:r>
              <a:rPr lang="ru-RU" b="1" dirty="0" smtClean="0">
                <a:solidFill>
                  <a:srgbClr val="FF0000"/>
                </a:solidFill>
              </a:rPr>
              <a:t>средними </a:t>
            </a:r>
            <a:r>
              <a:rPr lang="ru-RU" dirty="0" smtClean="0"/>
              <a:t>результатами</a:t>
            </a:r>
            <a:r>
              <a:rPr lang="ru-RU" dirty="0"/>
              <a:t>, получившие от 24 до 37 (</a:t>
            </a:r>
            <a:r>
              <a:rPr lang="ru-RU" b="1" dirty="0">
                <a:solidFill>
                  <a:srgbClr val="FF0000"/>
                </a:solidFill>
              </a:rPr>
              <a:t>52,1</a:t>
            </a:r>
            <a:r>
              <a:rPr lang="ru-RU" b="1" dirty="0" smtClean="0">
                <a:solidFill>
                  <a:srgbClr val="FF0000"/>
                </a:solidFill>
              </a:rPr>
              <a:t>%)</a:t>
            </a:r>
          </a:p>
          <a:p>
            <a:r>
              <a:rPr lang="ru-RU" dirty="0" smtClean="0"/>
              <a:t>Участники</a:t>
            </a:r>
            <a:r>
              <a:rPr lang="ru-RU" dirty="0"/>
              <a:t>, относящиеся к группе с </a:t>
            </a:r>
            <a:r>
              <a:rPr lang="ru-RU" b="1" dirty="0" smtClean="0">
                <a:solidFill>
                  <a:srgbClr val="FF0000"/>
                </a:solidFill>
              </a:rPr>
              <a:t>высокими</a:t>
            </a:r>
            <a:r>
              <a:rPr lang="ru-RU" dirty="0" smtClean="0"/>
              <a:t> результатами</a:t>
            </a:r>
            <a:r>
              <a:rPr lang="ru-RU" dirty="0"/>
              <a:t>, </a:t>
            </a:r>
            <a:r>
              <a:rPr lang="ru-RU" dirty="0" smtClean="0"/>
              <a:t>получившие </a:t>
            </a:r>
            <a:r>
              <a:rPr lang="ru-RU" dirty="0"/>
              <a:t>от 38 и выше </a:t>
            </a:r>
            <a:r>
              <a:rPr lang="ru-RU" dirty="0" smtClean="0"/>
              <a:t>баллов (</a:t>
            </a:r>
            <a:r>
              <a:rPr lang="ru-RU" b="1" dirty="0">
                <a:solidFill>
                  <a:srgbClr val="FF0000"/>
                </a:solidFill>
              </a:rPr>
              <a:t>5,7%) </a:t>
            </a:r>
          </a:p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Результаты мониторинга</a:t>
            </a:r>
          </a:p>
        </p:txBody>
      </p:sp>
    </p:spTree>
    <p:extLst>
      <p:ext uri="{BB962C8B-B14F-4D97-AF65-F5344CB8AC3E}">
        <p14:creationId xmlns:p14="http://schemas.microsoft.com/office/powerpoint/2010/main" val="3053388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 smtClean="0"/>
              <a:t>пассивный залог</a:t>
            </a:r>
          </a:p>
          <a:p>
            <a:r>
              <a:rPr lang="ru-RU" dirty="0" smtClean="0"/>
              <a:t>устойчивые выражения (</a:t>
            </a:r>
            <a:r>
              <a:rPr lang="en-US" i="1" dirty="0"/>
              <a:t>late at night, talk to someone, help to do/do something, pieces of paper, to become better known, to keep a secret, similar </a:t>
            </a:r>
            <a:r>
              <a:rPr lang="en-US" i="1" dirty="0" smtClean="0"/>
              <a:t>to</a:t>
            </a:r>
            <a:r>
              <a:rPr lang="ru-RU" i="1" dirty="0" smtClean="0"/>
              <a:t>)</a:t>
            </a:r>
            <a:endParaRPr lang="ru-RU" dirty="0"/>
          </a:p>
          <a:p>
            <a:r>
              <a:rPr lang="ru-RU" dirty="0" smtClean="0"/>
              <a:t>артикли</a:t>
            </a:r>
          </a:p>
          <a:p>
            <a:r>
              <a:rPr lang="ru-RU" dirty="0" smtClean="0"/>
              <a:t>условные предложения</a:t>
            </a:r>
          </a:p>
          <a:p>
            <a:r>
              <a:rPr lang="ru-RU" dirty="0" smtClean="0"/>
              <a:t>предлоги </a:t>
            </a:r>
            <a:r>
              <a:rPr lang="ru-RU" dirty="0"/>
              <a:t>и </a:t>
            </a:r>
            <a:r>
              <a:rPr lang="ru-RU" dirty="0" smtClean="0"/>
              <a:t>союзы/союзные слова</a:t>
            </a:r>
          </a:p>
          <a:p>
            <a:r>
              <a:rPr lang="ru-RU" dirty="0"/>
              <a:t>у</a:t>
            </a:r>
            <a:r>
              <a:rPr lang="ru-RU" dirty="0" smtClean="0"/>
              <a:t>потребление </a:t>
            </a:r>
            <a:r>
              <a:rPr lang="ru-RU" dirty="0"/>
              <a:t>слов в контексте с учетом многозначности, синонимии, антонимии, лексической сочетаемости</a:t>
            </a: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Типичные ошибки: </a:t>
            </a:r>
            <a:r>
              <a:rPr lang="ru-RU" dirty="0" smtClean="0">
                <a:solidFill>
                  <a:srgbClr val="FF0000"/>
                </a:solidFill>
              </a:rPr>
              <a:t>грамматика и лексика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9342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Открытая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103</TotalTime>
  <Words>840</Words>
  <Application>Microsoft Office PowerPoint</Application>
  <PresentationFormat>Экран (4:3)</PresentationFormat>
  <Paragraphs>81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Открытая</vt:lpstr>
      <vt:lpstr>Основные итоги регионального мониторинга по английскому языку в школах, реализующих программы углубленного изучения английского языка</vt:lpstr>
      <vt:lpstr>В мониторинге приняли участие </vt:lpstr>
      <vt:lpstr>Цель мониторинга:</vt:lpstr>
      <vt:lpstr>Характеристика КИМ (8 класс,  90 минут):</vt:lpstr>
      <vt:lpstr>Характеристика КИМ (10 класс,  90 минут):</vt:lpstr>
      <vt:lpstr>Типы заданий</vt:lpstr>
      <vt:lpstr>Результаты мониторинга</vt:lpstr>
      <vt:lpstr>Результаты мониторинга</vt:lpstr>
      <vt:lpstr>Типичные ошибки: грамматика и лексика</vt:lpstr>
      <vt:lpstr>Типичные ошибки: заполнение формы</vt:lpstr>
      <vt:lpstr>Типичные ошибки: обзор фильма/книги</vt:lpstr>
      <vt:lpstr>Типичные ошибки: деловое письмо</vt:lpstr>
      <vt:lpstr>Типичные ошибки: перевод</vt:lpstr>
      <vt:lpstr>Рекомендации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Основные итоги регионального мониторинга по английскому языку в школах, реализующих программы углубленного изучения английского языка</dc:title>
  <dc:creator>1</dc:creator>
  <cp:lastModifiedBy>1</cp:lastModifiedBy>
  <cp:revision>12</cp:revision>
  <dcterms:created xsi:type="dcterms:W3CDTF">2019-02-05T05:44:42Z</dcterms:created>
  <dcterms:modified xsi:type="dcterms:W3CDTF">2019-02-07T03:18:42Z</dcterms:modified>
</cp:coreProperties>
</file>

<file path=docProps/thumbnail.jpeg>
</file>