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Glacial Indifference Bold" panose="020B0604020202020204" charset="0"/>
      <p:regular r:id="rId8"/>
    </p:embeddedFont>
    <p:embeddedFont>
      <p:font typeface="Arimo Bold" panose="020B0604020202020204" charset="0"/>
      <p:regular r:id="rId9"/>
    </p:embeddedFont>
    <p:embeddedFont>
      <p:font typeface="Arista Pro SemiBold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lacial Indifference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2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6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3.png"/><Relationship Id="rId10" Type="http://schemas.openxmlformats.org/officeDocument/2006/relationships/image" Target="../media/image14.jpeg"/><Relationship Id="rId4" Type="http://schemas.openxmlformats.org/officeDocument/2006/relationships/image" Target="../media/image3.sv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3.png"/><Relationship Id="rId10" Type="http://schemas.openxmlformats.org/officeDocument/2006/relationships/image" Target="../media/image22.jpeg"/><Relationship Id="rId4" Type="http://schemas.openxmlformats.org/officeDocument/2006/relationships/image" Target="../media/image3.sv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997118" y="5464679"/>
            <a:ext cx="12280803" cy="23026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667928" y="455084"/>
            <a:ext cx="3027726" cy="300501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322610" y="3605483"/>
            <a:ext cx="7629817" cy="1527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29"/>
              </a:lnSpc>
            </a:pPr>
            <a:r>
              <a:rPr lang="en-US" sz="4378">
                <a:solidFill>
                  <a:srgbClr val="21733A"/>
                </a:solidFill>
                <a:latin typeface="Glacial Indifference"/>
              </a:rPr>
              <a:t>Чайковский городской округ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429000" y="5849416"/>
            <a:ext cx="11429999" cy="1641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61"/>
              </a:lnSpc>
            </a:pPr>
            <a:r>
              <a:rPr lang="en-US" sz="6361" dirty="0">
                <a:solidFill>
                  <a:srgbClr val="FFFFFF"/>
                </a:solidFill>
                <a:latin typeface="Glacial Indifference Bold"/>
              </a:rPr>
              <a:t>MULTI LEVEL </a:t>
            </a:r>
            <a:endParaRPr lang="en-US" sz="6361" dirty="0" smtClean="0">
              <a:solidFill>
                <a:srgbClr val="FFFFFF"/>
              </a:solidFill>
              <a:latin typeface="Glacial Indifference Bold"/>
            </a:endParaRPr>
          </a:p>
          <a:p>
            <a:pPr algn="ctr">
              <a:lnSpc>
                <a:spcPts val="6361"/>
              </a:lnSpc>
            </a:pPr>
            <a:r>
              <a:rPr lang="en-US" sz="6361" dirty="0" smtClean="0">
                <a:solidFill>
                  <a:srgbClr val="FFFFFF"/>
                </a:solidFill>
                <a:latin typeface="Glacial Indifference Bold"/>
              </a:rPr>
              <a:t>PEDAGOGICAL </a:t>
            </a:r>
            <a:r>
              <a:rPr lang="en-US" sz="6361" dirty="0" smtClean="0">
                <a:solidFill>
                  <a:srgbClr val="FFFFFF"/>
                </a:solidFill>
                <a:latin typeface="Glacial Indifference Bold"/>
              </a:rPr>
              <a:t>COMMUNITY</a:t>
            </a:r>
            <a:endParaRPr lang="en-US" sz="6361" dirty="0">
              <a:solidFill>
                <a:srgbClr val="FFFFFF"/>
              </a:solidFill>
              <a:latin typeface="Glacial Indifference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12915" y="8598714"/>
            <a:ext cx="8937751" cy="1271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4"/>
              </a:lnSpc>
            </a:pPr>
            <a:r>
              <a:rPr lang="en-US" sz="2439">
                <a:solidFill>
                  <a:srgbClr val="21733A"/>
                </a:solidFill>
                <a:latin typeface="Glacial Indifference"/>
              </a:rPr>
              <a:t>Чиркова Елизавета Игоревна</a:t>
            </a:r>
          </a:p>
          <a:p>
            <a:pPr algn="ctr">
              <a:lnSpc>
                <a:spcPts val="3414"/>
              </a:lnSpc>
            </a:pPr>
            <a:r>
              <a:rPr lang="en-US" sz="2439">
                <a:solidFill>
                  <a:srgbClr val="21733A"/>
                </a:solidFill>
                <a:latin typeface="Glacial Indifference"/>
              </a:rPr>
              <a:t>liz-chirkova@yandex.ru</a:t>
            </a:r>
          </a:p>
          <a:p>
            <a:pPr algn="ctr">
              <a:lnSpc>
                <a:spcPts val="3414"/>
              </a:lnSpc>
              <a:spcBef>
                <a:spcPct val="0"/>
              </a:spcBef>
            </a:pPr>
            <a:r>
              <a:rPr lang="en-US" sz="2439">
                <a:solidFill>
                  <a:srgbClr val="21733A"/>
                </a:solidFill>
                <a:latin typeface="Glacial Indifference"/>
              </a:rPr>
              <a:t>89222464195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66257" flipH="1">
            <a:off x="4027050" y="109492"/>
            <a:ext cx="11383378" cy="21628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9966906">
            <a:off x="7146466" y="3293834"/>
            <a:ext cx="1592203" cy="153647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645968" y="660859"/>
            <a:ext cx="14145542" cy="945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18"/>
              </a:lnSpc>
              <a:spcBef>
                <a:spcPct val="0"/>
              </a:spcBef>
            </a:pPr>
            <a:r>
              <a:rPr lang="en-US" sz="5513">
                <a:solidFill>
                  <a:srgbClr val="FFFFFF"/>
                </a:solidFill>
                <a:latin typeface="Glacial Indifference Bold"/>
              </a:rPr>
              <a:t>ВИРУСНЫЙ МАРКЕТИНГ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02872" y="8669651"/>
            <a:ext cx="5114322" cy="1093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7"/>
              </a:lnSpc>
              <a:spcBef>
                <a:spcPct val="0"/>
              </a:spcBef>
            </a:pPr>
            <a:r>
              <a:rPr lang="en-US" sz="3076">
                <a:solidFill>
                  <a:srgbClr val="839D1C"/>
                </a:solidFill>
                <a:latin typeface="Arista Pro SemiBold"/>
              </a:rPr>
              <a:t>СМП в образовательной организации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331711" y="2324676"/>
            <a:ext cx="13166391" cy="958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3"/>
              </a:lnSpc>
            </a:pPr>
            <a:r>
              <a:rPr lang="en-US" sz="2745">
                <a:solidFill>
                  <a:srgbClr val="839D1C"/>
                </a:solidFill>
                <a:latin typeface="Glacial Indifference Bold"/>
              </a:rPr>
              <a:t>УПРАВЛЕНИЕ ОБРАЗОВАНИЯ АДМИНИСТРАЦИИ</a:t>
            </a:r>
          </a:p>
          <a:p>
            <a:pPr algn="ctr">
              <a:lnSpc>
                <a:spcPts val="3843"/>
              </a:lnSpc>
              <a:spcBef>
                <a:spcPct val="0"/>
              </a:spcBef>
            </a:pPr>
            <a:r>
              <a:rPr lang="en-US" sz="2745">
                <a:solidFill>
                  <a:srgbClr val="839D1C"/>
                </a:solidFill>
                <a:latin typeface="Arimo Bold"/>
              </a:rPr>
              <a:t>Чайковского городского округа+</a:t>
            </a:r>
            <a:r>
              <a:rPr lang="en-US" sz="2745">
                <a:solidFill>
                  <a:srgbClr val="839D1C"/>
                </a:solidFill>
                <a:latin typeface="Glacial Indifference Bold"/>
              </a:rPr>
              <a:t>ЦЕНТР РАЗВИТИЯ ОБРАЗОВАНИЯ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43627" y="5001337"/>
            <a:ext cx="6656136" cy="480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83"/>
              </a:lnSpc>
              <a:spcBef>
                <a:spcPct val="0"/>
              </a:spcBef>
            </a:pPr>
            <a:r>
              <a:rPr lang="en-US" sz="2845" u="sng">
                <a:solidFill>
                  <a:srgbClr val="839D1C"/>
                </a:solidFill>
                <a:latin typeface="Glacial Indifference Bold"/>
              </a:rPr>
              <a:t>ПРЕДСЕДАТЕЛЬ СМП ОО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53787" flipV="1">
            <a:off x="11017526" y="3343203"/>
            <a:ext cx="1593629" cy="153785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406548" y="5001337"/>
            <a:ext cx="7647510" cy="480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83"/>
              </a:lnSpc>
              <a:spcBef>
                <a:spcPct val="0"/>
              </a:spcBef>
            </a:pPr>
            <a:r>
              <a:rPr lang="en-US" sz="2845" u="sng">
                <a:solidFill>
                  <a:srgbClr val="839D1C"/>
                </a:solidFill>
                <a:latin typeface="Glacial Indifference Bold"/>
              </a:rPr>
              <a:t>ПРЕДСЕДАТЕЛЬ СМП ДОУ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9966906">
            <a:off x="3972508" y="5690001"/>
            <a:ext cx="1009003" cy="97368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9966906">
            <a:off x="6282902" y="5690001"/>
            <a:ext cx="1009003" cy="97368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9966906">
            <a:off x="11309839" y="5690001"/>
            <a:ext cx="1009003" cy="97368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9966906">
            <a:off x="13936354" y="5690001"/>
            <a:ext cx="1009003" cy="97368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53787" flipV="1">
            <a:off x="14912554" y="5662059"/>
            <a:ext cx="1066914" cy="102957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53787" flipV="1">
            <a:off x="12190713" y="5662059"/>
            <a:ext cx="1066914" cy="102957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53787" flipV="1">
            <a:off x="7269090" y="5662059"/>
            <a:ext cx="1066914" cy="102957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53787" flipV="1">
            <a:off x="5038238" y="5662059"/>
            <a:ext cx="1066914" cy="102957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9966906">
            <a:off x="1857618" y="5690001"/>
            <a:ext cx="1009003" cy="97368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9966906">
            <a:off x="15993601" y="5690001"/>
            <a:ext cx="1009003" cy="97368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53787" flipV="1">
            <a:off x="2887102" y="5662059"/>
            <a:ext cx="1066914" cy="102957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53787" flipV="1">
            <a:off x="16911482" y="5662059"/>
            <a:ext cx="1066914" cy="1029572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755530" y="6966495"/>
            <a:ext cx="6656136" cy="480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83"/>
              </a:lnSpc>
              <a:spcBef>
                <a:spcPct val="0"/>
              </a:spcBef>
            </a:pPr>
            <a:r>
              <a:rPr lang="en-US" sz="2845">
                <a:solidFill>
                  <a:srgbClr val="839D1C"/>
                </a:solidFill>
                <a:latin typeface="Glacial Indifference Bold"/>
              </a:rPr>
              <a:t>АКТИВ СМП ОО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397922" y="6966495"/>
            <a:ext cx="6656136" cy="480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83"/>
              </a:lnSpc>
              <a:spcBef>
                <a:spcPct val="0"/>
              </a:spcBef>
            </a:pPr>
            <a:r>
              <a:rPr lang="en-US" sz="2845">
                <a:solidFill>
                  <a:srgbClr val="839D1C"/>
                </a:solidFill>
                <a:latin typeface="Glacial Indifference Bold"/>
              </a:rPr>
              <a:t>АКТИВ СМП ДОУ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9966906">
            <a:off x="2583427" y="7599699"/>
            <a:ext cx="760216" cy="733608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53787" flipV="1">
            <a:off x="3215349" y="7551259"/>
            <a:ext cx="760404" cy="733789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9966906">
            <a:off x="12344062" y="7527175"/>
            <a:ext cx="760216" cy="733608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9966906">
            <a:off x="13850195" y="7575525"/>
            <a:ext cx="760216" cy="733608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9966906">
            <a:off x="3947336" y="7575525"/>
            <a:ext cx="760216" cy="733608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9966906">
            <a:off x="5648611" y="7551350"/>
            <a:ext cx="760216" cy="733608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9966906">
            <a:off x="15507128" y="7527175"/>
            <a:ext cx="760216" cy="73360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53787" flipV="1">
            <a:off x="4713959" y="7599609"/>
            <a:ext cx="760404" cy="73378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53787" flipV="1">
            <a:off x="6234740" y="7527085"/>
            <a:ext cx="760404" cy="733789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53787" flipV="1">
            <a:off x="16290363" y="7599609"/>
            <a:ext cx="760404" cy="733789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53787" flipV="1">
            <a:off x="14615883" y="7599609"/>
            <a:ext cx="760404" cy="733789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53787" flipV="1">
            <a:off x="13019938" y="7551259"/>
            <a:ext cx="760404" cy="733789"/>
          </a:xfrm>
          <a:prstGeom prst="rect">
            <a:avLst/>
          </a:prstGeom>
        </p:spPr>
      </p:pic>
      <p:sp>
        <p:nvSpPr>
          <p:cNvPr id="37" name="TextBox 37"/>
          <p:cNvSpPr txBox="1"/>
          <p:nvPr/>
        </p:nvSpPr>
        <p:spPr>
          <a:xfrm>
            <a:off x="12267146" y="8668722"/>
            <a:ext cx="5114322" cy="1093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7"/>
              </a:lnSpc>
              <a:spcBef>
                <a:spcPct val="0"/>
              </a:spcBef>
            </a:pPr>
            <a:r>
              <a:rPr lang="en-US" sz="3076">
                <a:solidFill>
                  <a:srgbClr val="839D1C"/>
                </a:solidFill>
                <a:latin typeface="Arista Pro SemiBold"/>
              </a:rPr>
              <a:t>СМП в образовательной организации</a:t>
            </a: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21439" y="173981"/>
            <a:ext cx="2224529" cy="22078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595962" y="275794"/>
            <a:ext cx="5106440" cy="511923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2720552" y="4989494"/>
            <a:ext cx="5106440" cy="51192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9945275" y="275794"/>
            <a:ext cx="5106440" cy="511923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 rot="-59999">
            <a:off x="3580990" y="2318262"/>
            <a:ext cx="5138246" cy="1074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1"/>
              </a:lnSpc>
              <a:spcBef>
                <a:spcPct val="0"/>
              </a:spcBef>
            </a:pPr>
            <a:r>
              <a:rPr lang="en-US" sz="3079">
                <a:solidFill>
                  <a:srgbClr val="FFFFFF"/>
                </a:solidFill>
                <a:latin typeface="Glacial Indifference Bold"/>
              </a:rPr>
              <a:t>МЕТОДИЧЕСКОЕ СОПРОВОЖДЕНИЕ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13469" y="2141170"/>
            <a:ext cx="5138246" cy="161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2"/>
              </a:lnSpc>
              <a:spcBef>
                <a:spcPct val="0"/>
              </a:spcBef>
            </a:pPr>
            <a:r>
              <a:rPr lang="en-US" sz="3080">
                <a:solidFill>
                  <a:srgbClr val="FFFFFF"/>
                </a:solidFill>
                <a:latin typeface="Glacial Indifference Bold"/>
              </a:rPr>
              <a:t>ОРГАНИЗАЦИОННО-ПРАВОВОЕ КОНСУЛЬТИРОВАНИЕ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704649" y="6978629"/>
            <a:ext cx="5138246" cy="1074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1"/>
              </a:lnSpc>
            </a:pPr>
            <a:r>
              <a:rPr lang="en-US" sz="3079">
                <a:solidFill>
                  <a:srgbClr val="FFFFFF"/>
                </a:solidFill>
                <a:latin typeface="Glacial Indifference Bold"/>
              </a:rPr>
              <a:t>КУЛЬТУРНО-</a:t>
            </a:r>
          </a:p>
          <a:p>
            <a:pPr algn="ctr">
              <a:lnSpc>
                <a:spcPts val="4311"/>
              </a:lnSpc>
              <a:spcBef>
                <a:spcPct val="0"/>
              </a:spcBef>
            </a:pPr>
            <a:r>
              <a:rPr lang="en-US" sz="3079">
                <a:solidFill>
                  <a:srgbClr val="FFFFFF"/>
                </a:solidFill>
                <a:latin typeface="Glacial Indifference Bold"/>
              </a:rPr>
              <a:t>МАССОВОЕ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2224529" cy="220784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28700" y="4989494"/>
            <a:ext cx="5106440" cy="511923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590780" y="5167762"/>
            <a:ext cx="5106440" cy="511923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 rot="-59999">
            <a:off x="6550573" y="6933869"/>
            <a:ext cx="5138246" cy="1074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1"/>
              </a:lnSpc>
              <a:spcBef>
                <a:spcPct val="0"/>
              </a:spcBef>
            </a:pPr>
            <a:r>
              <a:rPr lang="en-US" sz="3079">
                <a:solidFill>
                  <a:srgbClr val="FFFFFF"/>
                </a:solidFill>
                <a:latin typeface="Glacial Indifference Bold"/>
              </a:rPr>
              <a:t>ИНФОРМАЦИОННОЕ ОБЕСПЕЧЕНИЕ</a:t>
            </a:r>
          </a:p>
        </p:txBody>
      </p:sp>
      <p:sp>
        <p:nvSpPr>
          <p:cNvPr id="13" name="TextBox 13"/>
          <p:cNvSpPr txBox="1"/>
          <p:nvPr/>
        </p:nvSpPr>
        <p:spPr>
          <a:xfrm rot="-59999">
            <a:off x="988493" y="6933869"/>
            <a:ext cx="5138246" cy="1074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1"/>
              </a:lnSpc>
              <a:spcBef>
                <a:spcPct val="0"/>
              </a:spcBef>
            </a:pPr>
            <a:r>
              <a:rPr lang="en-US" sz="3079">
                <a:solidFill>
                  <a:srgbClr val="FFFFFF"/>
                </a:solidFill>
                <a:latin typeface="Glacial Indifference Bold"/>
              </a:rPr>
              <a:t>СПОРТИВНО-ОЗДОРОВИТЕЛЬНОЕ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9895974" y="-6752"/>
            <a:ext cx="13235196" cy="248159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83564" y="0"/>
            <a:ext cx="2224529" cy="22078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030215" y="2474847"/>
            <a:ext cx="3257785" cy="24433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2383" t="24922" b="49828"/>
          <a:stretch>
            <a:fillRect/>
          </a:stretch>
        </p:blipFill>
        <p:spPr>
          <a:xfrm>
            <a:off x="11818887" y="2361238"/>
            <a:ext cx="3257785" cy="18725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189994" y="4383108"/>
            <a:ext cx="3257785" cy="24433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948083" y="4211159"/>
            <a:ext cx="2956714" cy="22175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5424073" y="5319926"/>
            <a:ext cx="2470069" cy="271436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2447304" y="6785375"/>
            <a:ext cx="3093634" cy="232505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0189994" y="8402507"/>
            <a:ext cx="2512657" cy="188449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5076672" y="7609583"/>
            <a:ext cx="3211328" cy="2413513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0097284" y="477963"/>
            <a:ext cx="7793674" cy="1626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84"/>
              </a:lnSpc>
            </a:pPr>
            <a:r>
              <a:rPr lang="en-US" sz="6284">
                <a:solidFill>
                  <a:srgbClr val="FFFFFF"/>
                </a:solidFill>
                <a:latin typeface="Glacial Indifference Bold"/>
              </a:rPr>
              <a:t> ТРАДИЦИОННЫЕ МЕРОПРИЯТИЯ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067943" y="3611947"/>
            <a:ext cx="6166184" cy="1722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21733A"/>
                </a:solidFill>
                <a:latin typeface="Glacial Indifference Bold"/>
              </a:rPr>
              <a:t>ПЕДАГОГИЧЕСКИЙ ПИКНИК</a:t>
            </a:r>
          </a:p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9EBF14"/>
                </a:solidFill>
                <a:latin typeface="Glacial Indifference Bold"/>
              </a:rPr>
              <a:t>SOFT И SELF SKILLS, НЕФОРМАЛЬНОЕ ПРОФЕССИОНАЛЬНОЕ ВЗАИМОДЕЙСТВИЕ, ПОСВЯЩЕНИЕ МОЛОДЫХ ПЕДАГОГОВ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30868" y="1861489"/>
            <a:ext cx="6166184" cy="1722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21733A"/>
                </a:solidFill>
                <a:latin typeface="Glacial Indifference Bold"/>
              </a:rPr>
              <a:t>ТИЧБУРГ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9EBF14"/>
                </a:solidFill>
                <a:latin typeface="Glacial Indifference Bold"/>
              </a:rPr>
              <a:t>РАЗВИТИЕ 4К КОМПЕТЕНЦИЙ ПЕДАГОГОВ НА ОСНОВЕ КОНСАЛТИНГОВОЙ ТЕХНОЛОГИИ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819917" y="7535177"/>
            <a:ext cx="6076057" cy="94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21733A"/>
                </a:solidFill>
                <a:latin typeface="Glacial Indifference Bold"/>
              </a:rPr>
              <a:t>ПРОЕКТНЫЙ ОФИС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9EBF14"/>
                </a:solidFill>
                <a:latin typeface="Glacial Indifference Bold"/>
              </a:rPr>
              <a:t>СЕРИЯ МОДЕЛЬНЫХ ПРОЕКТНЫХ ОФИСОВ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-83564" y="5547627"/>
            <a:ext cx="6076057" cy="1722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21733A"/>
                </a:solidFill>
                <a:latin typeface="Glacial Indifference Bold"/>
              </a:rPr>
              <a:t>ПРОБЛЕМНАЯ ГРУППА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9EBF14"/>
                </a:solidFill>
                <a:latin typeface="Glacial Indifference Bold"/>
              </a:rPr>
              <a:t>РЕГУЛЯРНЫЕ ЗАСЕДАНИЯ ПРОБЛЕМНОЙ ГРУППЫ "СОВРЕМЕННЫЕ ТЕХНОЛОГИИ В РАБОТЕ МОЛОДОГО ПЕДАГОГА"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547468" y="334327"/>
            <a:ext cx="6076057" cy="1331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21733A"/>
                </a:solidFill>
                <a:latin typeface="Glacial Indifference Bold"/>
              </a:rPr>
              <a:t>ЗАВТРАК С ЛИДЕРОМ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9EBF14"/>
                </a:solidFill>
                <a:latin typeface="Glacial Indifference Bold"/>
              </a:rPr>
              <a:t>ВСТРЕЧИ С ИЗВЕСТНЫМИ РУКОВОДИТЕЛЯМИ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7311" y="8759190"/>
            <a:ext cx="6563171" cy="94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21733A"/>
                </a:solidFill>
                <a:latin typeface="Glacial Indifference Bold"/>
              </a:rPr>
              <a:t>ФОРУМ МОЛОДЫХ ПЕДАГОГОВ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9EBF14"/>
                </a:solidFill>
                <a:latin typeface="Glacial Indifference Bold"/>
              </a:rPr>
              <a:t>ЕЖЕГОДНЫЙ ВЫЕЗДНОЙ ФОРУМ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9895974" y="-6752"/>
            <a:ext cx="13235196" cy="248159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83564" y="0"/>
            <a:ext cx="2224529" cy="22078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63798" y="3606104"/>
            <a:ext cx="3886606" cy="298297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309052" y="3696251"/>
            <a:ext cx="2397463" cy="289449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 l="5770" t="3409" r="6926" b="18939"/>
          <a:stretch>
            <a:fillRect/>
          </a:stretch>
        </p:blipFill>
        <p:spPr>
          <a:xfrm>
            <a:off x="16257379" y="4848839"/>
            <a:ext cx="2030621" cy="25550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 l="16972" t="2201" r="5963" b="21351"/>
          <a:stretch>
            <a:fillRect/>
          </a:stretch>
        </p:blipFill>
        <p:spPr>
          <a:xfrm>
            <a:off x="13412797" y="4848839"/>
            <a:ext cx="2618920" cy="25979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/>
          <a:srcRect l="4614" t="2165" r="4036" b="20183"/>
          <a:stretch>
            <a:fillRect/>
          </a:stretch>
        </p:blipFill>
        <p:spPr>
          <a:xfrm>
            <a:off x="10999653" y="4848839"/>
            <a:ext cx="2208001" cy="265519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364142" y="2677837"/>
            <a:ext cx="1931173" cy="289449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097284" y="477963"/>
            <a:ext cx="7793674" cy="1626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84"/>
              </a:lnSpc>
            </a:pPr>
            <a:r>
              <a:rPr lang="en-US" sz="6284">
                <a:solidFill>
                  <a:srgbClr val="FFFFFF"/>
                </a:solidFill>
                <a:latin typeface="Glacial Indifference Bold"/>
              </a:rPr>
              <a:t> ТРАДИЦИОННЫЕ МЕРОПРИЯТИЯ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-83564" y="7109348"/>
            <a:ext cx="4981332" cy="1590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2"/>
              </a:lnSpc>
              <a:spcBef>
                <a:spcPct val="0"/>
              </a:spcBef>
            </a:pPr>
            <a:r>
              <a:rPr lang="en-US" sz="2623" dirty="0">
                <a:solidFill>
                  <a:srgbClr val="21733A"/>
                </a:solidFill>
                <a:latin typeface="Glacial Indifference Bold"/>
              </a:rPr>
              <a:t>МОЛОДЕЖНЫЙ РЕЗЕРВ ПРИКАМЬЯ</a:t>
            </a:r>
          </a:p>
          <a:p>
            <a:pPr algn="ctr">
              <a:lnSpc>
                <a:spcPts val="2525"/>
              </a:lnSpc>
              <a:spcBef>
                <a:spcPct val="0"/>
              </a:spcBef>
            </a:pPr>
            <a:r>
              <a:rPr lang="en-US" sz="2000" dirty="0">
                <a:solidFill>
                  <a:srgbClr val="9EBF14"/>
                </a:solidFill>
                <a:latin typeface="Glacial Indifference Bold"/>
              </a:rPr>
              <a:t>КИЧИГИНА М.А.</a:t>
            </a:r>
          </a:p>
          <a:p>
            <a:pPr algn="ctr">
              <a:lnSpc>
                <a:spcPts val="2525"/>
              </a:lnSpc>
              <a:spcBef>
                <a:spcPct val="0"/>
              </a:spcBef>
            </a:pPr>
            <a:r>
              <a:rPr lang="en-US" sz="2000" dirty="0">
                <a:solidFill>
                  <a:srgbClr val="9EBF14"/>
                </a:solidFill>
                <a:latin typeface="Glacial Indifference Bold"/>
              </a:rPr>
              <a:t>ЧИРКОВА.Е.И.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417703" y="7118873"/>
            <a:ext cx="4180161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2"/>
              </a:lnSpc>
            </a:pPr>
            <a:r>
              <a:rPr lang="en-US" sz="2201" dirty="0">
                <a:solidFill>
                  <a:srgbClr val="21733A"/>
                </a:solidFill>
                <a:latin typeface="Glacial Indifference Bold"/>
              </a:rPr>
              <a:t>ЭПОС.</a:t>
            </a:r>
          </a:p>
          <a:p>
            <a:pPr algn="ctr">
              <a:lnSpc>
                <a:spcPts val="3082"/>
              </a:lnSpc>
            </a:pPr>
            <a:r>
              <a:rPr lang="en-US" sz="2201" dirty="0" err="1">
                <a:solidFill>
                  <a:srgbClr val="21733A"/>
                </a:solidFill>
                <a:latin typeface="Arimo Bold"/>
              </a:rPr>
              <a:t>учитель</a:t>
            </a:r>
            <a:r>
              <a:rPr lang="en-US" sz="2201" dirty="0">
                <a:solidFill>
                  <a:srgbClr val="21733A"/>
                </a:solidFill>
                <a:latin typeface="Arimo Bold"/>
              </a:rPr>
              <a:t>.</a:t>
            </a:r>
          </a:p>
          <a:p>
            <a:pPr algn="ctr">
              <a:lnSpc>
                <a:spcPts val="3082"/>
              </a:lnSpc>
            </a:pPr>
            <a:r>
              <a:rPr lang="en-US" sz="2201" dirty="0" err="1" smtClean="0">
                <a:solidFill>
                  <a:srgbClr val="21733A"/>
                </a:solidFill>
                <a:latin typeface="Arimo Bold"/>
              </a:rPr>
              <a:t>урок</a:t>
            </a:r>
            <a:r>
              <a:rPr lang="en-US" sz="2201" dirty="0">
                <a:solidFill>
                  <a:srgbClr val="21733A"/>
                </a:solidFill>
                <a:latin typeface="Arimo Bold"/>
              </a:rPr>
              <a:t>.</a:t>
            </a:r>
            <a:endParaRPr lang="en-US" sz="2201" dirty="0">
              <a:solidFill>
                <a:srgbClr val="21733A"/>
              </a:solidFill>
              <a:latin typeface="Arimo Bold"/>
            </a:endParaRPr>
          </a:p>
          <a:p>
            <a:pPr algn="ctr">
              <a:lnSpc>
                <a:spcPts val="2118"/>
              </a:lnSpc>
              <a:spcBef>
                <a:spcPct val="0"/>
              </a:spcBef>
            </a:pPr>
            <a:r>
              <a:rPr lang="en-US" dirty="0">
                <a:solidFill>
                  <a:srgbClr val="9EBF14"/>
                </a:solidFill>
                <a:latin typeface="Glacial Indifference Bold"/>
              </a:rPr>
              <a:t>КИЧИГИНА М.А</a:t>
            </a:r>
            <a:r>
              <a:rPr lang="en-US" sz="1513" dirty="0">
                <a:solidFill>
                  <a:srgbClr val="9EBF14"/>
                </a:solidFill>
                <a:latin typeface="Glacial Indifference Bold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553556" y="8036644"/>
            <a:ext cx="6337402" cy="2229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2"/>
              </a:lnSpc>
            </a:pPr>
            <a:r>
              <a:rPr lang="en-US" sz="2558">
                <a:solidFill>
                  <a:srgbClr val="21733A"/>
                </a:solidFill>
                <a:latin typeface="Glacial Indifference Bold"/>
              </a:rPr>
              <a:t>КРАЕВОЙ ЭТАП ВСЕРОССИЙСКОГО КОНКУРСА "УЧИТЕЛЬ ГОДА 2022"</a:t>
            </a:r>
          </a:p>
          <a:p>
            <a:pPr algn="ctr">
              <a:lnSpc>
                <a:spcPts val="3582"/>
              </a:lnSpc>
            </a:pPr>
            <a:r>
              <a:rPr lang="en-US" sz="2558">
                <a:solidFill>
                  <a:srgbClr val="9EBF14"/>
                </a:solidFill>
                <a:latin typeface="Glacial Indifference Bold"/>
              </a:rPr>
              <a:t>ПОБЕДИТЕЛЬ: ИВАНОВА Ю.И.</a:t>
            </a:r>
          </a:p>
          <a:p>
            <a:pPr algn="ctr">
              <a:lnSpc>
                <a:spcPts val="3582"/>
              </a:lnSpc>
              <a:spcBef>
                <a:spcPct val="0"/>
              </a:spcBef>
            </a:pPr>
            <a:r>
              <a:rPr lang="en-US" sz="2558">
                <a:solidFill>
                  <a:srgbClr val="9EBF14"/>
                </a:solidFill>
                <a:latin typeface="Glacial Indifference Bold"/>
              </a:rPr>
              <a:t>ФИНАЛИСТЫ: ДЕСЯТКОВА А.И., СУФИЯНОВА А.Ф.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350405" y="5717073"/>
            <a:ext cx="3958648" cy="126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2"/>
              </a:lnSpc>
              <a:spcBef>
                <a:spcPct val="0"/>
              </a:spcBef>
            </a:pPr>
            <a:r>
              <a:rPr lang="en-US" sz="2623" dirty="0">
                <a:solidFill>
                  <a:srgbClr val="21733A"/>
                </a:solidFill>
                <a:latin typeface="Glacial Indifference Bold"/>
              </a:rPr>
              <a:t>ВСЕРОССИЙСКИЙ КОНКУРС "СЕРДЦЕ ОТДАЮ </a:t>
            </a:r>
            <a:r>
              <a:rPr lang="en-US" sz="2623" dirty="0" smtClean="0">
                <a:solidFill>
                  <a:srgbClr val="21733A"/>
                </a:solidFill>
                <a:latin typeface="Glacial Indifference Bold"/>
              </a:rPr>
              <a:t>ДЕТЯМ”</a:t>
            </a:r>
            <a:endParaRPr lang="en-US" sz="2623" dirty="0">
              <a:solidFill>
                <a:srgbClr val="21733A"/>
              </a:solidFill>
              <a:latin typeface="Glacial Indifference Bold"/>
            </a:endParaRPr>
          </a:p>
          <a:p>
            <a:pPr algn="ctr">
              <a:lnSpc>
                <a:spcPts val="2525"/>
              </a:lnSpc>
              <a:spcBef>
                <a:spcPct val="0"/>
              </a:spcBef>
            </a:pPr>
            <a:r>
              <a:rPr lang="en-US" sz="2000" dirty="0">
                <a:solidFill>
                  <a:srgbClr val="9EBF14"/>
                </a:solidFill>
                <a:latin typeface="Glacial Indifference Bold"/>
              </a:rPr>
              <a:t>БЕЛОВ И.С.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997118" y="5464679"/>
            <a:ext cx="12280803" cy="23026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667928" y="455084"/>
            <a:ext cx="3027726" cy="300501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322610" y="3605483"/>
            <a:ext cx="7629817" cy="1527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29"/>
              </a:lnSpc>
            </a:pPr>
            <a:r>
              <a:rPr lang="en-US" sz="4378">
                <a:solidFill>
                  <a:srgbClr val="21733A"/>
                </a:solidFill>
                <a:latin typeface="Glacial Indifference"/>
              </a:rPr>
              <a:t>Чайковский городской округ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330867" y="5849416"/>
            <a:ext cx="9613304" cy="1647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1"/>
              </a:lnSpc>
            </a:pPr>
            <a:r>
              <a:rPr lang="en-US" sz="6361">
                <a:solidFill>
                  <a:srgbClr val="FFFFFF"/>
                </a:solidFill>
                <a:latin typeface="Glacial Indifference Bold"/>
              </a:rPr>
              <a:t>MULTI LEVEL PEDAGOGICAL SOCIETY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712915" y="8598714"/>
            <a:ext cx="8937751" cy="1271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4"/>
              </a:lnSpc>
            </a:pPr>
            <a:r>
              <a:rPr lang="en-US" sz="2439">
                <a:solidFill>
                  <a:srgbClr val="21733A"/>
                </a:solidFill>
                <a:latin typeface="Glacial Indifference"/>
              </a:rPr>
              <a:t>Чиркова Елизавета Игоревна</a:t>
            </a:r>
          </a:p>
          <a:p>
            <a:pPr algn="ctr">
              <a:lnSpc>
                <a:spcPts val="3414"/>
              </a:lnSpc>
            </a:pPr>
            <a:r>
              <a:rPr lang="en-US" sz="2439">
                <a:solidFill>
                  <a:srgbClr val="21733A"/>
                </a:solidFill>
                <a:latin typeface="Glacial Indifference"/>
              </a:rPr>
              <a:t>liz-chirkova@yandex.ru</a:t>
            </a:r>
          </a:p>
          <a:p>
            <a:pPr algn="ctr">
              <a:lnSpc>
                <a:spcPts val="3414"/>
              </a:lnSpc>
              <a:spcBef>
                <a:spcPct val="0"/>
              </a:spcBef>
            </a:pPr>
            <a:r>
              <a:rPr lang="en-US" sz="2439">
                <a:solidFill>
                  <a:srgbClr val="21733A"/>
                </a:solidFill>
                <a:latin typeface="Glacial Indifference"/>
              </a:rPr>
              <a:t>89222464195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174</Words>
  <Application>Microsoft Office PowerPoint</Application>
  <PresentationFormat>Произвольный</PresentationFormat>
  <Paragraphs>52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Glacial Indifference Bold</vt:lpstr>
      <vt:lpstr>Arimo Bold</vt:lpstr>
      <vt:lpstr>Arista Pro SemiBold</vt:lpstr>
      <vt:lpstr>Calibri</vt:lpstr>
      <vt:lpstr>Glacial Indifference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 level pedagogical society</dc:title>
  <cp:lastModifiedBy>ИНяз</cp:lastModifiedBy>
  <cp:revision>2</cp:revision>
  <dcterms:created xsi:type="dcterms:W3CDTF">2006-08-16T00:00:00Z</dcterms:created>
  <dcterms:modified xsi:type="dcterms:W3CDTF">2022-04-22T07:26:59Z</dcterms:modified>
  <dc:identifier>DAE-kyl3mfY</dc:identifier>
</cp:coreProperties>
</file>