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7" r:id="rId4"/>
    <p:sldId id="288" r:id="rId5"/>
    <p:sldId id="289" r:id="rId6"/>
    <p:sldId id="291" r:id="rId7"/>
    <p:sldId id="290" r:id="rId8"/>
    <p:sldId id="292" r:id="rId9"/>
    <p:sldId id="294" r:id="rId10"/>
    <p:sldId id="293" r:id="rId11"/>
    <p:sldId id="295" r:id="rId12"/>
    <p:sldId id="274" r:id="rId13"/>
    <p:sldId id="297" r:id="rId14"/>
    <p:sldId id="275" r:id="rId15"/>
    <p:sldId id="296" r:id="rId16"/>
    <p:sldId id="299" r:id="rId17"/>
    <p:sldId id="298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443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9" autoAdjust="0"/>
  </p:normalViewPr>
  <p:slideViewPr>
    <p:cSldViewPr>
      <p:cViewPr varScale="1">
        <p:scale>
          <a:sx n="118" d="100"/>
          <a:sy n="118" d="100"/>
        </p:scale>
        <p:origin x="-13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.000\Desktop\фон презентации Созвездие\фо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8067" y="-32313"/>
            <a:ext cx="1069340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15212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МАОУ «Савинская средняя школа»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структурное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подразделение детский сад «Созвездие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08520" y="2636912"/>
            <a:ext cx="9252520" cy="45365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Краевой конкурс методических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материалов</a:t>
            </a:r>
          </a:p>
          <a:p>
            <a:pPr marL="0" indent="0" algn="ctr">
              <a:buNone/>
            </a:pP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«Ребенок в объективе ФГОС»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Номинация: ФОТО- каталог </a:t>
            </a:r>
          </a:p>
          <a:p>
            <a:pPr marL="0" indent="0" algn="ctr">
              <a:buNone/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«Воспитание в ДОО? Воспитание в ДОО!»</a:t>
            </a:r>
          </a:p>
          <a:p>
            <a:pPr marL="0" indent="0" algn="ctr">
              <a:buNone/>
            </a:pPr>
            <a:r>
              <a:rPr lang="ru-RU" sz="3000" b="1" dirty="0">
                <a:solidFill>
                  <a:srgbClr val="C00000"/>
                </a:solidFill>
                <a:latin typeface="+mj-lt"/>
              </a:rPr>
              <a:t>«Землю красит солнце, а человека — 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</a:rPr>
              <a:t>труд»</a:t>
            </a:r>
            <a:endParaRPr lang="ru-RU" sz="3000" b="1" dirty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endParaRPr lang="ru-RU" sz="3000" b="1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</a:rPr>
              <a:t>                            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Авторы-составители: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старший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воспитатель Шмакова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Н.А.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        музыкальный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руководитель Ясырева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Н.И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                              учитель-логопед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Суслова Л.А.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12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54968"/>
            <a:ext cx="5328592" cy="1805880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В Центре грамотности и письма (книжный уголок)  имеется подбор художественной литературы, энциклопедий, самодельных книжек-малышек, картин, альбомов, игр связанных с темами «Профессии», «Труд».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4128" y="254968"/>
            <a:ext cx="3672408" cy="864096"/>
          </a:xfrm>
          <a:prstGeom prst="roundRect">
            <a:avLst/>
          </a:prstGeom>
          <a:solidFill>
            <a:srgbClr val="D744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Образовательная область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Речевое развитие».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C:\Users\Администратор.000\Desktop\фотокаталог\ФОТО\QM4A99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7"/>
            <a:ext cx="4031940" cy="285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.000\Desktop\фотокаталог\ФОТО\QM4A0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48703" y="3227968"/>
            <a:ext cx="268478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01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55812" y="1698655"/>
            <a:ext cx="2582545" cy="1722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Администратор.000\Desktop\фотокаталог\ФОТО\QM4A00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90" r="2996"/>
          <a:stretch/>
        </p:blipFill>
        <p:spPr bwMode="auto">
          <a:xfrm>
            <a:off x="6804248" y="4005064"/>
            <a:ext cx="1904214" cy="250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3175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654" y="0"/>
            <a:ext cx="9175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Образовательная среда в музыкальном зале позволяет создать целостную  работу по теме профориентации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254968"/>
            <a:ext cx="3672408" cy="864096"/>
          </a:xfrm>
          <a:prstGeom prst="roundRect">
            <a:avLst/>
          </a:prstGeom>
          <a:solidFill>
            <a:srgbClr val="D744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Образовательная среда ДОУ для гармоничного развития детей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C:\Users\Надежда\Downloads\IMG_20221026_115748_1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t="15284" r="17978" b="10210"/>
          <a:stretch/>
        </p:blipFill>
        <p:spPr bwMode="auto">
          <a:xfrm>
            <a:off x="395536" y="1484784"/>
            <a:ext cx="3456383" cy="230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Надежда\Desktop\QM4A00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382"/>
          <a:stretch>
            <a:fillRect/>
          </a:stretch>
        </p:blipFill>
        <p:spPr bwMode="auto">
          <a:xfrm rot="16200000">
            <a:off x="4896039" y="1736811"/>
            <a:ext cx="2520278" cy="20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Надежда\Desktop\QM4A00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0" t="2749" r="6895"/>
          <a:stretch>
            <a:fillRect/>
          </a:stretch>
        </p:blipFill>
        <p:spPr bwMode="auto">
          <a:xfrm>
            <a:off x="395536" y="4026660"/>
            <a:ext cx="309054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Надежда\Desktop\QM4A00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6" r="11212"/>
          <a:stretch>
            <a:fillRect/>
          </a:stretch>
        </p:blipFill>
        <p:spPr bwMode="auto">
          <a:xfrm>
            <a:off x="4644008" y="4221088"/>
            <a:ext cx="2844316" cy="226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2670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253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Образовательное пространство спортивного зала оснащено в соответствии с требованиями Стандарта  и создано таким образом, что дает возможность с помощью физических занятий изучать разные профессии</a:t>
            </a:r>
          </a:p>
        </p:txBody>
      </p:sp>
      <p:pic>
        <p:nvPicPr>
          <p:cNvPr id="6" name="Рисунок 5" descr="C:\Users\Администратор.000\Desktop\фотокаталог\ФОТО\физ зал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06" y="1663055"/>
            <a:ext cx="3470022" cy="270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.000\Desktop\фотокаталог\ФОТО\QM4A00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1459" y="1944078"/>
            <a:ext cx="2342006" cy="177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00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85074" y="1933958"/>
            <a:ext cx="234200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QM4A009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199" y="4581128"/>
            <a:ext cx="288032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.000\Desktop\фотокаталог\ФОТО\QM4A009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295232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057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888432" cy="315436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Кабинет дополнительного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образования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оснащен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разными видами конструктора. В том числе конструкторами нового поколения, что открывает детям больше возможностей для создания сложных построек с конструкторами Полидрон: «Гигант», «Каркасы», «Малыш»,   LEGO Education «Экспресс «Юный программист».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60649"/>
            <a:ext cx="3682752" cy="12241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Холлы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и площадки детского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сада – это часть единого образовательного пространства. </a:t>
            </a:r>
          </a:p>
        </p:txBody>
      </p:sp>
      <p:pic>
        <p:nvPicPr>
          <p:cNvPr id="5" name="Рисунок 4" descr="C:\Users\Администратор.000\Desktop\фотокаталог\ФОТО\QM4A00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43926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.000\Desktop\фотокаталог\ФОТО\QM4A00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6"/>
          <a:stretch/>
        </p:blipFill>
        <p:spPr bwMode="auto">
          <a:xfrm rot="16200000">
            <a:off x="4188176" y="4595223"/>
            <a:ext cx="2372762" cy="156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Администратор.000\Desktop\фотокаталог\ФОТО\QM4A00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714" y="1484784"/>
            <a:ext cx="3278459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мастерсакая девочки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34" r="25188" b="18797"/>
          <a:stretch/>
        </p:blipFill>
        <p:spPr bwMode="auto">
          <a:xfrm>
            <a:off x="6804248" y="4190462"/>
            <a:ext cx="1944267" cy="237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1658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3857690" cy="100811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Кабинет дополнительного образования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427984" y="476672"/>
            <a:ext cx="4176464" cy="1152128"/>
          </a:xfrm>
        </p:spPr>
        <p:txBody>
          <a:bodyPr/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Холлы и площадки детского сада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 descr="C:\Users\Администратор.000\Desktop\фотокаталог\ФОТО\QM4A00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6"/>
          <a:stretch/>
        </p:blipFill>
        <p:spPr bwMode="auto">
          <a:xfrm rot="16200000">
            <a:off x="6594579" y="2105569"/>
            <a:ext cx="2372762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Администратор.000\Desktop\фотокаталог\ФОТО\QM4A00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4022" y="4581128"/>
            <a:ext cx="2914650" cy="194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мастерсакая девочки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34" r="25188" b="18797"/>
          <a:stretch/>
        </p:blipFill>
        <p:spPr bwMode="auto">
          <a:xfrm>
            <a:off x="4283968" y="1628800"/>
            <a:ext cx="2181225" cy="263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xmlns:lc="http://schemas.openxmlformats.org/drawingml/2006/lockedCanvas" id="{58DCF9A1-394E-4D5C-AB7C-AA0BF2AA33E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3" t="37105" r="12609" b="5498"/>
          <a:stretch/>
        </p:blipFill>
        <p:spPr bwMode="auto">
          <a:xfrm>
            <a:off x="302652" y="4473115"/>
            <a:ext cx="3641593" cy="215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122" name="Picture 2" descr="C:\Users\Администратор.000\Desktop\фотокаталог\ФОТО\доп об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931" y="1490091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2605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Одним из основных видов игры, где дети знакомиться с трудом взрослых, является сюжетно – ролевая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и театрализованная игра.</a:t>
            </a:r>
            <a:endParaRPr lang="ru-RU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56176" y="260648"/>
            <a:ext cx="3312368" cy="8640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«Играй! Выдумывай! Пробуй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!»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Рисунок 5" descr="C:\Users\Администратор.000\Desktop\фотокаталог\ФОТО\QM4A99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8542" y="2200872"/>
            <a:ext cx="3002915" cy="200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.000\Desktop\фотокаталог\ФОТО\QM4A99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56514"/>
            <a:ext cx="319849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99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0061"/>
            <a:ext cx="2313305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QM4A995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23290"/>
            <a:ext cx="3152775" cy="210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.000\Desktop\фотокаталог\ФОТО\QM4A00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19035" y="2294608"/>
            <a:ext cx="313066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658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Дидактические игры моделируют структуру трудового процесса. Также способствуют усвоению, укреплению у детей знаний, умений, развитие умственных способностей. </a:t>
            </a:r>
          </a:p>
        </p:txBody>
      </p:sp>
      <p:pic>
        <p:nvPicPr>
          <p:cNvPr id="6" name="Рисунок 5" descr="C:\Users\Администратор.000\Desktop\фотокаталог\ФОТО\QM4A00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7" r="8882"/>
          <a:stretch/>
        </p:blipFill>
        <p:spPr bwMode="auto">
          <a:xfrm rot="16200000">
            <a:off x="6254343" y="1746657"/>
            <a:ext cx="2434590" cy="205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Администратор.000\Desktop\фотокаталог\ФОТО\коломейченк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068" y="4077072"/>
            <a:ext cx="33020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QM4A01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2658"/>
            <a:ext cx="3312368" cy="234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.000\Desktop\фотокаталог\ФОТО\QM4A00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18083" y="1932711"/>
            <a:ext cx="2522855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87" y="4116278"/>
            <a:ext cx="3655941" cy="243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658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253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01008"/>
            <a:ext cx="3682752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Игры с предметами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184" y="980728"/>
            <a:ext cx="2915816" cy="1872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Настольно-печатные, словесные  игры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Администратор.000\Desktop\фотокаталог\ФОТО\QM4A99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267075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.000\Desktop\фотокаталог\ФОТО\QM4A004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52"/>
          <a:stretch/>
        </p:blipFill>
        <p:spPr bwMode="auto">
          <a:xfrm rot="16200000">
            <a:off x="296732" y="755682"/>
            <a:ext cx="289661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.000\Desktop\фотокаталог\ФОТО\QM4A01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43275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00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0379" y="890919"/>
            <a:ext cx="2914650" cy="194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6585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832648" cy="99412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Пособие – лэпбук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прекрасный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способ подать всю имеющуюся информацию в компактной форме</a:t>
            </a:r>
          </a:p>
        </p:txBody>
      </p:sp>
      <p:pic>
        <p:nvPicPr>
          <p:cNvPr id="7" name="Рисунок 6" descr="C:\Users\Администратор.000\Desktop\фотокаталог\ФОТО\QM4A01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05576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99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2328"/>
            <a:ext cx="4247964" cy="239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303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" y="0"/>
            <a:ext cx="9089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b="1" dirty="0"/>
              <a:t>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В процессе игры с макетом дети создают что-то новое, раскрывают в себе первоначальный интерес к профессиям, новые способности и навыки</a:t>
            </a:r>
          </a:p>
        </p:txBody>
      </p:sp>
      <p:pic>
        <p:nvPicPr>
          <p:cNvPr id="5" name="Рисунок 4" descr="C:\Users\Администратор.000\Desktop\фотокаталог\ФОТО\QM4A01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174" y="1733437"/>
            <a:ext cx="2743053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.000\Desktop\фотокаталог\ФОТО\QM4A00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587309"/>
            <a:ext cx="3352800" cy="2236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.000\Desktop\фотокаталог\ФОТО\QM4A001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9"/>
          <a:stretch/>
        </p:blipFill>
        <p:spPr bwMode="auto">
          <a:xfrm>
            <a:off x="5390550" y="4159556"/>
            <a:ext cx="307982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Администратор.000\Desktop\фотокаталог\ФОТО\QM4A99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3" y="4509120"/>
            <a:ext cx="285538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303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latin typeface="Comic Sans MS" pitchFamily="66" charset="0"/>
              </a:rPr>
              <a:t/>
            </a:r>
            <a:br>
              <a:rPr lang="ru-RU" sz="1600" dirty="0" smtClean="0">
                <a:latin typeface="Comic Sans MS" pitchFamily="66" charset="0"/>
              </a:rPr>
            </a:br>
            <a:r>
              <a:rPr lang="ru-RU" sz="1600" dirty="0">
                <a:latin typeface="Comic Sans MS" pitchFamily="66" charset="0"/>
              </a:rPr>
              <a:t/>
            </a:r>
            <a:br>
              <a:rPr lang="ru-RU" sz="1600" dirty="0">
                <a:latin typeface="Comic Sans MS" pitchFamily="66" charset="0"/>
              </a:rPr>
            </a:br>
            <a:r>
              <a:rPr lang="ru-RU" sz="1600" dirty="0" smtClean="0">
                <a:latin typeface="Comic Sans MS" pitchFamily="66" charset="0"/>
              </a:rPr>
              <a:t/>
            </a:r>
            <a:br>
              <a:rPr lang="ru-RU" sz="1600" dirty="0" smtClean="0">
                <a:latin typeface="Comic Sans MS" pitchFamily="66" charset="0"/>
              </a:rPr>
            </a:br>
            <a:r>
              <a:rPr lang="ru-RU" sz="1600" dirty="0">
                <a:latin typeface="Comic Sans MS" pitchFamily="66" charset="0"/>
              </a:rPr>
              <a:t/>
            </a:r>
            <a:br>
              <a:rPr lang="ru-RU" sz="1600" dirty="0">
                <a:latin typeface="Comic Sans MS" pitchFamily="66" charset="0"/>
              </a:rPr>
            </a:br>
            <a:r>
              <a:rPr lang="ru-RU" sz="1600" dirty="0" smtClean="0">
                <a:latin typeface="Comic Sans MS" pitchFamily="66" charset="0"/>
              </a:rPr>
              <a:t/>
            </a:r>
            <a:br>
              <a:rPr lang="ru-RU" sz="1600" dirty="0" smtClean="0">
                <a:latin typeface="Comic Sans MS" pitchFamily="66" charset="0"/>
              </a:rPr>
            </a:br>
            <a:r>
              <a:rPr lang="ru-RU" sz="1600" dirty="0">
                <a:latin typeface="Comic Sans MS" pitchFamily="66" charset="0"/>
              </a:rPr>
              <a:t/>
            </a:r>
            <a:br>
              <a:rPr lang="ru-RU" sz="1600" dirty="0">
                <a:latin typeface="Comic Sans MS" pitchFamily="66" charset="0"/>
              </a:rPr>
            </a:br>
            <a:r>
              <a:rPr lang="ru-RU" sz="1600" dirty="0" smtClean="0">
                <a:latin typeface="Comic Sans MS" pitchFamily="66" charset="0"/>
              </a:rPr>
              <a:t/>
            </a:r>
            <a:br>
              <a:rPr lang="ru-RU" sz="1600" dirty="0" smtClean="0">
                <a:latin typeface="Comic Sans MS" pitchFamily="66" charset="0"/>
              </a:rPr>
            </a:br>
            <a:r>
              <a:rPr lang="ru-RU" sz="1600" dirty="0">
                <a:latin typeface="Comic Sans MS" pitchFamily="66" charset="0"/>
              </a:rPr>
              <a:t/>
            </a:r>
            <a:br>
              <a:rPr lang="ru-RU" sz="1600" dirty="0">
                <a:latin typeface="Comic Sans MS" pitchFamily="66" charset="0"/>
              </a:rPr>
            </a:br>
            <a:r>
              <a:rPr lang="ru-RU" sz="1600" dirty="0" smtClean="0">
                <a:latin typeface="Comic Sans MS" pitchFamily="66" charset="0"/>
              </a:rPr>
              <a:t/>
            </a:r>
            <a:br>
              <a:rPr lang="ru-RU" sz="1600" dirty="0" smtClean="0">
                <a:latin typeface="Comic Sans MS" pitchFamily="66" charset="0"/>
              </a:rPr>
            </a:br>
            <a:endParaRPr lang="ru-RU" sz="1600" dirty="0">
              <a:latin typeface="Comic Sans MS" pitchFamily="66" charset="0"/>
            </a:endParaRPr>
          </a:p>
        </p:txBody>
      </p:sp>
      <p:pic>
        <p:nvPicPr>
          <p:cNvPr id="1028" name="Picture 4" descr="C:\Users\Администратор.000\Desktop\1381311_1-transform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592"/>
          <a:stretch/>
        </p:blipFill>
        <p:spPr bwMode="auto">
          <a:xfrm>
            <a:off x="683568" y="756800"/>
            <a:ext cx="1576242" cy="26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.000\Desktop\13207750x0-transfor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080" y="955622"/>
            <a:ext cx="2037744" cy="24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.000\Desktop\big-12044-2-transfor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54" y="2707641"/>
            <a:ext cx="2701900" cy="21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83768" y="116632"/>
            <a:ext cx="4224783" cy="6480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Оглавление каталога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84168" y="955622"/>
            <a:ext cx="3240360" cy="8892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Аннотация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84168" y="2428777"/>
            <a:ext cx="3240360" cy="93681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Лучшее детям!»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84168" y="3820739"/>
            <a:ext cx="3240360" cy="8225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«Играй! Выдумывай! Пробуй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!»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5301208"/>
            <a:ext cx="3240360" cy="936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Электронный ресурс детского сада»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/>
            </a:r>
            <a:br>
              <a:rPr lang="ru-RU" b="1" dirty="0">
                <a:solidFill>
                  <a:schemeClr val="tx1"/>
                </a:solidFill>
                <a:latin typeface="+mj-lt"/>
              </a:rPr>
            </a:b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98" name="Picture 2" descr="C:\Users\Администратор.000\Desktop\K63fqW4zdLc-transfor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32026"/>
            <a:ext cx="2681918" cy="24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2583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12676"/>
            <a:ext cx="4114292" cy="176419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Образовательная и воспитательная деятельность в дошкольном учреждении насыщенная и многообразная, в реализации поставленных задач помогают электронные образовательные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ресурсы.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C:\Users\Администратор.000\Desktop\фотокаталог\ФОТО\QM4A00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516" y="3320987"/>
            <a:ext cx="3744418" cy="252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AppData\Local\Microsoft\Windows\INetCache\Content.Word\QM4A00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161" y="1199120"/>
            <a:ext cx="4043204" cy="2589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AppData\Local\Microsoft\Windows\INetCache\Content.Word\QM4A00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162" y="4149080"/>
            <a:ext cx="404320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516216" y="116632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omic Sans MS" pitchFamily="66" charset="0"/>
              </a:rPr>
              <a:t>.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«Электронный ресурс детского сада»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37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92888" cy="5760640"/>
          </a:xfrm>
        </p:spPr>
        <p:txBody>
          <a:bodyPr>
            <a:normAutofit fontScale="90000"/>
          </a:bodyPr>
          <a:lstStyle/>
          <a:p>
            <a:pPr marL="0" indent="0" algn="just"/>
            <a:r>
              <a:rPr lang="ru-RU" sz="1600" dirty="0" smtClean="0"/>
              <a:t>	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Фото-каталог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содержит материалы, ориентированные на создание в ДОУ современного образовательного пространства по ранней профориентации  детей дошкольного возраста в соответствии с требованиями Стандарта. Ранняя профориентация дошкольников – приоритетное направление работы структурного подразделения детский сад «Созвездие» МАОУ «Савинская средняя школа».</a:t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	Каталог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представляет собой описание современной образовательной и предметно-пространственной развивающей среды детского сада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ru-RU" sz="1800" dirty="0"/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для формирования у детей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от 3-7 лет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первичных представлений о мире профессий и интереса к профессионально-трудовой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деятельности,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направленной на реализацию  одного из направлений программы воспитания - трудовое воспитание.</a:t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	Содержание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предметно-развивающей среды тесно связано с образовательными областями (социально-коммуникативное развитие, познавательное развитие,  речевое развитие, художественно-эстетическое развитие, физическое развитие) и  обеспечивает развитие, обучение и воспитание детей. </a:t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Образовательное пространство дает возможность наиболее эффективно развивать индивидуальность   каждого ребенка,  с учетом его склонностей, интересов, уровня активности. Насыщенная предметно – развивающая и образовательная среда становится основой для организации увлекательной, содержательной жизни и разностороннего развития каждого ребенка.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Предметно-развивающая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среда  не только развивающая, но и развивающаяся. Предметный мир, окружающий ребенка,  пополняется и обновляется, приспосабливаясь  к новообразованиям определенного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возраста. Фото-каталог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«Воспитание в ДОО? Воспитание в ДОО!» предназначен для использования в работе специалистов и педагогов дошкольной образовательной организации с детьми в возрасте от 3 до 7 лет.</a:t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88224" y="188640"/>
            <a:ext cx="280831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Аннотация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269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2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79912" y="1988840"/>
            <a:ext cx="4978896" cy="1224136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 Спортивном центре  имеются атрибуты для подвижных игр, эстафет,  которые формируют, закрепляют знания воспитанников о профессиях.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48264" y="108338"/>
            <a:ext cx="2448272" cy="7920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Лучшее детям!»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56176" y="1102942"/>
            <a:ext cx="3240360" cy="648072"/>
          </a:xfrm>
          <a:prstGeom prst="roundRect">
            <a:avLst/>
          </a:prstGeom>
          <a:solidFill>
            <a:srgbClr val="D744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Образовательная область «Физическое воспитание».</a:t>
            </a:r>
            <a:endParaRPr lang="ru-RU" dirty="0"/>
          </a:p>
        </p:txBody>
      </p:sp>
      <p:pic>
        <p:nvPicPr>
          <p:cNvPr id="8" name="Рисунок 7" descr="C:\Users\Администратор.000\Desktop\фотокаталог\ФОТО\QM4A00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61"/>
          <a:stretch/>
        </p:blipFill>
        <p:spPr bwMode="auto">
          <a:xfrm rot="16200000">
            <a:off x="-507" y="1304763"/>
            <a:ext cx="3816425" cy="273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28361"/>
            <a:ext cx="2481765" cy="330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90786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23"/>
            <a:ext cx="9309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76056" y="1268761"/>
            <a:ext cx="3382144" cy="25922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Центре изобразительного искусства   каждой группы имеется подбор репродукций картин, иллюстраций, раскрасок с профессиями  в соответствии с возрастом детей. Лепка, рисование, конструирование и аппликация  – все эти виды деятельности помогают изучать разные стороны профессий без отрыва от общей темы.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80985" y="3432123"/>
            <a:ext cx="3846999" cy="1221011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В Центре театра и музыки  имеется подборка игр-импровизаций, которые имеют профессиональный сюжет или трудовые действия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21587" y="260648"/>
            <a:ext cx="4729458" cy="864096"/>
          </a:xfrm>
          <a:prstGeom prst="roundRect">
            <a:avLst/>
          </a:prstGeom>
          <a:solidFill>
            <a:srgbClr val="D744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Образовательная </a:t>
            </a:r>
            <a:r>
              <a:rPr lang="ru-RU" b="1" dirty="0" smtClean="0"/>
              <a:t>область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«Художественно-эстетическое воспитание</a:t>
            </a:r>
            <a:r>
              <a:rPr lang="ru-RU" b="1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C:\Users\Администратор.000\Desktop\фотокаталог\ФОТО\QM4A01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985" y="1052736"/>
            <a:ext cx="3777979" cy="195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природ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48" b="35564"/>
          <a:stretch/>
        </p:blipFill>
        <p:spPr bwMode="auto">
          <a:xfrm>
            <a:off x="5220072" y="4149080"/>
            <a:ext cx="3528392" cy="186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 descr="C:\Users\Администратор.000\Desktop\фотокаталог\ФОТО\QM4A99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430" y="4795786"/>
            <a:ext cx="2103170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Администратор.000\Desktop\фотокаталог\ФОТО\театр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53134"/>
            <a:ext cx="1532648" cy="210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0786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2996952"/>
            <a:ext cx="2736304" cy="3456384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В каждой группе имеются центры  для различных видов труда : уголки ручного труда, «Огород на окне», «Книжкина больница»», «Служба уборки», уголок труда в природе и другие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652120" y="1340768"/>
            <a:ext cx="3240360" cy="2088232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solidFill>
                  <a:schemeClr val="tx1"/>
                </a:solidFill>
              </a:rPr>
              <a:t>В Центрах математики  имеется счетный материал, который ориентирован на ознакомление с профессиями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02610" y="260648"/>
            <a:ext cx="3765934" cy="864096"/>
          </a:xfrm>
          <a:prstGeom prst="roundRect">
            <a:avLst/>
          </a:prstGeom>
          <a:solidFill>
            <a:srgbClr val="D744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Образовательная область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Познавательное развитие».</a:t>
            </a:r>
            <a:endParaRPr lang="ru-RU" dirty="0"/>
          </a:p>
        </p:txBody>
      </p:sp>
      <p:pic>
        <p:nvPicPr>
          <p:cNvPr id="7" name="Рисунок 6" descr="C:\Users\Администратор.000\Desktop\фотокаталог\ФОТО\QM4A01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71"/>
          <a:stretch/>
        </p:blipFill>
        <p:spPr bwMode="auto">
          <a:xfrm rot="16200000">
            <a:off x="2568827" y="3776314"/>
            <a:ext cx="3024338" cy="228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Администратор.000\Desktop\ФОТО, ВИДЕО\2020-2021 уч г\огород на подоконнике\IMG_20210423_1303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0445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QM4A01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8960"/>
            <a:ext cx="3413125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0740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654" y="0"/>
            <a:ext cx="9175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3528392" cy="864095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Центр науки и естествознания, который  совмещён с Уголком  природы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427984" y="188640"/>
            <a:ext cx="4032448" cy="1263747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В каждой дошкольной группе имеется Центр строительства и конструирования, которые  достаточно мобильны</a:t>
            </a:r>
          </a:p>
        </p:txBody>
      </p:sp>
      <p:pic>
        <p:nvPicPr>
          <p:cNvPr id="6" name="Рисунок 5" descr="C:\Users\Администратор.000\Desktop\фотокаталог\опыты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98"/>
          <a:stretch/>
        </p:blipFill>
        <p:spPr bwMode="auto">
          <a:xfrm>
            <a:off x="395536" y="1452387"/>
            <a:ext cx="3279140" cy="207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Администратор.000\Desktop\фотокаталог\ФОТО\QM4A00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1643" y="4251899"/>
            <a:ext cx="2725919" cy="180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99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03713" y="1912762"/>
            <a:ext cx="2764155" cy="184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истратор.000\Desktop\фотокаталог\ФОТО\QM4A01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00579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.000\Desktop\фотокаталог\ФОТО\опыты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0618" y="4354719"/>
            <a:ext cx="250623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074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8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717032"/>
            <a:ext cx="3456384" cy="2952327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«Центр профессий»  знакомит детей с многообразием профессий, в том числе с профессиями и предприятиями Пермского края, помогает представить, какими могу быть профессии будущего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3220742"/>
            <a:ext cx="4032448" cy="85632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В старших группах эффективно функционируют   уголки  дежурства по столовой  и по занятиям. </a:t>
            </a: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260648"/>
            <a:ext cx="4734780" cy="864096"/>
          </a:xfrm>
          <a:prstGeom prst="roundRect">
            <a:avLst/>
          </a:prstGeom>
          <a:solidFill>
            <a:srgbClr val="D744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Образовательная </a:t>
            </a:r>
            <a:r>
              <a:rPr lang="ru-RU" b="1" dirty="0" smtClean="0"/>
              <a:t>область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«Социально-коммуникативное развитие».</a:t>
            </a:r>
            <a:endParaRPr lang="ru-RU" dirty="0"/>
          </a:p>
        </p:txBody>
      </p:sp>
      <p:pic>
        <p:nvPicPr>
          <p:cNvPr id="5" name="Picture 2" descr="C:\Users\Администратор.000\Desktop\фотокаталог\ФОТО\QM4A0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008095" cy="267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Администратор.000\Desktop\фотокаталог\ФОТО\QM4A01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25451" y="4559925"/>
            <a:ext cx="2466340" cy="164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.000\Desktop\фотокаталог\ФОТО\QM4A01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08592" y="4592740"/>
            <a:ext cx="2468880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Администратор.000\Desktop\фотокаталог\ФОТО\QM4A01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253" y="1340768"/>
            <a:ext cx="2680970" cy="178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317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06fac6000c52c226f24473699d3f502ebe27f80-4033188-images-thumbs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b="1" dirty="0"/>
              <a:t>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В Центре игры оборудование и пособия размещены таким образом, чтобы дети могли легко подбирать игрушки, комбинировать их «под свои игровые творческие замыслы». </a:t>
            </a:r>
          </a:p>
        </p:txBody>
      </p:sp>
      <p:pic>
        <p:nvPicPr>
          <p:cNvPr id="6" name="Рисунок 5" descr="C:\Users\Администратор.000\Desktop\фотокаталог\ФОТО\QM4A99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4784"/>
            <a:ext cx="331236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.000\Desktop\фотокаталог\ФОТО\QM4A99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3684"/>
            <a:ext cx="3586685" cy="225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.000\Desktop\фотокаталог\ФОТО\QM4A99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2333" y="4385418"/>
            <a:ext cx="2508885" cy="167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3354" y="4078277"/>
            <a:ext cx="1798646" cy="239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Администратор.000\Desktop\фотокаталог\ФОТО\QM4A00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7720" y="4122836"/>
            <a:ext cx="3268997" cy="235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26707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570</Words>
  <Application>Microsoft Office PowerPoint</Application>
  <PresentationFormat>Экран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МАОУ «Савинская средняя школа»  структурное подразделение детский сад «Созвездие»</vt:lpstr>
      <vt:lpstr>         </vt:lpstr>
      <vt:lpstr> Фото-каталог содержит материалы, ориентированные на создание в ДОУ современного образовательного пространства по ранней профориентации  детей дошкольного возраста в соответствии с требованиями Стандарта. Ранняя профориентация дошкольников – приоритетное направление работы структурного подразделения детский сад «Созвездие» МАОУ «Савинская средняя школа».  Каталог представляет собой описание современной образовательной и предметно-пространственной развивающей среды детского сада, для формирования у детей от 3-7 лет первичных представлений о мире профессий и интереса к профессионально-трудовой деятельности, направленной на реализацию  одного из направлений программы воспитания - трудовое воспитание.  Содержание предметно-развивающей среды тесно связано с образовательными областями (социально-коммуникативное развитие, познавательное развитие,  речевое развитие, художественно-эстетическое развитие, физическое развитие) и  обеспечивает развитие, обучение и воспитание детей.  Образовательное пространство дает возможность наиболее эффективно развивать индивидуальность   каждого ребенка,  с учетом его склонностей, интересов, уровня активности. Насыщенная предметно – развивающая и образовательная среда становится основой для организации увлекательной, содержательной жизни и разностороннего развития каждого ребенка.   Предметно-развивающая среда  не только развивающая, но и развивающаяся. Предметный мир, окружающий ребенка,  пополняется и обновляется, приспосабливаясь  к новообразованиям определенного возраста. Фото-каталог «Воспитание в ДОО? Воспитание в ДОО!» предназначен для использования в работе специалистов и педагогов дошкольной образовательной организации с детьми в возрасте от 3 до 7 лет. </vt:lpstr>
      <vt:lpstr>В Спортивном центре  имеются атрибуты для подвижных игр, эстафет,  которые формируют, закрепляют знания воспитанников о профессиях.</vt:lpstr>
      <vt:lpstr>В Центре изобразительного искусства   каждой группы имеется подбор репродукций картин, иллюстраций, раскрасок с профессиями  в соответствии с возрастом детей. Лепка, рисование, конструирование и аппликация  – все эти виды деятельности помогают изучать разные стороны профессий без отрыва от общей темы.</vt:lpstr>
      <vt:lpstr>В каждой группе имеются центры  для различных видов труда : уголки ручного труда, «Огород на окне», «Книжкина больница»», «Служба уборки», уголок труда в природе и другие</vt:lpstr>
      <vt:lpstr>Центр науки и естествознания, который  совмещён с Уголком  природы</vt:lpstr>
      <vt:lpstr>«Центр профессий»  знакомит детей с многообразием профессий, в том числе с профессиями и предприятиями Пермского края, помогает представить, какими могу быть профессии будущего</vt:lpstr>
      <vt:lpstr> В Центре игры оборудование и пособия размещены таким образом, чтобы дети могли легко подбирать игрушки, комбинировать их «под свои игровые творческие замыслы». </vt:lpstr>
      <vt:lpstr>В Центре грамотности и письма (книжный уголок)  имеется подбор художественной литературы, энциклопедий, самодельных книжек-малышек, картин, альбомов, игр связанных с темами «Профессии», «Труд». </vt:lpstr>
      <vt:lpstr>Образовательная среда в музыкальном зале позволяет создать целостную  работу по теме профориентации</vt:lpstr>
      <vt:lpstr> Образовательное пространство спортивного зала оснащено в соответствии с требованиями Стандарта  и создано таким образом, что дает возможность с помощью физических занятий изучать разные профессии</vt:lpstr>
      <vt:lpstr>Кабинет дополнительного образования оснащен разными видами конструктора. В том числе конструкторами нового поколения, что открывает детям больше возможностей для создания сложных построек с конструкторами Полидрон: «Гигант», «Каркасы», «Малыш»,   LEGO Education «Экспресс «Юный программист». </vt:lpstr>
      <vt:lpstr>Кабинет дополнительного образования </vt:lpstr>
      <vt:lpstr>Одним из основных видов игры, где дети знакомиться с трудом взрослых, является сюжетно – ролевая и театрализованная игра.</vt:lpstr>
      <vt:lpstr>Дидактические игры моделируют структуру трудового процесса. Также способствуют усвоению, укреплению у детей знаний, умений, развитие умственных способностей. </vt:lpstr>
      <vt:lpstr>Игры с предметами</vt:lpstr>
      <vt:lpstr>Пособие – лэпбук прекрасный способ подать всю имеющуюся информацию в компактной форме</vt:lpstr>
      <vt:lpstr> В процессе игры с макетом дети создают что-то новое, раскрывают в себе первоначальный интерес к профессиям, новые способности и навыки</vt:lpstr>
      <vt:lpstr>Образовательная и воспитательная деятельность в дошкольном учреждении насыщенная и многообразная, в реализации поставленных задач помогают электронные образовательные ресурсы.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«Савинская средняя школа»  структурное подразделение детский сад «Созвездие»</dc:title>
  <dc:creator>Администратор</dc:creator>
  <cp:lastModifiedBy>Peretjagina-AG</cp:lastModifiedBy>
  <cp:revision>41</cp:revision>
  <dcterms:created xsi:type="dcterms:W3CDTF">2022-11-23T12:26:18Z</dcterms:created>
  <dcterms:modified xsi:type="dcterms:W3CDTF">2023-03-17T05:00:10Z</dcterms:modified>
</cp:coreProperties>
</file>