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9" r:id="rId3"/>
    <p:sldId id="270" r:id="rId4"/>
    <p:sldId id="275" r:id="rId5"/>
    <p:sldId id="262" r:id="rId6"/>
    <p:sldId id="276" r:id="rId7"/>
    <p:sldId id="263" r:id="rId8"/>
    <p:sldId id="265" r:id="rId9"/>
    <p:sldId id="277" r:id="rId10"/>
    <p:sldId id="266" r:id="rId11"/>
    <p:sldId id="27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arant.ru/products/ipo/prime/doc/400807193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59676" y="444137"/>
            <a:ext cx="8592065" cy="2730138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  </a:t>
            </a:r>
            <a:endParaRPr lang="ru-RU" sz="66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66585" y="1159727"/>
            <a:ext cx="8586439" cy="277665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Опыт комплексного формирования функциональной грамотности </a:t>
            </a:r>
            <a:r>
              <a:rPr lang="ru-RU" b="1" i="1" dirty="0" smtClean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обучающихся. </a:t>
            </a:r>
          </a:p>
          <a:p>
            <a:pPr algn="ctr"/>
            <a:r>
              <a:rPr lang="ru-RU" b="1" i="1" dirty="0" smtClean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b="1" i="1" dirty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примере курса внеурочной деятельности </a:t>
            </a:r>
            <a:endParaRPr lang="ru-RU" b="1" i="1" dirty="0" smtClean="0">
              <a:ln>
                <a:solidFill>
                  <a:schemeClr val="tx2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i="1" dirty="0" smtClean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b="1" i="1" dirty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Клуб любознательных юных </a:t>
            </a:r>
            <a:r>
              <a:rPr lang="ru-RU" b="1" i="1" dirty="0" smtClean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читателей»</a:t>
            </a:r>
          </a:p>
          <a:p>
            <a:pPr algn="ctr"/>
            <a:r>
              <a:rPr lang="ru-RU" b="1" i="1" dirty="0" smtClean="0">
                <a:ln>
                  <a:solidFill>
                    <a:schemeClr val="tx2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(«КЛЮЧ»)</a:t>
            </a:r>
          </a:p>
          <a:p>
            <a:pPr algn="ctr"/>
            <a:endParaRPr lang="ru-RU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ru-RU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89649" y="4527395"/>
            <a:ext cx="536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Лавневич Т.В., педагог –библиотекарь </a:t>
            </a:r>
          </a:p>
          <a:p>
            <a:pPr algn="r"/>
            <a:r>
              <a:rPr lang="ru-RU" b="1" i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БОУ города Омска «СОШ № 110»</a:t>
            </a:r>
          </a:p>
          <a:p>
            <a:endParaRPr lang="ru-RU" b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49" y="3174275"/>
            <a:ext cx="955362" cy="1201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1"/>
            <a:ext cx="9550749" cy="7315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Распространение опыта работы</a:t>
            </a:r>
            <a:endParaRPr lang="ru-RU" sz="3200" b="1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6754" y="705394"/>
            <a:ext cx="7458891" cy="61526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>
          <a:xfrm>
            <a:off x="6166624" y="658444"/>
            <a:ext cx="5207620" cy="6199555"/>
          </a:xfrm>
        </p:spPr>
      </p:pic>
      <p:sp>
        <p:nvSpPr>
          <p:cNvPr id="6" name="TextBox 5"/>
          <p:cNvSpPr txBox="1"/>
          <p:nvPr/>
        </p:nvSpPr>
        <p:spPr>
          <a:xfrm>
            <a:off x="156754" y="1204332"/>
            <a:ext cx="5958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Выступление на педсовете в БОУ г. Омска «СОШ № 110».</a:t>
            </a:r>
          </a:p>
          <a:p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2. Выступление на </a:t>
            </a: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областном форуме 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работников системы образования Омской области </a:t>
            </a:r>
            <a:endParaRPr lang="ru-RU" sz="2000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«Национальный проект „Образование”: шаг в будущее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Интернет-заседание </a:t>
            </a:r>
            <a:r>
              <a:rPr lang="ru-RU" sz="20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секции педагогов-библиотекарей ОРОО АПРОО «СПЕКТР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»)</a:t>
            </a:r>
            <a:endParaRPr lang="ru-RU" sz="2000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 Программа и разработки внеурочных занятий размещены: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сайте ИРООО </a:t>
            </a:r>
            <a:r>
              <a:rPr lang="ru-RU" sz="2000" b="1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https://praktiki.irooo.ru/ в разделе «Педагогу –библиотекарю</a:t>
            </a: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журнале «Школьная библиотека» №7 ,2023 г.(с. 17-20)</a:t>
            </a:r>
            <a:endParaRPr lang="ru-RU" sz="2000" b="1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36" y="2658253"/>
            <a:ext cx="974242" cy="1317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" y="304800"/>
            <a:ext cx="10766775" cy="955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 подготовке программы и занятий внеурочной деятельности использована литература:</a:t>
            </a:r>
            <a:br>
              <a:rPr lang="ru-RU" sz="24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4176" y="1070517"/>
            <a:ext cx="11418848" cy="578748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5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ФГОС НОО : </a:t>
            </a:r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утверждён приказом Министерства просвещения Российской Федерации от 31 мая 2021 г. № 286. – Текст: электронный // ГАРАНТ.РУ: информационно-правовой портал. – Москва, 2023. – URL : </a:t>
            </a:r>
            <a:r>
              <a:rPr lang="ru-RU" sz="4500" u="sng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rId2"/>
              </a:rPr>
              <a:t>https://www.garant.ru/products/ipo/prime/doc/400807193/</a:t>
            </a:r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(дата обращения: 05.04.2023).</a:t>
            </a:r>
          </a:p>
          <a:p>
            <a:pPr lvl="0"/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Ожегов С.И. Толковый словарь русского языка/ РАН; РФК. – 3 – изд., стереотип. - М.: Просвещение, 2012. – 928с.</a:t>
            </a:r>
          </a:p>
          <a:p>
            <a:pPr lvl="0"/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Осеева Валентина Александровна: Выставка в школьной библиотеке; Школьная библиотека. – 2022 . – Прилож.: сер.2.</a:t>
            </a:r>
          </a:p>
          <a:p>
            <a:pPr lvl="0"/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Осеева В. Волшебное слово: рассказы и сказки. - М.: РОСМЭН,2020. -128с.: ил.</a:t>
            </a:r>
          </a:p>
          <a:p>
            <a:pPr lvl="0"/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Русские народные загадки, пословицы, поговорки/ Сост. Ю.Г. Круглов. - М.: Просвещение, 1990. -235с.,ил.</a:t>
            </a:r>
          </a:p>
          <a:p>
            <a:pPr lvl="0"/>
            <a:r>
              <a:rPr lang="ru-RU" sz="4500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Тубельская</a:t>
            </a:r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Г. Н., Соболевская Ю.Я., Детские писатели России. Сто тридцать имён: библиографический справочник / Г. Н. </a:t>
            </a:r>
            <a:r>
              <a:rPr lang="ru-RU" sz="4500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Тубельская</a:t>
            </a:r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Ю.Я. Соболевская – М.: РШБА, 2015. – 264 - 266, ил.</a:t>
            </a:r>
          </a:p>
          <a:p>
            <a:r>
              <a:rPr lang="ru-RU" sz="45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Чтение. Энциклопедический словарь /Под ред. Чл.-корр. РАО Ю.П. Мелентьевой. М.: ФГБУН НИЦ «Наука» РАН, 2021. </a:t>
            </a:r>
          </a:p>
          <a:p>
            <a:endParaRPr lang="ru-RU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7138" y="5854390"/>
            <a:ext cx="804251" cy="9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87829"/>
            <a:ext cx="10058402" cy="7053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01" y="1948090"/>
            <a:ext cx="4187825" cy="4187825"/>
          </a:xfrm>
        </p:spPr>
      </p:pic>
      <p:sp>
        <p:nvSpPr>
          <p:cNvPr id="7" name="TextBox 6"/>
          <p:cNvSpPr txBox="1"/>
          <p:nvPr/>
        </p:nvSpPr>
        <p:spPr>
          <a:xfrm>
            <a:off x="479502" y="223024"/>
            <a:ext cx="10644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Функциональная грамотность  -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ликбез ХХ</a:t>
            </a:r>
            <a:r>
              <a:rPr lang="en-US" sz="32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века.</a:t>
            </a:r>
            <a:endParaRPr lang="ru-RU" sz="3200" b="1" i="1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31" y="1733860"/>
            <a:ext cx="2090303" cy="2598908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1733860"/>
            <a:ext cx="3233057" cy="24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29" y="144966"/>
            <a:ext cx="11619571" cy="1315844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Термин «функциональная грамотность» </a:t>
            </a:r>
            <a:r>
              <a:rPr lang="ru-RU" sz="2200" b="1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ВПЕРВЫЕ ВВЁЛ </a:t>
            </a:r>
            <a:r>
              <a:rPr lang="ru-RU" sz="2400" b="1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советский </a:t>
            </a:r>
            <a:r>
              <a:rPr lang="ru-RU" sz="2400" b="1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психолог, философ и педагог </a:t>
            </a:r>
            <a:r>
              <a:rPr lang="ru-RU" sz="2400" b="1" i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Алексей </a:t>
            </a: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Николаевич Леонтьев (1903-1979)</a:t>
            </a:r>
            <a:b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Термин  «функциональная грамотность»  ВПЕРВЫЕ УПОТРЕБЛЁН на </a:t>
            </a:r>
            <a:r>
              <a:rPr lang="ru-RU" sz="2400" b="1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Всемирном конгрессе министров просвещения в Тегеране в 1965 </a:t>
            </a:r>
            <a:r>
              <a:rPr lang="ru-RU" sz="2400" b="1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г.</a:t>
            </a:r>
            <a:r>
              <a:rPr lang="ru-RU" sz="2400" b="1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5592" y="1460810"/>
            <a:ext cx="3122339" cy="8697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конгресс 1965 г.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7629" y="2597793"/>
            <a:ext cx="3434576" cy="3383907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«функциональная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 — это прежде всего умение работать с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информацией».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3190" y="1460810"/>
            <a:ext cx="3445057" cy="78014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третьего поколения, ХХ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93258" y="2330605"/>
            <a:ext cx="4192858" cy="3651095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«способность </a:t>
            </a:r>
            <a:r>
              <a:rPr lang="ru-RU" sz="2000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отношений»</a:t>
            </a:r>
            <a:endParaRPr lang="ru-RU" sz="2000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2859" y="2505076"/>
            <a:ext cx="3077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«совокупность умений читать и писать для использования в повседневной жизни и решения житейских проблем»</a:t>
            </a:r>
            <a:br>
              <a:rPr lang="ru-RU" sz="2400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488" y="22190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4898" y="1594623"/>
            <a:ext cx="334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Николаевич Леонтьев.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66" y="4999336"/>
            <a:ext cx="1148574" cy="14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385"/>
            <a:ext cx="12076771" cy="133814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«Мир детства Валентины Осеевой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».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«Клуб любознательных юных читателей» </a:t>
            </a:r>
            <a:r>
              <a:rPr lang="ru-RU" sz="24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(«КЛЮЧ») </a:t>
            </a:r>
            <a:r>
              <a:rPr lang="ru-RU" sz="24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работает в школе </a:t>
            </a:r>
            <a:r>
              <a:rPr lang="ru-RU" sz="24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4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№ </a:t>
            </a:r>
            <a:r>
              <a:rPr lang="ru-RU" sz="24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110 с 2011 года, т.е. с момента введения первых </a:t>
            </a:r>
            <a:r>
              <a:rPr lang="ru-RU" sz="2400" i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ФГОСов</a:t>
            </a:r>
            <a:r>
              <a:rPr lang="ru-RU" sz="24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br>
              <a:rPr lang="ru-RU" sz="24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i="1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89" y="1752600"/>
            <a:ext cx="11396547" cy="461474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Краткосрочная программа внеурочной деятельности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ФГОС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НОО;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ориентирована на обеспечение индивидуальных потребностей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учащихся; 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направлена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достижение планируемых результатов освоения программы НОО с учетом выбора учениками курсов внеурочной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деятельности;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применение при изучении творчества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Валентины Осеевой,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беседах о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нравственности; 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предназначена для применения как 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молодыми коллегами, так и теми, кто имеет опыт работы. 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4656" y="1097560"/>
            <a:ext cx="1059879" cy="14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04800"/>
            <a:ext cx="11691257" cy="94923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9141" y="1360449"/>
            <a:ext cx="5653669" cy="2932772"/>
          </a:xfrm>
        </p:spPr>
        <p:txBody>
          <a:bodyPr>
            <a:prstTxWarp prst="textChevronInverted">
              <a:avLst/>
            </a:prstTxWarp>
            <a:normAutofit/>
            <a:scene3d>
              <a:camera prst="perspectiveLef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Рассматриваем отношения с друзьями, одноклассниками и взрослыми: 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</a:t>
            </a:r>
            <a:r>
              <a:rPr lang="ru-RU" sz="20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глупее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?»;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«Какой день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?»;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хозяин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?»;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«Просто старушка»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2739" y="1471961"/>
            <a:ext cx="5531007" cy="2821259"/>
          </a:xfrm>
        </p:spPr>
        <p:txBody>
          <a:bodyPr>
            <a:prstTxWarp prst="textChevron">
              <a:avLst/>
            </a:prstTxWarp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Рассматриваем отношения в семье: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«Печенье»;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«Сыновья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«Волшебное слово</a:t>
            </a:r>
            <a:r>
              <a:rPr lang="ru-RU" sz="20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(2 часа)</a:t>
            </a:r>
            <a:endParaRPr lang="ru-RU" sz="2000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11" y="4427034"/>
            <a:ext cx="11863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Задания, предложенные в разработках, способствуют активизации различной деятельности обучающихся, направлены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читательских компетенций, достижений личностных результатов, согласно ФГОС НОО, </a:t>
            </a:r>
            <a:r>
              <a:rPr lang="ru-RU" sz="2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общеучебных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навыков, познавательных УД, что, в свою очередь, позволяет детям, на примере героев литературных произведений, усваивать нормы морали. 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212" y="0"/>
            <a:ext cx="1158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Методическая проблема: </a:t>
            </a:r>
            <a:endParaRPr lang="ru-RU" sz="2400" b="1" i="1" dirty="0" smtClean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400" i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сочетать формирование нравственных основ маленького человека с развитием читательской грамотности»? </a:t>
            </a:r>
            <a:br>
              <a:rPr lang="ru-RU" sz="2400" b="1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561" y="304800"/>
            <a:ext cx="10566053" cy="67650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Чтение – вот главное учение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13678" y="981308"/>
            <a:ext cx="10604810" cy="373565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96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занятие хорошо структурировано, выделены его основные этапы: </a:t>
            </a:r>
            <a:endParaRPr lang="ru-RU" sz="9600" b="1" dirty="0" smtClean="0">
              <a:ln>
                <a:solidFill>
                  <a:schemeClr val="tx2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</a:t>
            </a:r>
            <a:r>
              <a:rPr lang="ru-RU" sz="96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</a:t>
            </a:r>
            <a:r>
              <a:rPr lang="ru-RU" sz="9600" b="1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9600" b="1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актуализация знаний (опрос), </a:t>
            </a:r>
            <a:endParaRPr lang="ru-RU" sz="9600" b="1" dirty="0" smtClean="0">
              <a:ln>
                <a:solidFill>
                  <a:schemeClr val="tx2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первичное </a:t>
            </a:r>
            <a:r>
              <a:rPr lang="ru-RU" sz="96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(объяснение), </a:t>
            </a:r>
            <a:endParaRPr lang="ru-RU" sz="9600" b="1" dirty="0" smtClean="0">
              <a:ln>
                <a:solidFill>
                  <a:schemeClr val="tx2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</a:t>
            </a:r>
            <a:r>
              <a:rPr lang="ru-RU" sz="96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отработка </a:t>
            </a:r>
            <a:endParaRPr lang="ru-RU" sz="9600" b="1" dirty="0" smtClean="0">
              <a:ln>
                <a:solidFill>
                  <a:schemeClr val="tx2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закрепление, рефлексия</a:t>
            </a:r>
            <a:r>
              <a:rPr lang="ru-RU" sz="6200" b="1" dirty="0">
                <a:ln>
                  <a:solidFill>
                    <a:schemeClr val="tx2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 rot="9958251" flipV="1">
            <a:off x="6624999" y="2095205"/>
            <a:ext cx="529010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виды чтения: ознакомительное, изучающее, поисковое, выразительное, просмотровое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611051">
            <a:off x="3925089" y="4211687"/>
            <a:ext cx="77272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сгруппированы по видам: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направленные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первичный анализ, на эмоциональное восприятие текста, на знание нового материала и т.д.   Предложенные вопросы можно использовать выборочно, в зависимости от степени подготовки детей, их заинтересованности, целей педагога.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" y="4488418"/>
            <a:ext cx="862398" cy="1238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731750">
            <a:off x="766996" y="4937632"/>
            <a:ext cx="636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Хорошая книга </a:t>
            </a:r>
            <a:r>
              <a:rPr lang="ru-RU" sz="24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– прививка </a:t>
            </a:r>
            <a:r>
              <a:rPr lang="ru-RU" sz="2400" b="1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доброты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14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21" y="78059"/>
            <a:ext cx="10203364" cy="869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     </a:t>
            </a:r>
            <a:r>
              <a:rPr lang="ru-RU" sz="31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Предложенные задания позволяют ребёнку формировать:</a:t>
            </a:r>
            <a:endParaRPr lang="ru-RU" sz="3100" b="1" i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25268" y="1137424"/>
            <a:ext cx="4984594" cy="2196791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200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«учебные </a:t>
            </a:r>
            <a:r>
              <a:rPr lang="ru-RU" sz="22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 действия: самостоятельно составлять алгоритм решения учебной задачи, умение сопоставлять образы, </a:t>
            </a:r>
            <a:r>
              <a:rPr lang="ru-RU" sz="2200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персонажи». </a:t>
            </a:r>
            <a:r>
              <a:rPr lang="ru-RU" sz="2000" b="1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(ФГОС НОО)</a:t>
            </a:r>
            <a:endParaRPr lang="ru-RU" sz="2200" b="1" dirty="0" smtClean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«научиться </a:t>
            </a:r>
            <a:r>
              <a:rPr lang="ru-RU" sz="2200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«распознавать достоверную и недостоверную информацию самостоятельно или на основании предложенного педагогическим работником способа ее проверки</a:t>
            </a:r>
            <a:r>
              <a:rPr lang="ru-RU" sz="2200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200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(ФГОС НОО)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965249"/>
            <a:ext cx="7025268" cy="3085750"/>
          </a:xfrm>
        </p:spPr>
        <p:txBody>
          <a:bodyPr>
            <a:normAutofit fontScale="77500" lnSpcReduction="20000"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5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логические действия: сравнивать литературных героев (объекты); объединять части объекта по определенному признаку; определять существенный признак для классификации, классифицировать предложенные объекты; выявлять и характеризовать существующие </a:t>
            </a:r>
            <a:r>
              <a:rPr lang="ru-RU" sz="28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литературных героев</a:t>
            </a:r>
            <a:r>
              <a:rPr lang="ru-RU" sz="28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(ФГОС НОО)</a:t>
            </a:r>
            <a:endParaRPr lang="ru-RU" sz="2800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74243">
            <a:off x="2274665" y="3920643"/>
            <a:ext cx="6404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2200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Задания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позволяют </a:t>
            </a:r>
            <a:r>
              <a:rPr lang="ru-RU" sz="2200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ПЕДАГОГУ проверить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степень понимания учащимся прочитанного текста, умение использовать </a:t>
            </a:r>
            <a:r>
              <a:rPr lang="ru-RU" sz="2200" b="1" i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полученные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уроке знания. </a:t>
            </a:r>
          </a:p>
          <a:p>
            <a:endParaRPr lang="ru-RU" sz="2200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90693"/>
            <a:ext cx="42151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Контроль – это процесс выявления уровня знаний, умений, навыков ученика, их оценка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2877" y="5275832"/>
            <a:ext cx="992459" cy="1282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323967" cy="92310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Работа с информацией позволяет </a:t>
            </a:r>
            <a:r>
              <a:rPr lang="ru-RU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достичь умения</a:t>
            </a:r>
            <a:r>
              <a:rPr lang="ru-RU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«выбирать источник получения информации; согласно заданному алгоритму находить в предложенном источнике информацию, представленную в явном виде» 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(«ФГОС НОО</a:t>
            </a:r>
            <a:r>
              <a:rPr lang="ru-RU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»). </a:t>
            </a:r>
            <a:endParaRPr lang="ru-RU" b="1" dirty="0" smtClean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b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Тренирует </a:t>
            </a:r>
            <a:r>
              <a:rPr lang="ru-RU" b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умение использовать приемы выборочного чтения. на каждом занятии.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946" y="572660"/>
            <a:ext cx="9120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</a:t>
            </a:r>
            <a:r>
              <a:rPr lang="ru-RU" sz="2400" dirty="0" smtClean="0"/>
              <a:t>         </a:t>
            </a:r>
            <a:r>
              <a:rPr lang="ru-RU" sz="28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Навыки </a:t>
            </a:r>
            <a:r>
              <a:rPr lang="ru-RU" sz="28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грамотного читателя </a:t>
            </a:r>
            <a:r>
              <a:rPr lang="ru-RU" sz="28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</a:t>
            </a:r>
            <a:r>
              <a:rPr lang="en-US" sz="28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</a:t>
            </a:r>
            <a:r>
              <a:rPr lang="ru-RU" sz="28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навыки ХХ</a:t>
            </a:r>
            <a:r>
              <a:rPr lang="en-US" sz="2800" b="1" i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</a:t>
            </a:r>
            <a:r>
              <a:rPr lang="ru-RU" sz="28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века</a:t>
            </a:r>
            <a:endParaRPr lang="ru-RU" sz="2800" b="1" i="1" dirty="0">
              <a:ln>
                <a:solidFill>
                  <a:schemeClr val="tx2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5330283"/>
            <a:ext cx="818806" cy="98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35" y="304800"/>
            <a:ext cx="10354180" cy="6765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Заключительная интерактивная игра – межпредметные связи.</a:t>
            </a:r>
            <a:endParaRPr lang="ru-RU" sz="2800" b="1" i="1" dirty="0">
              <a:ln>
                <a:solidFill>
                  <a:schemeClr val="tx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966" y="981307"/>
            <a:ext cx="11831443" cy="5720576"/>
          </a:xfrm>
        </p:spPr>
        <p:txBody>
          <a:bodyPr>
            <a:normAutofit fontScale="47500" lnSpcReduction="20000"/>
          </a:bodyPr>
          <a:lstStyle/>
          <a:p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Героями какого произведения </a:t>
            </a:r>
            <a:r>
              <a:rPr lang="ru-RU" sz="4600" i="1" dirty="0" err="1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В.Осеевой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были насекомые?</a:t>
            </a:r>
          </a:p>
          <a:p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сказке «Кто всех глупее?» есть герои – домашние птицы. Назовите их и скажите, каких ещё домашних птиц вы знаете?</a:t>
            </a:r>
          </a:p>
          <a:p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сказке «Какой день?» </a:t>
            </a:r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Муравей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строительства муравейника </a:t>
            </a:r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нёс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сосновую иголку. Какой ещё  «строительный материал» используют муравьи при строительстве муравейника?</a:t>
            </a:r>
          </a:p>
          <a:p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рассказе «Печенье» мама угостила всех печеньем. Какие ингредиенты  </a:t>
            </a:r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необходимы для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того, чтобы испечь печенье дома?</a:t>
            </a:r>
          </a:p>
          <a:p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одного из героев рассказа «Кто хозяин?» была профессия как у отца Золушки. Какая профессия была у отца Золушки?</a:t>
            </a:r>
          </a:p>
          <a:p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Почему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человек падает, если поскользнётся, как это произошло в рассказе «Просто старушка</a:t>
            </a:r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»?</a:t>
            </a:r>
          </a:p>
          <a:p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каких произведениях В. </a:t>
            </a:r>
            <a:r>
              <a:rPr lang="ru-RU" sz="4600" i="1" dirty="0" smtClean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А. Осеевой </a:t>
            </a:r>
            <a:r>
              <a:rPr lang="ru-RU" sz="4600" i="1" dirty="0">
                <a:ln>
                  <a:solidFill>
                    <a:schemeClr val="tx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 встречали собак? Сколько всего собак было в произведениях, которые мы прочитали на занятиях?</a:t>
            </a:r>
          </a:p>
          <a:p>
            <a:endParaRPr lang="ru-RU" sz="4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3728" y="190592"/>
            <a:ext cx="911860" cy="12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1136</TotalTime>
  <Words>1055</Words>
  <Application>Microsoft Office PowerPoint</Application>
  <PresentationFormat>Произвольный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tf03431377</vt:lpstr>
      <vt:lpstr>         </vt:lpstr>
      <vt:lpstr>     </vt:lpstr>
      <vt:lpstr>Термин «функциональная грамотность» ВПЕРВЫЕ ВВЁЛ советский психолог, философ и педагог Алексей Николаевич Леонтьев (1903-1979) Термин  «функциональная грамотность»  ВПЕРВЫЕ УПОТРЕБЛЁН на Всемирном конгрессе министров просвещения в Тегеране в 1965 г. </vt:lpstr>
      <vt:lpstr>«Мир детства Валентины Осеевой».  «Клуб любознательных юных читателей» («КЛЮЧ») работает в школе  № 110 с 2011 года, т.е. с момента введения первых ФГОСов.  </vt:lpstr>
      <vt:lpstr>     </vt:lpstr>
      <vt:lpstr>Чтение – вот главное учение</vt:lpstr>
      <vt:lpstr>     Предложенные задания позволяют ребёнку формировать:</vt:lpstr>
      <vt:lpstr>    </vt:lpstr>
      <vt:lpstr>Заключительная интерактивная игра – межпредметные связи.</vt:lpstr>
      <vt:lpstr>Распространение опыта работы</vt:lpstr>
      <vt:lpstr>При подготовке программы и занятий внеурочной деятельности использована литература: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</dc:creator>
  <cp:lastModifiedBy>user</cp:lastModifiedBy>
  <cp:revision>88</cp:revision>
  <dcterms:created xsi:type="dcterms:W3CDTF">2018-03-16T12:24:52Z</dcterms:created>
  <dcterms:modified xsi:type="dcterms:W3CDTF">2023-08-22T04:35:41Z</dcterms:modified>
</cp:coreProperties>
</file>