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5" r:id="rId3"/>
    <p:sldId id="264" r:id="rId4"/>
    <p:sldId id="269" r:id="rId5"/>
    <p:sldId id="274" r:id="rId6"/>
    <p:sldId id="271" r:id="rId7"/>
    <p:sldId id="277" r:id="rId8"/>
    <p:sldId id="276" r:id="rId9"/>
    <p:sldId id="270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44624"/>
            <a:ext cx="383951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Задания 21-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636" y="785794"/>
            <a:ext cx="252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ЕГЭ-2019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ОБЩЕСТВОЗНАНИЕ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75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214422"/>
            <a:ext cx="7322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№1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2+2+3+3 = 10 баллов</a:t>
            </a:r>
          </a:p>
          <a:p>
            <a:endParaRPr lang="ru-RU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№2      </a:t>
            </a:r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1+2+0+2 = 5 баллов</a:t>
            </a:r>
          </a:p>
          <a:p>
            <a:endParaRPr lang="ru-RU" sz="32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№3</a:t>
            </a:r>
            <a:r>
              <a:rPr lang="ru-RU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1+2+3+0 = 6 баллов</a:t>
            </a:r>
          </a:p>
          <a:p>
            <a:endParaRPr lang="ru-RU" sz="32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№4     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2+1+3+1 = 7 баллов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1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7363502"/>
              </p:ext>
            </p:extLst>
          </p:nvPr>
        </p:nvGraphicFramePr>
        <p:xfrm>
          <a:off x="1714480" y="285727"/>
          <a:ext cx="6077585" cy="1701979"/>
        </p:xfrm>
        <a:graphic>
          <a:graphicData uri="http://schemas.openxmlformats.org/drawingml/2006/table">
            <a:tbl>
              <a:tblPr firstRow="1" firstCol="1" bandRow="1"/>
              <a:tblGrid>
                <a:gridCol w="3793490">
                  <a:extLst>
                    <a:ext uri="{9D8B030D-6E8A-4147-A177-3AD203B41FA5}">
                      <a16:colId xmlns:a16="http://schemas.microsoft.com/office/drawing/2014/main" xmlns="" val="872101897"/>
                    </a:ext>
                  </a:extLst>
                </a:gridCol>
                <a:gridCol w="1226185">
                  <a:extLst>
                    <a:ext uri="{9D8B030D-6E8A-4147-A177-3AD203B41FA5}">
                      <a16:colId xmlns:a16="http://schemas.microsoft.com/office/drawing/2014/main" xmlns="" val="3668703615"/>
                    </a:ext>
                  </a:extLst>
                </a:gridCol>
                <a:gridCol w="1057910">
                  <a:extLst>
                    <a:ext uri="{9D8B030D-6E8A-4147-A177-3AD203B41FA5}">
                      <a16:colId xmlns:a16="http://schemas.microsoft.com/office/drawing/2014/main" xmlns="" val="1064067120"/>
                    </a:ext>
                  </a:extLst>
                </a:gridCol>
              </a:tblGrid>
              <a:tr h="650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Пермский край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577183"/>
                  </a:ext>
                </a:extLst>
              </a:tr>
              <a:tr h="33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преодолели минимального балла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0800355"/>
                  </a:ext>
                </a:extLst>
              </a:tr>
              <a:tr h="33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тестовый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4279667"/>
                  </a:ext>
                </a:extLst>
              </a:tr>
              <a:tr h="33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Получили 100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072039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 rotWithShape="1">
          <a:blip r:embed="rId2" cstate="print"/>
          <a:srcRect l="930" t="7567" r="2038" b="1629"/>
          <a:stretch/>
        </p:blipFill>
        <p:spPr bwMode="auto">
          <a:xfrm>
            <a:off x="857224" y="2071678"/>
            <a:ext cx="7510380" cy="448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6286520"/>
            <a:ext cx="7500990" cy="28575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199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695" t="14704" r="1627" b="1980"/>
          <a:stretch/>
        </p:blipFill>
        <p:spPr bwMode="auto">
          <a:xfrm>
            <a:off x="179512" y="3630704"/>
            <a:ext cx="3323176" cy="318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73" y="44624"/>
            <a:ext cx="3572351" cy="307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" r="2571"/>
          <a:stretch/>
        </p:blipFill>
        <p:spPr>
          <a:xfrm>
            <a:off x="179512" y="3025976"/>
            <a:ext cx="3287352" cy="6190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11584" r="1979" b="2750"/>
          <a:stretch/>
        </p:blipFill>
        <p:spPr bwMode="auto">
          <a:xfrm>
            <a:off x="4067944" y="186456"/>
            <a:ext cx="4491086" cy="630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39952" y="1844824"/>
            <a:ext cx="4320480" cy="3744416"/>
          </a:xfrm>
          <a:prstGeom prst="rect">
            <a:avLst/>
          </a:prstGeom>
          <a:solidFill>
            <a:schemeClr val="accent6">
              <a:lumMod val="40000"/>
              <a:lumOff val="60000"/>
              <a:alpha val="2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256" y="0"/>
            <a:ext cx="8982744" cy="523220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Право представляет собой систему, которая состоит из целого ряда элементов. К таким элементам относятся отрасли права, а также правовые нормы.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Отношения между государством и правом в действительности очень сложные. Так, деятельность государства в нормальном случае ограничивается правом. При таком положении право является набором норм, действительным не только для людей, но и для государства как субъекта общественной жизни. Другими словами,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государство, как и обычные граждане, может иметь права и обязанности, а если оно нарушает нормы, то должно нести ответственность.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то же время между государством и правом возможны и противоположные отношения,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государство оказывается выше права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положение достаточно опасно, так как может стать причиной произвола по отношению к гражданам со стороны государства. По крайней мере,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государства действовать в соответствии с юридическими нормами практически всегда приводит к негативным последствия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большинство граждан начинает осознавать, что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не действует в соответствии с установленными им же самим нормами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Фактически между государством и правом одновременно имеют место оба типа отношений. По крайней мере,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государству принадлежит право последнего голоса при принятии того или иного закона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следовательно, право является продуктом в том числе и государственной деятельности. Обычно после того, как закон был принят, государство подчиняется ему и начинает действовать в соответствии с ним. А это уже означает, что право превалирует над государством. В нормальном случае государство не может отменить ту или иную правовую норму, не прибегая к достаточно сложным процедурам, опять-таки установленным законодательно, то есть не может изменять правовые нормы произвольно.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 другой стороны, отношения между государством и правом нельзя рассматривать только как антагонистические. В действительности они могут иметь и взаимодополняющий характер.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устанавливает правовые  нормы, обеспечивает их выполнение.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(С.И. Самыгин)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5357826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NewRoman"/>
              </a:rPr>
              <a:t>21.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тексте охарактеризовано положение государства как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 общественной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жизни?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(Выпишите соответствующее предложение из текста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ситуация, по мнению автора, может стать причиной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произвола по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отношению к гражданам со стороны государства?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позволяет 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автору рассматривать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как продукт государственной деятельности?</a:t>
            </a:r>
          </a:p>
        </p:txBody>
      </p:sp>
    </p:spTree>
    <p:extLst>
      <p:ext uri="{BB962C8B-B14F-4D97-AF65-F5344CB8AC3E}">
        <p14:creationId xmlns:p14="http://schemas.microsoft.com/office/powerpoint/2010/main" xmlns="" val="38279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NSTANTIN\Desktop\к  20 августа\работа 3\3 21.jpg"/>
          <p:cNvPicPr>
            <a:picLocks noChangeAspect="1" noChangeArrowheads="1"/>
          </p:cNvPicPr>
          <p:nvPr/>
        </p:nvPicPr>
        <p:blipFill>
          <a:blip r:embed="rId2" cstate="print"/>
          <a:srcRect l="1473"/>
          <a:stretch>
            <a:fillRect/>
          </a:stretch>
        </p:blipFill>
        <p:spPr bwMode="auto">
          <a:xfrm>
            <a:off x="238376" y="3429000"/>
            <a:ext cx="4476500" cy="1851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0" r="3230"/>
          <a:stretch/>
        </p:blipFill>
        <p:spPr>
          <a:xfrm>
            <a:off x="142844" y="642918"/>
            <a:ext cx="4104456" cy="200025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" t="4769" r="2094" b="4624"/>
          <a:stretch/>
        </p:blipFill>
        <p:spPr>
          <a:xfrm>
            <a:off x="4572000" y="1340768"/>
            <a:ext cx="4454825" cy="1376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43"/>
          <a:stretch/>
        </p:blipFill>
        <p:spPr>
          <a:xfrm rot="213591">
            <a:off x="4572000" y="2626690"/>
            <a:ext cx="4330541" cy="6747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51270" y="1340768"/>
            <a:ext cx="4572000" cy="1945356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142852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№1  2 балла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3429000"/>
            <a:ext cx="221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№2    1 балл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928934"/>
            <a:ext cx="19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№3  1 балл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4572008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№4  2 балла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10800000" flipV="1">
            <a:off x="1428728" y="142852"/>
            <a:ext cx="914400" cy="36933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 rot="10800000" flipV="1">
            <a:off x="8001024" y="3429000"/>
            <a:ext cx="914400" cy="369332"/>
          </a:xfrm>
          <a:prstGeom prst="ellipse">
            <a:avLst/>
          </a:prstGeom>
          <a:solidFill>
            <a:srgbClr val="FF9933"/>
          </a:solidFill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 rot="10800000" flipV="1">
            <a:off x="1526129" y="2928934"/>
            <a:ext cx="914400" cy="369332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Овал 13"/>
          <p:cNvSpPr/>
          <p:nvPr/>
        </p:nvSpPr>
        <p:spPr>
          <a:xfrm rot="10800000" flipV="1">
            <a:off x="7143768" y="4500570"/>
            <a:ext cx="914400" cy="440770"/>
          </a:xfrm>
          <a:prstGeom prst="ellipse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5715016"/>
            <a:ext cx="189026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21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KONSTANTIN\Desktop\к  20 августа\работа 4\4 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7690" y="5072074"/>
            <a:ext cx="4792028" cy="164307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4429124" y="14093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TimesNewRoman"/>
              </a:rPr>
              <a:t>21.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тексте охарактеризовано положение государства как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субъекта общественной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жизни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ситуация, по мнению автора, может стать причиной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произвола по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отношению к гражданам со стороны государства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Что позволяет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автору рассматривать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право как продукт государственной деятельности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4497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760" y="44624"/>
            <a:ext cx="8982744" cy="5016758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Право представляет собой систему, которая состоит из целого ряда элементов. К таким элементам относятся отрасли права, а также правовые нормы.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Отношения между государством и правом в действительности очень сложные. Так, деятельность государства в нормальном случае ограничивается правом. При таком положении право является набором норм, действительным не только для людей, но и для государства как субъекта общественной жизни. Другими словами, государство, как и обычные граждане, может иметь права и обязанности, а если оно нарушает нормы, то должно нести ответственность.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то же время между государством и правом возможны и противоположные отношения, когда государство оказывается выше права. Такое положение достаточно опасно, так как может стать причиной произвола по отношению к гражданам со стороны государства. По крайней мере, отказ государства действовать в соответствии с юридическими нормами практически всегда приводит к негативным последствиям, так как большинство граждан начинает осознавать, что государство не действует в соответствии с установленными им же самим нормами.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Фактически между государством и правом одновременно имеют место оба типа отношений. По крайней мере, именно государству принадлежит право последнего голоса при принятии того или иного закона, следовательно, право является продуктом в том числе и государственной деятельности. Обычно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закон был принят, государство подчиняется ему и начинает действовать в соответствии с ним.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это уже означает, что право превалирует над государством. В нормальном случае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не может отменить ту или иную правовую норму, не прибегая к достаточно сложным процедурам, опять-таки установленным законодательно, то есть не может изменять правовые нормы произвольно.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 другой стороны, отношения между государством и правом нельзя рассматривать только как антагонистические. В действительности они могут иметь и взаимодополняющий характер. Государство устанавливает правовые  нормы, обеспечивает их выполнение.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(С.И. Самыгин)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085184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NewRoman"/>
              </a:rPr>
              <a:t>22.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Опираясь на обществоведческие знания, объясните смысл понятия «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какой ситуации, по мнению автора, право превалирует над государством?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Как, по его мнению, в нормальном государстве решается вопрос об отмене или изменении правовых норм?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5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1071546"/>
            <a:ext cx="3483293" cy="218198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340768"/>
            <a:ext cx="4546854" cy="2348865"/>
          </a:xfrm>
          <a:prstGeom prst="rect">
            <a:avLst/>
          </a:prstGeom>
          <a:ln w="57150">
            <a:solidFill>
              <a:srgbClr val="FF993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844" y="571480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№1  2 балла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flipV="1">
            <a:off x="1357290" y="571480"/>
            <a:ext cx="914400" cy="36933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857232"/>
            <a:ext cx="231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№2    2 балла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flipV="1">
            <a:off x="7643834" y="857232"/>
            <a:ext cx="914400" cy="369332"/>
          </a:xfrm>
          <a:prstGeom prst="ellipse">
            <a:avLst/>
          </a:prstGeom>
          <a:solidFill>
            <a:srgbClr val="FF9933"/>
          </a:solidFill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504967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№3  2 балла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4071942"/>
            <a:ext cx="19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№4  1 балл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flipV="1">
            <a:off x="2014001" y="3472720"/>
            <a:ext cx="914400" cy="369332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 flipV="1">
            <a:off x="7072330" y="4071942"/>
            <a:ext cx="914400" cy="36933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8404" y="142852"/>
            <a:ext cx="21755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22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KONSTANTIN\Desktop\к  20 августа\работа 3\3 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4000503"/>
            <a:ext cx="4812602" cy="241230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051" name="Picture 3" descr="C:\Users\KONSTANTIN\Desktop\к  20 августа\работа 4\4 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643446"/>
            <a:ext cx="3786214" cy="17859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2285984" y="0"/>
            <a:ext cx="467653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rgbClr val="C00000"/>
                </a:solidFill>
                <a:latin typeface="TimesNewRoman"/>
              </a:rPr>
              <a:t>22.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Опираясь на обществоведческие знания, объясните смысл понятия «</a:t>
            </a:r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государство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 В какой ситуации, по мнению автора, право превалирует над государством</a:t>
            </a:r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Как, по его мнению, в нормальном государстве решается вопрос об отмене или изменении правовых норм</a:t>
            </a:r>
            <a:r>
              <a:rPr lang="ru-RU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7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ONSTANTIN\Desktop\к  20 августа\работа 3\3 23 2.jpg"/>
          <p:cNvPicPr>
            <a:picLocks noChangeAspect="1" noChangeArrowheads="1"/>
          </p:cNvPicPr>
          <p:nvPr/>
        </p:nvPicPr>
        <p:blipFill>
          <a:blip r:embed="rId2" cstate="print"/>
          <a:srcRect t="7667"/>
          <a:stretch>
            <a:fillRect/>
          </a:stretch>
        </p:blipFill>
        <p:spPr bwMode="auto">
          <a:xfrm>
            <a:off x="71406" y="4500570"/>
            <a:ext cx="4875657" cy="86029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" t="3966"/>
          <a:stretch>
            <a:fillRect/>
          </a:stretch>
        </p:blipFill>
        <p:spPr>
          <a:xfrm>
            <a:off x="142844" y="142852"/>
            <a:ext cx="3790473" cy="235121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0" t="-20676" b="-1"/>
          <a:stretch/>
        </p:blipFill>
        <p:spPr>
          <a:xfrm>
            <a:off x="4071934" y="2143116"/>
            <a:ext cx="4856038" cy="5057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1231" y="2636912"/>
            <a:ext cx="4588574" cy="845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71934" y="2124592"/>
            <a:ext cx="4857784" cy="1358140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39952" y="139888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№1  3 балла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5189" y="1628800"/>
            <a:ext cx="244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№2    0 баллов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5325189" y="139888"/>
            <a:ext cx="914400" cy="36933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 flipV="1">
            <a:off x="6643702" y="1643050"/>
            <a:ext cx="914400" cy="369332"/>
          </a:xfrm>
          <a:prstGeom prst="ellipse">
            <a:avLst/>
          </a:prstGeom>
          <a:solidFill>
            <a:srgbClr val="FF9933"/>
          </a:solidFill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3071810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№3  3 балла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4714884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№4  3 балла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2285984" y="3071810"/>
            <a:ext cx="985838" cy="369332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7072330" y="4714884"/>
            <a:ext cx="914400" cy="36933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175156"/>
            <a:ext cx="21755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23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KONSTANTIN\Desktop\к  20 августа\работа 3\3 23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3571876"/>
            <a:ext cx="4853940" cy="94107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1406" y="3571876"/>
            <a:ext cx="4857784" cy="178595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rgbClr val="00B050"/>
                </a:solidFill>
              </a:ln>
              <a:noFill/>
            </a:endParaRPr>
          </a:p>
        </p:txBody>
      </p:sp>
      <p:pic>
        <p:nvPicPr>
          <p:cNvPr id="3076" name="Picture 4" descr="C:\Users\KONSTANTIN\Desktop\к  20 августа\работа 4\4 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286388"/>
            <a:ext cx="5426393" cy="12601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142844" y="5643578"/>
            <a:ext cx="3319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TimesNewRoman"/>
              </a:rPr>
              <a:t>23.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Опираясь на обществоведческие знания, проиллюстрируйте примерами действия, регулируемые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тремя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различными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отраслями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российского права.  </a:t>
            </a:r>
            <a:endParaRPr lang="ru-R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1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3887153" cy="1948625"/>
          </a:xfrm>
          <a:prstGeom prst="rect">
            <a:avLst/>
          </a:prstGeom>
          <a:ln w="5715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6" t="585" b="1"/>
          <a:stretch/>
        </p:blipFill>
        <p:spPr>
          <a:xfrm>
            <a:off x="323528" y="2276872"/>
            <a:ext cx="3647503" cy="13697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3887153" cy="33843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" r="6522"/>
          <a:stretch/>
        </p:blipFill>
        <p:spPr>
          <a:xfrm>
            <a:off x="3971031" y="2071678"/>
            <a:ext cx="4941938" cy="1482075"/>
          </a:xfrm>
          <a:prstGeom prst="rect">
            <a:avLst/>
          </a:prstGeom>
          <a:ln w="57150">
            <a:solidFill>
              <a:srgbClr val="FF993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14810" y="642918"/>
            <a:ext cx="208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№1  3 балла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556792"/>
            <a:ext cx="226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№2    2 балла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4786322"/>
            <a:ext cx="220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№3  0 баллов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5286388"/>
            <a:ext cx="19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№4  1 балл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175156"/>
            <a:ext cx="21755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24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 flipV="1">
            <a:off x="5429256" y="642918"/>
            <a:ext cx="914400" cy="36933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7596336" y="1556792"/>
            <a:ext cx="914400" cy="369332"/>
          </a:xfrm>
          <a:prstGeom prst="ellipse">
            <a:avLst/>
          </a:prstGeom>
          <a:solidFill>
            <a:srgbClr val="FF9933"/>
          </a:solidFill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2000232" y="4786322"/>
            <a:ext cx="914400" cy="369332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Овал 13"/>
          <p:cNvSpPr/>
          <p:nvPr/>
        </p:nvSpPr>
        <p:spPr>
          <a:xfrm flipV="1">
            <a:off x="7500958" y="5286388"/>
            <a:ext cx="914400" cy="36933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098" name="Picture 2" descr="C:\Users\KONSTANTIN\Desktop\к  20 августа\работа 3\3 24 .jpg"/>
          <p:cNvPicPr>
            <a:picLocks noChangeAspect="1" noChangeArrowheads="1"/>
          </p:cNvPicPr>
          <p:nvPr/>
        </p:nvPicPr>
        <p:blipFill>
          <a:blip r:embed="rId5" cstate="print"/>
          <a:srcRect l="1558" r="1808"/>
          <a:stretch>
            <a:fillRect/>
          </a:stretch>
        </p:blipFill>
        <p:spPr bwMode="auto">
          <a:xfrm>
            <a:off x="214282" y="5286388"/>
            <a:ext cx="4429156" cy="1371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4099" name="Picture 3" descr="C:\Users\KONSTANTIN\Desktop\к  20 августа\работа 4\4 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000504"/>
            <a:ext cx="5506403" cy="117738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5072066" y="6000768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  <a:latin typeface="TimesNewRoman"/>
              </a:rPr>
              <a:t>24.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Опираясь на обществоведческие знания и факты общественной жизни, сформулируйте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суждения о роли права в жизни государства.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1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998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Zakovyrina E.V.</dc:creator>
  <cp:keywords>для Завадской е.н.</cp:keywords>
  <cp:lastModifiedBy>KONSTANTIN</cp:lastModifiedBy>
  <cp:revision>40</cp:revision>
  <dcterms:created xsi:type="dcterms:W3CDTF">2019-08-18T17:03:21Z</dcterms:created>
  <dcterms:modified xsi:type="dcterms:W3CDTF">2019-08-25T16:13:44Z</dcterms:modified>
</cp:coreProperties>
</file>