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sldIdLst>
    <p:sldId id="256" r:id="rId5"/>
    <p:sldId id="258" r:id="rId6"/>
    <p:sldId id="265" r:id="rId7"/>
    <p:sldId id="262" r:id="rId8"/>
    <p:sldId id="261" r:id="rId9"/>
    <p:sldId id="263" r:id="rId10"/>
    <p:sldId id="270" r:id="rId11"/>
    <p:sldId id="268" r:id="rId12"/>
    <p:sldId id="269" r:id="rId13"/>
    <p:sldId id="266" r:id="rId14"/>
    <p:sldId id="267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36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704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582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5674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1427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668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9685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4397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133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5502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1895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0433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1330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6461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8656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6376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9317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8652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619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876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0061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043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0271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6489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8424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3296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0741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96768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295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346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5577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53057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7079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1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219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49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359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44824"/>
            <a:ext cx="8856984" cy="259228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личностных качеств младших школьников через использование на уроках сборника «Пермский край в цифрах и задачах»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87216" y="43704"/>
            <a:ext cx="7056784" cy="1029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Летняя педагогическая школа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#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Новое Пермское -2023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«Современный педагог – навигатор и наставник детства»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869160"/>
            <a:ext cx="4744194" cy="1752600"/>
          </a:xfrm>
        </p:spPr>
        <p:txBody>
          <a:bodyPr>
            <a:normAutofit/>
          </a:bodyPr>
          <a:lstStyle/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Автор:  </a:t>
            </a:r>
          </a:p>
          <a:p>
            <a:r>
              <a:rPr lang="ru-RU" sz="23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Вормсбехер</a:t>
            </a:r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Елена Витальевна</a:t>
            </a:r>
            <a:endParaRPr lang="ru-RU" sz="23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«СОШ № 4 г. Осы»</a:t>
            </a:r>
            <a:endParaRPr lang="ru-RU" sz="23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146" name="Picture 2" descr="https://avatars.mds.yandex.net/i?id=d76be2253c6884e0570169d60d9650326bdc4118-5520851-images-thumbs&amp;ref=rim&amp;n=33&amp;w=212&amp;h=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92152" cy="198151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843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75" t="23111" r="14500" b="12000"/>
          <a:stretch/>
        </p:blipFill>
        <p:spPr bwMode="auto">
          <a:xfrm>
            <a:off x="0" y="692696"/>
            <a:ext cx="9144000" cy="5164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352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/>
          <p:nvPr/>
        </p:nvPicPr>
        <p:blipFill rotWithShape="1">
          <a:blip r:embed="rId2"/>
          <a:srcRect l="22474" t="30948" r="17769" b="19398"/>
          <a:stretch/>
        </p:blipFill>
        <p:spPr bwMode="auto">
          <a:xfrm>
            <a:off x="611560" y="3682194"/>
            <a:ext cx="7560841" cy="29642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s://avatars.dzeninfra.ru/get-zen_doc/9723921/pub_6478d6bb844be36a08587bdd_6478d6dd99e8f539ee7543f7/scale_240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6632"/>
            <a:ext cx="3544727" cy="2088233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3"/>
          <p:cNvSpPr>
            <a:spLocks noChangeArrowheads="1"/>
          </p:cNvSpPr>
          <p:nvPr/>
        </p:nvSpPr>
        <p:spPr bwMode="auto">
          <a:xfrm rot="10800000" flipV="1">
            <a:off x="323528" y="2204865"/>
            <a:ext cx="8585286" cy="147732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Водопад искусственного происхождения, возник в результате строительства плотины.</a:t>
            </a: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Плотина была построена для того, чтобы алмазодобывающая драга могла перемещаться по реке. Высота водопада 4 м, но также зависит от уровня воды на реке. </a:t>
            </a:r>
            <a:r>
              <a:rPr lang="ru-RU" alt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В этих местах проходили съемки эпизодов картины «Хребет России» Леонида Парфенова. </a:t>
            </a:r>
            <a:endParaRPr lang="ru-RU" alt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4656" y="634770"/>
            <a:ext cx="4176464" cy="1051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Кусье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-Александровский водопад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6254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516048" y="277848"/>
            <a:ext cx="6048672" cy="792088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Количественные показатели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sz="3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094584" y="953756"/>
            <a:ext cx="4886712" cy="518457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5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выпуск авторского</a:t>
            </a:r>
          </a:p>
          <a:p>
            <a:pPr algn="l"/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сборника задач и заданий</a:t>
            </a:r>
          </a:p>
          <a:p>
            <a:pPr algn="l">
              <a:lnSpc>
                <a:spcPct val="150000"/>
              </a:lnSpc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составлено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более 50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</a:t>
            </a:r>
          </a:p>
          <a:p>
            <a:pPr algn="l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      </a:t>
            </a:r>
          </a:p>
          <a:p>
            <a:pPr algn="l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     апробировано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на 7 классах </a:t>
            </a:r>
          </a:p>
          <a:p>
            <a:pPr algn="l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     (всего 150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обучающихся)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представлен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заседании</a:t>
            </a:r>
          </a:p>
          <a:p>
            <a:pPr algn="l"/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ММО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учителей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начальных</a:t>
            </a:r>
          </a:p>
          <a:p>
            <a:pPr algn="l"/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классов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28" y="1047048"/>
            <a:ext cx="3600400" cy="5091284"/>
          </a:xfrm>
          <a:prstGeom prst="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https://avatars.mds.yandex.net/i?id=f7f502de88b010296f74b5968dc630db8395d703-9181140-images-thumbs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656" y="1069936"/>
            <a:ext cx="418728" cy="41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s://avatars.mds.yandex.net/i?id=f7f502de88b010296f74b5968dc630db8395d703-9181140-images-thumbs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616" y="2060848"/>
            <a:ext cx="418728" cy="41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avatars.mds.yandex.net/i?id=f7f502de88b010296f74b5968dc630db8395d703-9181140-images-thumbs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656" y="3068960"/>
            <a:ext cx="418728" cy="41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s://avatars.mds.yandex.net/i?id=f7f502de88b010296f74b5968dc630db8395d703-9181140-images-thumbs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616" y="4365104"/>
            <a:ext cx="418728" cy="41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avatars.mds.yandex.net/i?id=d76be2253c6884e0570169d60d9650326bdc4118-5520851-images-thumbs&amp;ref=rim&amp;n=33&amp;w=212&amp;h=1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958" y="5058965"/>
            <a:ext cx="2203338" cy="16217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6663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0688" y="188640"/>
            <a:ext cx="5247416" cy="6120680"/>
          </a:xfr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родному краю, знание его истории – вот основа, на которой и может осуществляться рост духовной культуры всего общества.</a:t>
            </a:r>
            <a:b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Краеведение учит людей любить не только свои родные места, но и знания о них, приучает интересоваться историей, искусством, литературой, повышать свой культурный уровень. </a:t>
            </a:r>
            <a:b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endParaRPr lang="ru-RU" sz="3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stihi.ru/pics/2019/10/08/85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692696"/>
            <a:ext cx="3168352" cy="4099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012160" y="4870321"/>
            <a:ext cx="288032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Дмитрий Сергеевич Лихачёв</a:t>
            </a:r>
            <a:endParaRPr lang="ru-RU" sz="28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321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7233" y="836712"/>
            <a:ext cx="7560840" cy="1224136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В учебнике математики нет заданий, отражающих историю родного города, края.</a:t>
            </a:r>
            <a:r>
              <a:rPr lang="ru-RU" sz="2800" b="1" dirty="0" smtClean="0">
                <a:solidFill>
                  <a:srgbClr val="002060"/>
                </a:solidFill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ea typeface="Calibri"/>
                <a:cs typeface="Times New Roman"/>
              </a:rPr>
            </a:b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7937"/>
            <a:ext cx="3816350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5" descr="https://cdn1.ozone.ru/s3/multimedia-o/637956199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5" t="13556" r="39750" b="15556"/>
          <a:stretch/>
        </p:blipFill>
        <p:spPr bwMode="auto">
          <a:xfrm>
            <a:off x="611561" y="1795265"/>
            <a:ext cx="2376263" cy="2566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https://gorod342.ru/images/photos/medium/article17306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772816"/>
            <a:ext cx="3278660" cy="2567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https://static.wixstatic.com/media/066e13_057132bdd2f44d7681c753fcc162c25e~mv2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55" b="16477"/>
          <a:stretch/>
        </p:blipFill>
        <p:spPr bwMode="auto">
          <a:xfrm>
            <a:off x="1738623" y="4389175"/>
            <a:ext cx="5467851" cy="227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 rot="21279104">
            <a:off x="2375896" y="5097545"/>
            <a:ext cx="1896166" cy="864096"/>
          </a:xfrm>
          <a:prstGeom prst="rect">
            <a:avLst/>
          </a:prstGeom>
          <a:solidFill>
            <a:schemeClr val="accent6">
              <a:lumMod val="40000"/>
              <a:lumOff val="60000"/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НЕТ!</a:t>
            </a:r>
            <a:endParaRPr lang="ru-RU" sz="5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82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s://avatars.mds.yandex.net/i?id=d76be2253c6884e0570169d60d9650326bdc4118-5520851-images-thumbs&amp;ref=rim&amp;n=33&amp;w=212&amp;h=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126" y="5058965"/>
            <a:ext cx="2478204" cy="182403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-31616" y="188640"/>
            <a:ext cx="9144000" cy="1296144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Педагогический проект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«Пермский край в цифрах и задачах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(реализован в 2022-2023 учебном году)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0" y="1772816"/>
            <a:ext cx="9144000" cy="6480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Проектная группа учителей начальных классов</a:t>
            </a:r>
          </a:p>
          <a:p>
            <a:endParaRPr lang="ru-RU" sz="3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439184"/>
            <a:ext cx="8640960" cy="1061824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sz="2800" b="1" dirty="0" err="1" smtClean="0">
                <a:latin typeface="Times New Roman" pitchFamily="18" charset="0"/>
                <a:ea typeface="+mn-ea"/>
                <a:cs typeface="Times New Roman" pitchFamily="18" charset="0"/>
              </a:rPr>
              <a:t>Вормсбехер</a:t>
            </a:r>
            <a:r>
              <a:rPr lang="ru-RU" sz="28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 Е.В., </a:t>
            </a:r>
            <a:r>
              <a:rPr lang="ru-RU" sz="2800" b="1" dirty="0" err="1" smtClean="0">
                <a:latin typeface="Times New Roman" pitchFamily="18" charset="0"/>
                <a:ea typeface="+mn-ea"/>
                <a:cs typeface="Times New Roman" pitchFamily="18" charset="0"/>
              </a:rPr>
              <a:t>Харисанова</a:t>
            </a:r>
            <a:r>
              <a:rPr lang="ru-RU" sz="28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ea typeface="+mn-ea"/>
                <a:cs typeface="Times New Roman" pitchFamily="18" charset="0"/>
              </a:rPr>
              <a:t>С.Н</a:t>
            </a:r>
            <a:r>
              <a:rPr lang="ru-RU" sz="28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., Власюк </a:t>
            </a:r>
            <a:r>
              <a:rPr lang="ru-RU" sz="2800" b="1" dirty="0">
                <a:latin typeface="Times New Roman" pitchFamily="18" charset="0"/>
                <a:ea typeface="+mn-ea"/>
                <a:cs typeface="Times New Roman" pitchFamily="18" charset="0"/>
              </a:rPr>
              <a:t>М.А</a:t>
            </a:r>
            <a:r>
              <a:rPr lang="ru-RU" sz="28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., Крапивина </a:t>
            </a:r>
            <a:r>
              <a:rPr lang="ru-RU" sz="2800" b="1" dirty="0">
                <a:latin typeface="Times New Roman" pitchFamily="18" charset="0"/>
                <a:ea typeface="+mn-ea"/>
                <a:cs typeface="Times New Roman" pitchFamily="18" charset="0"/>
              </a:rPr>
              <a:t>И.В</a:t>
            </a:r>
            <a:r>
              <a:rPr lang="ru-RU" sz="28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., Евсина </a:t>
            </a:r>
            <a:r>
              <a:rPr lang="ru-RU" sz="2800" b="1" dirty="0">
                <a:latin typeface="Times New Roman" pitchFamily="18" charset="0"/>
                <a:ea typeface="+mn-ea"/>
                <a:cs typeface="Times New Roman" pitchFamily="18" charset="0"/>
              </a:rPr>
              <a:t>О.В</a:t>
            </a:r>
            <a:r>
              <a:rPr lang="ru-RU" sz="28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., Павлова </a:t>
            </a:r>
            <a:r>
              <a:rPr lang="ru-RU" sz="2800" b="1" dirty="0">
                <a:latin typeface="Times New Roman" pitchFamily="18" charset="0"/>
                <a:ea typeface="+mn-ea"/>
                <a:cs typeface="Times New Roman" pitchFamily="18" charset="0"/>
              </a:rPr>
              <a:t>Н.В</a:t>
            </a:r>
            <a:r>
              <a:rPr lang="ru-RU" sz="28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., Шишкина Н.В</a:t>
            </a:r>
            <a:r>
              <a:rPr lang="ru-RU" sz="2800" b="1" dirty="0" smtClean="0">
                <a:ea typeface="+mn-ea"/>
                <a:cs typeface="+mn-cs"/>
              </a:rPr>
              <a:t>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14627" y="4653137"/>
            <a:ext cx="1192952" cy="6480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музеи</a:t>
            </a:r>
          </a:p>
          <a:p>
            <a:endParaRPr lang="ru-RU" sz="3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459971" y="5646948"/>
            <a:ext cx="1442864" cy="6480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города</a:t>
            </a:r>
          </a:p>
          <a:p>
            <a:endParaRPr lang="ru-RU" sz="3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344728" y="3861048"/>
            <a:ext cx="1152128" cy="6480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реки</a:t>
            </a:r>
          </a:p>
          <a:p>
            <a:endParaRPr lang="ru-RU" sz="3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493448" y="3889216"/>
            <a:ext cx="1062296" cy="6480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горы</a:t>
            </a:r>
          </a:p>
          <a:p>
            <a:endParaRPr lang="ru-RU" sz="3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23528" y="4509120"/>
            <a:ext cx="2409056" cy="6480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заповедники</a:t>
            </a:r>
          </a:p>
          <a:p>
            <a:endParaRPr lang="ru-RU" sz="3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973780" y="5646948"/>
            <a:ext cx="3600400" cy="6480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6659840" y="4509120"/>
            <a:ext cx="2304648" cy="6480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памятники</a:t>
            </a:r>
          </a:p>
          <a:p>
            <a:endParaRPr lang="ru-RU" sz="3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5168693" y="5646948"/>
            <a:ext cx="1584568" cy="6480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заводы</a:t>
            </a:r>
          </a:p>
          <a:p>
            <a:endParaRPr lang="ru-RU" sz="3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5400000">
            <a:off x="4421324" y="76335"/>
            <a:ext cx="445368" cy="30675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7328926">
            <a:off x="2459760" y="3460062"/>
            <a:ext cx="1114193" cy="1869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7575602">
            <a:off x="359080" y="3799620"/>
            <a:ext cx="1676162" cy="2233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3651823">
            <a:off x="7132160" y="3777534"/>
            <a:ext cx="1676162" cy="2233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3851644">
            <a:off x="5458036" y="3472826"/>
            <a:ext cx="1114193" cy="1869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5400000">
            <a:off x="3781150" y="3831637"/>
            <a:ext cx="1459907" cy="2280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6602642">
            <a:off x="2164210" y="4422215"/>
            <a:ext cx="2684762" cy="1816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4384659">
            <a:off x="4053620" y="4418279"/>
            <a:ext cx="2684762" cy="1816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995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50404"/>
            <a:ext cx="9144000" cy="2357454"/>
          </a:xfrm>
        </p:spPr>
        <p:txBody>
          <a:bodyPr>
            <a:normAutofit/>
          </a:bodyPr>
          <a:lstStyle/>
          <a:p>
            <a:r>
              <a:rPr lang="ru-RU" sz="36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b="1" cap="none" dirty="0" smtClean="0"/>
              <a:t/>
            </a:r>
            <a:br>
              <a:rPr lang="ru-RU" b="1" cap="none" dirty="0" smtClean="0"/>
            </a:br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создание</a:t>
            </a:r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 </a:t>
            </a:r>
            <a:r>
              <a:rPr lang="ru-RU" sz="31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сборника задач по математике для учащихся </a:t>
            </a:r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начальных </a:t>
            </a:r>
            <a:r>
              <a:rPr lang="ru-RU" sz="31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классов с использованием краеведческого </a:t>
            </a:r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материала по Пермскому краю.</a:t>
            </a:r>
            <a:endParaRPr lang="ru-RU" sz="3100" cap="none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3284984"/>
            <a:ext cx="8784976" cy="3435578"/>
          </a:xfrm>
        </p:spPr>
        <p:txBody>
          <a:bodyPr>
            <a:normAutofit fontScale="70000" lnSpcReduction="20000"/>
          </a:bodyPr>
          <a:lstStyle/>
          <a:p>
            <a:pPr marL="0" lvl="0" indent="0" algn="just">
              <a:buNone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lvl="0" algn="just">
              <a:buFont typeface="+mj-lt"/>
              <a:buAutoNum type="arabicPeriod"/>
            </a:pPr>
            <a:r>
              <a:rPr lang="ru-RU" sz="39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Собрать</a:t>
            </a:r>
            <a:r>
              <a:rPr lang="ru-RU" sz="39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39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краеведческий материал, на основе которого можно составить математические задания.</a:t>
            </a:r>
          </a:p>
          <a:p>
            <a:pPr lvl="0" algn="just">
              <a:buFont typeface="+mj-lt"/>
              <a:buAutoNum type="arabicPeriod"/>
            </a:pPr>
            <a:r>
              <a:rPr lang="ru-RU" sz="39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Разработать математические задания с краеведческой направленностью.</a:t>
            </a:r>
          </a:p>
          <a:p>
            <a:pPr lvl="0">
              <a:buFont typeface="+mj-lt"/>
              <a:buAutoNum type="arabicPeriod"/>
            </a:pPr>
            <a:r>
              <a:rPr lang="ru-RU" sz="39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Апробировать данные задачи на учащихся нашей школы.</a:t>
            </a:r>
          </a:p>
          <a:p>
            <a:pPr lvl="0">
              <a:buFont typeface="+mj-lt"/>
              <a:buAutoNum type="arabicPeriod"/>
            </a:pPr>
            <a:r>
              <a:rPr lang="ru-RU" sz="39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Оформить электронный кейс заданий и включить составленные задачи в общий проект.</a:t>
            </a:r>
          </a:p>
          <a:p>
            <a:pPr>
              <a:buNone/>
            </a:pPr>
            <a:endParaRPr lang="ru-RU" sz="3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chemeClr val="accent2">
                  <a:lumMod val="50000"/>
                </a:schemeClr>
              </a:buClr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avatars.mds.yandex.net/i?id=d76be2253c6884e0570169d60d9650326bdc4118-5520851-images-thumbs&amp;ref=rim&amp;n=33&amp;w=212&amp;h=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2310779" cy="170080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70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i?id=d76be2253c6884e0570169d60d9650326bdc4118-5520851-images-thumbs&amp;ref=rim&amp;n=33&amp;w=212&amp;h=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812" y="-1"/>
            <a:ext cx="2506446" cy="18448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24" t="28445" r="12251" b="22445"/>
          <a:stretch/>
        </p:blipFill>
        <p:spPr bwMode="auto">
          <a:xfrm>
            <a:off x="181086" y="1844824"/>
            <a:ext cx="8787707" cy="3563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7987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25" t="27555" r="17000" b="13111"/>
          <a:stretch/>
        </p:blipFill>
        <p:spPr bwMode="auto">
          <a:xfrm>
            <a:off x="1115617" y="110168"/>
            <a:ext cx="6264696" cy="3676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25" t="38444" r="17354" b="20000"/>
          <a:stretch/>
        </p:blipFill>
        <p:spPr bwMode="auto">
          <a:xfrm>
            <a:off x="1115618" y="3786375"/>
            <a:ext cx="6264696" cy="2613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4058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92696"/>
            <a:ext cx="8784976" cy="5712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8940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Задачи</a:t>
            </a:r>
            <a:endParaRPr lang="ru-RU" sz="2800" dirty="0">
              <a:ea typeface="Calibri"/>
              <a:cs typeface="Times New Roman"/>
            </a:endParaRPr>
          </a:p>
          <a:p>
            <a:pPr marL="637540" indent="-45720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В Пермском крае 2 заповедника, а заказников 18. На сколько больше заказников, чем заповедников? Во сколько раз больше заказников, чем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заповедников?</a:t>
            </a:r>
          </a:p>
          <a:p>
            <a:pPr marL="637540" indent="-45720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Times New Roman"/>
                <a:ea typeface="Times New Roman"/>
                <a:cs typeface="Arial"/>
              </a:rPr>
              <a:t>Расстояние </a:t>
            </a:r>
            <a:r>
              <a:rPr lang="ru-RU" sz="2800" dirty="0">
                <a:latin typeface="Times New Roman"/>
                <a:ea typeface="Times New Roman"/>
                <a:cs typeface="Arial"/>
              </a:rPr>
              <a:t>от МБОУ «СОШ №4 г. Осы» до места проведения фестиваля «Акватория Беринга» (около ЦНК) 2400 м. Средняя скорость движения пешехода 60 м/мин. За какое время ребята дойдут пешком от школы до места проведения </a:t>
            </a:r>
            <a:r>
              <a:rPr lang="ru-RU" sz="2800" dirty="0" smtClean="0">
                <a:latin typeface="Times New Roman"/>
                <a:ea typeface="Times New Roman"/>
                <a:cs typeface="Arial"/>
              </a:rPr>
              <a:t>фестиваля?</a:t>
            </a:r>
          </a:p>
          <a:p>
            <a:pPr marL="637540" indent="-45720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Times New Roman"/>
                <a:ea typeface="Times New Roman"/>
                <a:cs typeface="Arial"/>
              </a:rPr>
              <a:t>Расстояние </a:t>
            </a:r>
            <a:r>
              <a:rPr lang="ru-RU" sz="2800" dirty="0">
                <a:latin typeface="Times New Roman"/>
                <a:ea typeface="Times New Roman"/>
                <a:cs typeface="Arial"/>
              </a:rPr>
              <a:t>от Чайковского до Осы 156 км. Автобус с пассажирами был в пути 3 часа. С какой средней скоростью двигался автобус</a:t>
            </a:r>
            <a:r>
              <a:rPr lang="ru-RU" sz="2800" dirty="0" smtClean="0">
                <a:latin typeface="Times New Roman"/>
                <a:ea typeface="Times New Roman"/>
                <a:cs typeface="Arial"/>
              </a:rPr>
              <a:t>?</a:t>
            </a:r>
            <a:endParaRPr lang="ru-RU" sz="28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7328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15409" cy="195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  <a:buSzPts val="1400"/>
            </a:pPr>
            <a:r>
              <a:rPr lang="ru-RU" sz="32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Задача</a:t>
            </a:r>
            <a:endParaRPr lang="ru-RU" sz="3200" dirty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    </a:t>
            </a:r>
            <a:r>
              <a:rPr lang="ru-RU" sz="2800" dirty="0">
                <a:latin typeface="Times New Roman"/>
                <a:ea typeface="Times New Roman"/>
              </a:rPr>
              <a:t>Самое глубокое озеро Урала – </a:t>
            </a:r>
            <a:r>
              <a:rPr lang="ru-RU" sz="2800" dirty="0" err="1" smtClean="0">
                <a:latin typeface="Times New Roman"/>
                <a:ea typeface="Times New Roman"/>
              </a:rPr>
              <a:t>Роголёк</a:t>
            </a:r>
            <a:r>
              <a:rPr lang="ru-RU" sz="2800" dirty="0" smtClean="0">
                <a:latin typeface="Times New Roman"/>
                <a:ea typeface="Times New Roman"/>
              </a:rPr>
              <a:t>  </a:t>
            </a:r>
            <a:r>
              <a:rPr lang="ru-RU" sz="2800" dirty="0">
                <a:latin typeface="Times New Roman"/>
                <a:ea typeface="Times New Roman"/>
              </a:rPr>
              <a:t>имеет глубину 61м, а озеро Белое в </a:t>
            </a:r>
            <a:r>
              <a:rPr lang="ru-RU" sz="2800" dirty="0" err="1">
                <a:latin typeface="Times New Roman"/>
                <a:ea typeface="Times New Roman"/>
              </a:rPr>
              <a:t>Добрянском</a:t>
            </a:r>
            <a:r>
              <a:rPr lang="ru-RU" sz="2800" dirty="0">
                <a:latin typeface="Times New Roman"/>
                <a:ea typeface="Times New Roman"/>
              </a:rPr>
              <a:t>  районе имеет глубину 46м. На сколько глубже озеро </a:t>
            </a:r>
            <a:r>
              <a:rPr lang="ru-RU" sz="2800" dirty="0" err="1" smtClean="0">
                <a:latin typeface="Times New Roman"/>
                <a:ea typeface="Times New Roman"/>
              </a:rPr>
              <a:t>Роголёк</a:t>
            </a:r>
            <a:r>
              <a:rPr lang="ru-RU" sz="2800" dirty="0">
                <a:latin typeface="Times New Roman"/>
                <a:ea typeface="Times New Roman"/>
              </a:rPr>
              <a:t>?</a:t>
            </a:r>
            <a:endParaRPr lang="ru-RU" sz="28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052" name="Picture 4" descr="https://sun9-32.userapi.com/-XjQLn3pPSCA5_34CJ9HGlFjQyf4fSmgbj1Rsw/wdKtDHWJYU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9112" y="2633299"/>
            <a:ext cx="316835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upload.wikimedia.org/wikipedia/commons/9/96/%D0%9E%D0%B7%D0%B5%D1%80%D0%BE_%22%D0%A0%D0%BE%D0%B3%D0%BE%D0%BB%D1%91%D0%BA%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34" y="2633299"/>
            <a:ext cx="4198119" cy="3148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6093296"/>
            <a:ext cx="4330933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Озеро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Роголёк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39112" y="6093296"/>
            <a:ext cx="3168352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Озеро Белое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4454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766</TotalTime>
  <Words>402</Words>
  <Application>Microsoft Office PowerPoint</Application>
  <PresentationFormat>Экран (4:3)</PresentationFormat>
  <Paragraphs>51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Тема Office</vt:lpstr>
      <vt:lpstr>1_Тема Office</vt:lpstr>
      <vt:lpstr>2_Тема Office</vt:lpstr>
      <vt:lpstr>3_Тема Office</vt:lpstr>
      <vt:lpstr>Формирование личностных качеств младших школьников через использование на уроках сборника «Пермский край в цифрах и задачах»</vt:lpstr>
      <vt:lpstr>Любовь к родному краю, знание его истории – вот основа, на которой и может осуществляться рост духовной культуры всего общества.  Краеведение учит людей любить не только свои родные места, но и знания о них, приучает интересоваться историей, искусством, литературой, повышать свой культурный уровень.                                                  </vt:lpstr>
      <vt:lpstr>Презентация PowerPoint</vt:lpstr>
      <vt:lpstr>Презентация PowerPoint</vt:lpstr>
      <vt:lpstr>ЦЕЛЬ: создание сборника задач по математике для учащихся начальных классов с использованием краеведческого материала по Пермскому краю.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личностных качеств младших школьников через использование на уроках сборника «Пермский край в цифрах и задачах»</dc:title>
  <dc:creator>Саша</dc:creator>
  <cp:lastModifiedBy>Учитель</cp:lastModifiedBy>
  <cp:revision>18</cp:revision>
  <dcterms:created xsi:type="dcterms:W3CDTF">2023-07-06T17:27:58Z</dcterms:created>
  <dcterms:modified xsi:type="dcterms:W3CDTF">2023-07-07T07:51:46Z</dcterms:modified>
</cp:coreProperties>
</file>