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  <p:sldId id="259" r:id="rId7"/>
    <p:sldId id="262" r:id="rId8"/>
    <p:sldId id="263" r:id="rId9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72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377484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953058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395476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283052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407414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846707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43971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014928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380337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339297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013975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CEC988-5D8D-467A-A0B2-592C67BDB07E}" type="datetimeFigureOut">
              <a:rPr lang="ru-RU" smtClean="0"/>
              <a:t>16.10.2021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4087E4-B4A0-4B5F-91B1-8E380733707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405309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https://ds03.infourok.ru/uploads/ex/0349/0001eb90-99c82ea0/4/img1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03889" y="0"/>
            <a:ext cx="1229588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Прямоугольник 2"/>
          <p:cNvSpPr/>
          <p:nvPr/>
        </p:nvSpPr>
        <p:spPr>
          <a:xfrm>
            <a:off x="1546745" y="294396"/>
            <a:ext cx="8552597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Муниципальное бюджетное учреждение</a:t>
            </a:r>
            <a:br>
              <a:rPr lang="ru-RU" sz="2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«Центр развития образования города Чайковского»</a:t>
            </a:r>
            <a:endParaRPr lang="ru-RU" sz="2000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1337481" y="1651379"/>
            <a:ext cx="10194877" cy="155523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endParaRPr lang="ru-RU" sz="2800" b="1" dirty="0" smtClean="0">
              <a:solidFill>
                <a:srgbClr val="7030A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ru-RU" sz="2800" b="1" dirty="0" smtClean="0">
                <a:solidFill>
                  <a:srgbClr val="7030A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Муниципальный методический форум молодых педагогов «Точки опоры в VUCA - мире»</a:t>
            </a:r>
            <a:endParaRPr lang="ru-RU" sz="2800" b="1" dirty="0">
              <a:solidFill>
                <a:srgbClr val="7030A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5709314" y="3329626"/>
            <a:ext cx="6096000" cy="244682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spcAft>
                <a:spcPts val="340"/>
              </a:spcAft>
            </a:pPr>
            <a:endParaRPr lang="ru-RU" sz="1600" b="1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spcAft>
                <a:spcPts val="340"/>
              </a:spcAft>
            </a:pPr>
            <a:endParaRPr lang="ru-RU" sz="1600" b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spcAft>
                <a:spcPts val="340"/>
              </a:spcAft>
            </a:pPr>
            <a:endParaRPr lang="ru-RU" sz="1600" b="1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spcAft>
                <a:spcPts val="340"/>
              </a:spcAft>
            </a:pPr>
            <a:r>
              <a:rPr lang="ru-RU" b="1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Авторы:</a:t>
            </a:r>
            <a:endParaRPr lang="ru-RU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spcAft>
                <a:spcPts val="340"/>
              </a:spcAft>
            </a:pPr>
            <a:r>
              <a:rPr lang="ru-RU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Шутова Надежда Николаевна, методист</a:t>
            </a:r>
          </a:p>
          <a:p>
            <a:pPr lvl="0" algn="just">
              <a:spcAft>
                <a:spcPts val="340"/>
              </a:spcAft>
            </a:pPr>
            <a:r>
              <a:rPr lang="ru-RU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Шестакова Татьяна Николаевна, </a:t>
            </a:r>
            <a:r>
              <a:rPr lang="ru-RU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методист</a:t>
            </a:r>
            <a:endParaRPr lang="ru-RU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spcAft>
                <a:spcPts val="340"/>
              </a:spcAft>
            </a:pPr>
            <a:r>
              <a:rPr lang="ru-RU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Кичигина Мария Александровна,</a:t>
            </a:r>
            <a:r>
              <a:rPr lang="ru-RU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заместитель директора по УВР МБОУ СОШ п. Прикамский.</a:t>
            </a:r>
            <a:endParaRPr lang="ru-RU" dirty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572000" y="6237027"/>
            <a:ext cx="36439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г. Чайковский, 2020</a:t>
            </a:r>
            <a:endParaRPr lang="ru-RU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7" name="Picture 2" descr="https://sun9-12.userapi.com/impf/c824701/v824701381/1c008/DCehTvgj7Rs.jpg?size=604x604&amp;quality=96&amp;proxy=1&amp;sign=975234bab72b79306e914367cfe78676&amp;type=album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51379" y="3358264"/>
            <a:ext cx="2442950" cy="24429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8287768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1"/>
          </a:xfrm>
          <a:prstGeom prst="rect">
            <a:avLst/>
          </a:prstGeom>
        </p:spPr>
      </p:pic>
      <p:sp>
        <p:nvSpPr>
          <p:cNvPr id="3" name="Прямоугольник 2"/>
          <p:cNvSpPr/>
          <p:nvPr/>
        </p:nvSpPr>
        <p:spPr>
          <a:xfrm>
            <a:off x="764275" y="1019046"/>
            <a:ext cx="10604310" cy="48530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49580" algn="just">
              <a:lnSpc>
                <a:spcPct val="107000"/>
              </a:lnSpc>
              <a:spcAft>
                <a:spcPts val="340"/>
              </a:spcAft>
            </a:pPr>
            <a:r>
              <a:rPr lang="ru-RU" sz="2800" b="1" i="1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Цель Форума</a:t>
            </a:r>
            <a:r>
              <a:rPr lang="ru-RU" sz="28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организация деятельности по наращиванию 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soft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skills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(«гибких» профессиональных и личностных компетенций) молодых педагогов Чайковского городского округа через участие в практической деятельности.  </a:t>
            </a:r>
            <a:endParaRPr lang="ru-RU" sz="2400" dirty="0">
              <a:solidFill>
                <a:srgbClr val="00206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lnSpc>
                <a:spcPct val="107000"/>
              </a:lnSpc>
              <a:spcAft>
                <a:spcPts val="340"/>
              </a:spcAft>
            </a:pPr>
            <a:r>
              <a:rPr lang="ru-RU" sz="2800" b="1" i="1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Задачи Форума:</a:t>
            </a:r>
            <a:endParaRPr lang="ru-RU" sz="2800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1.Сформировать единое информационное поле в контексте VUCA (V-нестабильного, U-неопределенного, C-сложного, A-неоднозначного) – мира и 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soft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skills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2.Мотивировать молодых педагогов к более глубокому освоению «мягких» компетенций посредством участия в семинарах-практикумах и мастер-классах;</a:t>
            </a: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3.Выстроить неформальное профессиональное взаимодействие молодых педагогов образовательных организаций.</a:t>
            </a:r>
            <a:endParaRPr lang="ru-RU" sz="2400" dirty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22181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1"/>
          </a:xfrm>
          <a:prstGeom prst="rect">
            <a:avLst/>
          </a:prstGeom>
        </p:spPr>
      </p:pic>
      <p:sp>
        <p:nvSpPr>
          <p:cNvPr id="3" name="Прямоугольник 2"/>
          <p:cNvSpPr/>
          <p:nvPr/>
        </p:nvSpPr>
        <p:spPr>
          <a:xfrm>
            <a:off x="668739" y="125025"/>
            <a:ext cx="11286699" cy="557005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49580" algn="ctr">
              <a:lnSpc>
                <a:spcPct val="107000"/>
              </a:lnSpc>
              <a:spcAft>
                <a:spcPts val="340"/>
              </a:spcAft>
            </a:pPr>
            <a:endParaRPr lang="ru-RU" sz="3200" b="1" i="1" dirty="0" smtClean="0">
              <a:solidFill>
                <a:srgbClr val="7030A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ctr">
              <a:lnSpc>
                <a:spcPct val="107000"/>
              </a:lnSpc>
              <a:spcAft>
                <a:spcPts val="340"/>
              </a:spcAft>
            </a:pPr>
            <a:r>
              <a:rPr lang="ru-RU" sz="3200" b="1" i="1" dirty="0" smtClean="0">
                <a:solidFill>
                  <a:srgbClr val="7030A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Предметное содержание:</a:t>
            </a:r>
            <a:endParaRPr lang="ru-RU" sz="3200" dirty="0" smtClean="0">
              <a:solidFill>
                <a:srgbClr val="7030A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2400" b="1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Пленарное заседание </a:t>
            </a:r>
            <a:r>
              <a:rPr lang="ru-RU" sz="2400" b="1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«Точки опоры в VUCA - мире»: 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актуализация темы, проблемный анализ, векторы и стратегии развития.</a:t>
            </a:r>
          </a:p>
          <a:p>
            <a:pPr lvl="0" algn="just">
              <a:lnSpc>
                <a:spcPct val="107000"/>
              </a:lnSpc>
              <a:spcAft>
                <a:spcPts val="0"/>
              </a:spcAft>
            </a:pPr>
            <a:endParaRPr lang="ru-RU" sz="2400" dirty="0">
              <a:solidFill>
                <a:srgbClr val="00206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spcAft>
                <a:spcPts val="0"/>
              </a:spcAft>
            </a:pPr>
            <a:r>
              <a:rPr lang="ru-RU" sz="2400" b="1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2.   Творческие мастерские «Стратегии VUCA – мира»:</a:t>
            </a:r>
            <a:endParaRPr lang="ru-RU" sz="2400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«Будьте тиграми на горе», или искусство переговоров</a:t>
            </a:r>
            <a:r>
              <a:rPr lang="ru-RU" sz="2400" b="1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»</a:t>
            </a:r>
            <a:endParaRPr lang="ru-RU" sz="2400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«От поиска информации к принятию решений»  </a:t>
            </a:r>
            <a:endParaRPr lang="ru-RU" sz="2400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«Разноцветный мир эмоций»</a:t>
            </a:r>
            <a:endParaRPr lang="ru-RU" sz="2400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«Лидерство: путь в четыре шага»</a:t>
            </a:r>
            <a:endParaRPr lang="ru-RU" sz="2400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«Команда. Образ. Я»</a:t>
            </a:r>
            <a:endParaRPr lang="ru-RU" sz="2400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Self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skills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: забота о себе»</a:t>
            </a:r>
            <a:endParaRPr lang="ru-RU" sz="2400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«Социальное проектирование: траектория успеха»</a:t>
            </a:r>
            <a:endParaRPr lang="ru-RU" sz="2400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368400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1"/>
          </a:xfrm>
          <a:prstGeom prst="rect">
            <a:avLst/>
          </a:prstGeom>
        </p:spPr>
      </p:pic>
      <p:sp>
        <p:nvSpPr>
          <p:cNvPr id="3" name="Прямоугольник 2"/>
          <p:cNvSpPr/>
          <p:nvPr/>
        </p:nvSpPr>
        <p:spPr>
          <a:xfrm>
            <a:off x="1050879" y="857914"/>
            <a:ext cx="11600597" cy="481497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just">
              <a:lnSpc>
                <a:spcPct val="107000"/>
              </a:lnSpc>
              <a:spcAft>
                <a:spcPts val="0"/>
              </a:spcAft>
            </a:pPr>
            <a:r>
              <a:rPr lang="ru-RU" b="1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2400" b="1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Мастер-классы: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«Генератор идей»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«Единственная известная мне роскошь»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«Понятийное колесо», или как заставить мышление вращаться»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«Искусство задавать вопросы»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«Детское экспериментирование как метод познания мира»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ПроДвижение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»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«Тайм-менеджмент»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«Интерактивный 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гексагон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»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«Магия кубиков». Конструктор "СUBORO»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«Йога в детском саду»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800"/>
              </a:spcAft>
              <a:buFont typeface="Symbol" panose="05050102010706020507" pitchFamily="18" charset="2"/>
              <a:buChar char=""/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«Методическое ДНК»</a:t>
            </a:r>
            <a:endParaRPr lang="ru-RU" sz="2400" dirty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634483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1"/>
          </a:xfrm>
          <a:prstGeom prst="rect">
            <a:avLst/>
          </a:prstGeom>
        </p:spPr>
      </p:pic>
      <p:sp>
        <p:nvSpPr>
          <p:cNvPr id="3" name="Прямоугольник 2"/>
          <p:cNvSpPr/>
          <p:nvPr/>
        </p:nvSpPr>
        <p:spPr>
          <a:xfrm>
            <a:off x="1064526" y="919434"/>
            <a:ext cx="10918208" cy="34170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49580" algn="ctr">
              <a:lnSpc>
                <a:spcPct val="107000"/>
              </a:lnSpc>
              <a:spcAft>
                <a:spcPts val="340"/>
              </a:spcAft>
            </a:pPr>
            <a:r>
              <a:rPr lang="ru-RU" sz="3200" b="1" i="1" dirty="0" smtClean="0">
                <a:solidFill>
                  <a:srgbClr val="7030A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Использование при реализации форума </a:t>
            </a:r>
          </a:p>
          <a:p>
            <a:pPr indent="449580" algn="ctr">
              <a:lnSpc>
                <a:spcPct val="107000"/>
              </a:lnSpc>
              <a:spcAft>
                <a:spcPts val="340"/>
              </a:spcAft>
            </a:pPr>
            <a:r>
              <a:rPr lang="ru-RU" sz="3200" b="1" i="1" dirty="0" smtClean="0">
                <a:solidFill>
                  <a:srgbClr val="7030A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ИКТ-технологий: </a:t>
            </a:r>
          </a:p>
          <a:p>
            <a:pPr>
              <a:lnSpc>
                <a:spcPct val="107000"/>
              </a:lnSpc>
              <a:spcAft>
                <a:spcPts val="34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компьютер;</a:t>
            </a:r>
            <a:endParaRPr lang="ru-RU" sz="2400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34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мультимедийное оборудование;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34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доступ в сеть Интернет для ознакомления с ресурсами;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телефоны с приложением для сканирования </a:t>
            </a:r>
            <a:r>
              <a:rPr lang="en-US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QR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-код и размещения;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рефлексивные посты с 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хештегом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форума в социальных сетях.</a:t>
            </a:r>
            <a:endParaRPr lang="ru-RU" sz="2400" dirty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047311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1"/>
          </a:xfrm>
          <a:prstGeom prst="rect">
            <a:avLst/>
          </a:prstGeom>
        </p:spPr>
      </p:pic>
      <p:sp>
        <p:nvSpPr>
          <p:cNvPr id="3" name="Прямоугольник 2"/>
          <p:cNvSpPr/>
          <p:nvPr/>
        </p:nvSpPr>
        <p:spPr>
          <a:xfrm>
            <a:off x="805219" y="826668"/>
            <a:ext cx="9894626" cy="4025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49580" algn="ctr">
              <a:lnSpc>
                <a:spcPct val="107000"/>
              </a:lnSpc>
              <a:spcAft>
                <a:spcPts val="340"/>
              </a:spcAft>
            </a:pPr>
            <a:r>
              <a:rPr lang="ru-RU" sz="3200" b="1" i="1" dirty="0">
                <a:solidFill>
                  <a:srgbClr val="7030A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lang="ru-RU" sz="3200" b="1" i="1" dirty="0" smtClean="0">
                <a:solidFill>
                  <a:srgbClr val="7030A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езультаты реализации Форума:</a:t>
            </a:r>
            <a:endParaRPr lang="ru-RU" sz="3200" dirty="0" smtClean="0">
              <a:solidFill>
                <a:srgbClr val="7030A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ru-RU" sz="28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Участники форума:</a:t>
            </a:r>
            <a:endParaRPr lang="ru-RU" sz="28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340"/>
              </a:spcAft>
              <a:buFont typeface="Symbol" panose="05050102010706020507" pitchFamily="18" charset="2"/>
              <a:buChar char=""/>
            </a:pPr>
            <a:r>
              <a:rPr lang="ru-RU" sz="28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Понимают и осознают особенности современного мира и необходимости развития «мягких» компетенций для своего личностного и профессионального успеха;</a:t>
            </a:r>
            <a:endParaRPr lang="ru-RU" sz="28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340"/>
              </a:spcAft>
              <a:buFont typeface="Symbol" panose="05050102010706020507" pitchFamily="18" charset="2"/>
              <a:buChar char=""/>
            </a:pPr>
            <a:r>
              <a:rPr lang="ru-RU" sz="28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Видят возможности и мотивированы на наращивание </a:t>
            </a:r>
            <a:r>
              <a:rPr lang="en-US" sz="28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soft skills </a:t>
            </a:r>
            <a:r>
              <a:rPr lang="ru-RU" sz="28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через использование их в своей практической деятельности.</a:t>
            </a:r>
            <a:endParaRPr lang="ru-RU" sz="2800" dirty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711078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1"/>
          </a:xfrm>
          <a:prstGeom prst="rect">
            <a:avLst/>
          </a:prstGeom>
        </p:spPr>
      </p:pic>
      <p:sp>
        <p:nvSpPr>
          <p:cNvPr id="3" name="Прямоугольник 2"/>
          <p:cNvSpPr/>
          <p:nvPr/>
        </p:nvSpPr>
        <p:spPr>
          <a:xfrm>
            <a:off x="682387" y="954220"/>
            <a:ext cx="10604311" cy="46204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49580">
              <a:lnSpc>
                <a:spcPct val="107000"/>
              </a:lnSpc>
              <a:spcAft>
                <a:spcPts val="340"/>
              </a:spcAft>
            </a:pPr>
            <a:r>
              <a:rPr lang="ru-RU" sz="2800" b="1" i="1" dirty="0" smtClean="0">
                <a:solidFill>
                  <a:srgbClr val="7030A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Система контроля и оценки планируемых результатов:</a:t>
            </a:r>
          </a:p>
          <a:p>
            <a:pPr indent="449580">
              <a:lnSpc>
                <a:spcPct val="107000"/>
              </a:lnSpc>
              <a:spcAft>
                <a:spcPts val="34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Рефлексивный аспект форума включает количественные и качественные (содержательные) характеристики.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49580" algn="just">
              <a:lnSpc>
                <a:spcPct val="107000"/>
              </a:lnSpc>
              <a:spcAft>
                <a:spcPts val="34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Содержательная оценка планируемых результатов осуществляется через заполнение участниками «</a:t>
            </a:r>
            <a:r>
              <a:rPr lang="en-US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Skills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-карты» форума (Приложение №2) и внутреннюю рефлексию участников по итогам деятельности в творческих мастерских, мастер –классах. 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49580" algn="just">
              <a:lnSpc>
                <a:spcPct val="107000"/>
              </a:lnSpc>
              <a:spcAft>
                <a:spcPts val="34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Позитивным результатом творческой мастерской, мастер-класса можно считать результат, выражающийся в овладении участниками новыми творческими способами решения педагогической проблемы, в формировании мотивации к самообучению, самосовершенствованию, саморазвитию.</a:t>
            </a:r>
            <a:endParaRPr lang="ru-RU" sz="2400" dirty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735153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1"/>
          </a:xfrm>
          <a:prstGeom prst="rect">
            <a:avLst/>
          </a:prstGeom>
        </p:spPr>
      </p:pic>
      <p:sp>
        <p:nvSpPr>
          <p:cNvPr id="3" name="Прямоугольник 2"/>
          <p:cNvSpPr/>
          <p:nvPr/>
        </p:nvSpPr>
        <p:spPr>
          <a:xfrm>
            <a:off x="573205" y="406852"/>
            <a:ext cx="11068335" cy="58555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49580" algn="ctr">
              <a:lnSpc>
                <a:spcPct val="107000"/>
              </a:lnSpc>
              <a:spcAft>
                <a:spcPts val="340"/>
              </a:spcAft>
            </a:pPr>
            <a:endParaRPr lang="ru-RU" sz="2400" b="1" dirty="0" smtClean="0">
              <a:solidFill>
                <a:srgbClr val="00206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ctr">
              <a:lnSpc>
                <a:spcPct val="107000"/>
              </a:lnSpc>
              <a:spcAft>
                <a:spcPts val="340"/>
              </a:spcAft>
            </a:pPr>
            <a:r>
              <a:rPr lang="ru-RU" sz="2400" b="1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Сведения об эффективности реализации Форума: </a:t>
            </a:r>
          </a:p>
          <a:p>
            <a:pPr indent="449580" algn="just">
              <a:lnSpc>
                <a:spcPct val="107000"/>
              </a:lnSpc>
              <a:spcAft>
                <a:spcPts val="34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Методический форум молодых педагогов «Точки опоры в VUCA - мире» является эффективной образовательной практикой, поскольку 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модель форума универсальна, транслируема, востребована и 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практикоориентированна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49580" algn="just">
              <a:lnSpc>
                <a:spcPct val="107000"/>
              </a:lnSpc>
              <a:spcAft>
                <a:spcPts val="34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Содержание форума направлено на 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наращивание 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soft</a:t>
            </a:r>
            <a:r>
              <a:rPr lang="ru-RU" sz="2400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skills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(«гибких» профессиональных и личностных компетенций) молодых педагогов Чайковского городского округа через участие в практической деятельности.  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49580" algn="just">
              <a:lnSpc>
                <a:spcPct val="107000"/>
              </a:lnSpc>
              <a:spcAft>
                <a:spcPts val="34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Событийный и </a:t>
            </a:r>
            <a:r>
              <a:rPr lang="ru-RU" sz="2400" dirty="0" err="1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деятельностный</a:t>
            </a: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формат форума способствует повышению квалификации молодых педагогов территории, их рефлексивному саморазвитию.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49580" algn="just">
              <a:lnSpc>
                <a:spcPct val="107000"/>
              </a:lnSpc>
              <a:spcAft>
                <a:spcPts val="34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Необходимость и важность данного форума обозначили 98% участников. Они расширили свой кругозор, узнали про новые технологии и проявили желание их практического применения в профессиональной деятельности.</a:t>
            </a:r>
            <a:endParaRPr lang="ru-RU" sz="2400" dirty="0" smtClean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49580" algn="just">
              <a:lnSpc>
                <a:spcPct val="107000"/>
              </a:lnSpc>
              <a:spcAft>
                <a:spcPts val="340"/>
              </a:spcAft>
            </a:pPr>
            <a:r>
              <a:rPr lang="ru-RU" sz="2400" dirty="0" smtClean="0">
                <a:solidFill>
                  <a:srgbClr val="00206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ru-RU" sz="2400" dirty="0">
              <a:solidFill>
                <a:srgbClr val="00206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902609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</TotalTime>
  <Words>555</Words>
  <Application>Microsoft Office PowerPoint</Application>
  <PresentationFormat>Широкоэкранный</PresentationFormat>
  <Paragraphs>62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5" baseType="lpstr">
      <vt:lpstr>Arial</vt:lpstr>
      <vt:lpstr>Calibri</vt:lpstr>
      <vt:lpstr>Calibri Light</vt:lpstr>
      <vt:lpstr>Courier New</vt:lpstr>
      <vt:lpstr>Symbol</vt:lpstr>
      <vt:lpstr>Times New Roman</vt:lpstr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USERS</dc:creator>
  <cp:lastModifiedBy>USERS</cp:lastModifiedBy>
  <cp:revision>28</cp:revision>
  <dcterms:created xsi:type="dcterms:W3CDTF">2021-10-15T18:25:16Z</dcterms:created>
  <dcterms:modified xsi:type="dcterms:W3CDTF">2021-10-15T19:10:11Z</dcterms:modified>
</cp:coreProperties>
</file>

<file path=docProps/thumbnail.jpeg>
</file>