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EFA9"/>
    <a:srgbClr val="DAF6B4"/>
    <a:srgbClr val="B9F999"/>
    <a:srgbClr val="BBF4B2"/>
    <a:srgbClr val="9EEF91"/>
    <a:srgbClr val="CCFF66"/>
    <a:srgbClr val="EFF7C1"/>
    <a:srgbClr val="FFCCCC"/>
    <a:srgbClr val="CCFF99"/>
    <a:srgbClr val="99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572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s://avatars.mds.yandex.net/get-pdb/2269311/c5ebb778-0153-471c-917b-dbf82b248fb7/s1200?webp=fal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285860"/>
            <a:ext cx="7772400" cy="3071834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latin typeface="Georgia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Georgia" pitchFamily="18" charset="0"/>
                <a:cs typeface="Times New Roman" pitchFamily="18" charset="0"/>
              </a:rPr>
            </a:br>
            <a:r>
              <a:rPr lang="ru-RU" sz="2000" b="1" dirty="0">
                <a:latin typeface="Georgia" pitchFamily="18" charset="0"/>
                <a:cs typeface="Times New Roman" pitchFamily="18" charset="0"/>
              </a:rPr>
              <a:t/>
            </a:r>
            <a:br>
              <a:rPr lang="ru-RU" sz="2000" b="1" dirty="0">
                <a:latin typeface="Georgia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Georgia" pitchFamily="18" charset="0"/>
                <a:cs typeface="Times New Roman" pitchFamily="18" charset="0"/>
              </a:rPr>
              <a:t>МОДЕЛЬ</a:t>
            </a:r>
            <a:br>
              <a:rPr lang="ru-RU" sz="2000" b="1" dirty="0" smtClean="0">
                <a:latin typeface="Georgia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Georgia" pitchFamily="18" charset="0"/>
              </a:rPr>
              <a:t>программы внеурочной деятельности старшей школы</a:t>
            </a:r>
            <a:r>
              <a:rPr lang="ru-RU" sz="2000" b="1" dirty="0" smtClean="0">
                <a:latin typeface="Georgia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Georgia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Georgia" pitchFamily="18" charset="0"/>
                <a:cs typeface="Times New Roman" pitchFamily="18" charset="0"/>
              </a:rPr>
              <a:t>«</a:t>
            </a:r>
            <a:r>
              <a:rPr lang="ru-RU" sz="2400" b="1" dirty="0" err="1" smtClean="0">
                <a:latin typeface="Georgia" pitchFamily="18" charset="0"/>
                <a:cs typeface="Times New Roman" pitchFamily="18" charset="0"/>
              </a:rPr>
              <a:t>Future-skills</a:t>
            </a:r>
            <a:r>
              <a:rPr lang="ru-RU" sz="2400" b="1" dirty="0" smtClean="0">
                <a:latin typeface="Georgia" pitchFamily="18" charset="0"/>
                <a:cs typeface="Times New Roman" pitchFamily="18" charset="0"/>
              </a:rPr>
              <a:t>: действуй и созидай»</a:t>
            </a:r>
            <a:r>
              <a:rPr lang="ru-RU" sz="2000" dirty="0" smtClean="0">
                <a:latin typeface="Georgia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Georgia" pitchFamily="18" charset="0"/>
                <a:cs typeface="Times New Roman" pitchFamily="18" charset="0"/>
              </a:rPr>
            </a:br>
            <a:r>
              <a:rPr lang="ru-RU" sz="2000" dirty="0" smtClean="0">
                <a:latin typeface="Georgia" pitchFamily="18" charset="0"/>
                <a:cs typeface="Times New Roman" pitchFamily="18" charset="0"/>
              </a:rPr>
              <a:t>(в форме личностно-значимых образовательных событий)</a:t>
            </a:r>
            <a:r>
              <a:rPr lang="ru-RU" sz="2000" b="1" dirty="0" smtClean="0">
                <a:latin typeface="Georgia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Georgia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Georgia" pitchFamily="18" charset="0"/>
                <a:cs typeface="Times New Roman" pitchFamily="18" charset="0"/>
              </a:rPr>
              <a:t>МАОУ </a:t>
            </a:r>
            <a:r>
              <a:rPr lang="ru-RU" sz="2000" b="1" dirty="0" smtClean="0">
                <a:latin typeface="Georgia" pitchFamily="18" charset="0"/>
                <a:cs typeface="Times New Roman" pitchFamily="18" charset="0"/>
              </a:rPr>
              <a:t>«Средняя общеобразовательная школа </a:t>
            </a:r>
            <a:r>
              <a:rPr lang="ru-RU" sz="2000" b="1" dirty="0" smtClean="0">
                <a:latin typeface="Georgia" pitchFamily="18" charset="0"/>
                <a:cs typeface="Times New Roman" pitchFamily="18" charset="0"/>
              </a:rPr>
              <a:t>№ </a:t>
            </a:r>
            <a:r>
              <a:rPr lang="ru-RU" sz="2000" b="1" dirty="0" smtClean="0">
                <a:latin typeface="Georgia" pitchFamily="18" charset="0"/>
                <a:cs typeface="Times New Roman" pitchFamily="18" charset="0"/>
              </a:rPr>
              <a:t>2» </a:t>
            </a:r>
            <a:br>
              <a:rPr lang="ru-RU" sz="2000" b="1" dirty="0" smtClean="0">
                <a:latin typeface="Georgia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Georgia" pitchFamily="18" charset="0"/>
                <a:cs typeface="Times New Roman" pitchFamily="18" charset="0"/>
              </a:rPr>
              <a:t>г. Чайковский</a:t>
            </a:r>
            <a:r>
              <a:rPr lang="ru-RU" sz="2000" b="1" dirty="0" smtClean="0">
                <a:latin typeface="Georgia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Georgia" pitchFamily="18" charset="0"/>
                <a:cs typeface="Times New Roman" pitchFamily="18" charset="0"/>
              </a:rPr>
            </a:br>
            <a:r>
              <a:rPr lang="ru-RU" sz="2000" dirty="0" smtClean="0">
                <a:latin typeface="Georgia" pitchFamily="18" charset="0"/>
                <a:cs typeface="Times New Roman" pitchFamily="18" charset="0"/>
              </a:rPr>
              <a:t>в рамках реализации межмуниципального проекта</a:t>
            </a:r>
            <a:br>
              <a:rPr lang="ru-RU" sz="2000" dirty="0" smtClean="0">
                <a:latin typeface="Georgia" pitchFamily="18" charset="0"/>
                <a:cs typeface="Times New Roman" pitchFamily="18" charset="0"/>
              </a:rPr>
            </a:br>
            <a:r>
              <a:rPr lang="ru-RU" sz="2000" dirty="0" smtClean="0">
                <a:latin typeface="Georgia" pitchFamily="18" charset="0"/>
                <a:cs typeface="Times New Roman" pitchFamily="18" charset="0"/>
              </a:rPr>
              <a:t>«</a:t>
            </a:r>
            <a:r>
              <a:rPr lang="ru-RU" sz="2000" dirty="0" err="1" smtClean="0">
                <a:latin typeface="Georgia" pitchFamily="18" charset="0"/>
                <a:cs typeface="Times New Roman" pitchFamily="18" charset="0"/>
              </a:rPr>
              <a:t>Инновационно-образовательные</a:t>
            </a:r>
            <a:r>
              <a:rPr lang="ru-RU" sz="2000" dirty="0" smtClean="0">
                <a:latin typeface="Georgia" pitchFamily="18" charset="0"/>
                <a:cs typeface="Times New Roman" pitchFamily="18" charset="0"/>
              </a:rPr>
              <a:t> модели внеурочной деятельности старшей школы»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14942" y="4572008"/>
            <a:ext cx="3714744" cy="1928826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Автор разработчик: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spcBef>
                <a:spcPts val="0"/>
              </a:spcBef>
            </a:pP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Ошмарина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Валентина Вячеславовна, </a:t>
            </a:r>
          </a:p>
          <a:p>
            <a:pPr algn="r"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английского языка, </a:t>
            </a:r>
          </a:p>
          <a:p>
            <a:pPr algn="r"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заместитель директора по УВР</a:t>
            </a:r>
          </a:p>
          <a:p>
            <a:endParaRPr lang="ru-RU" dirty="0"/>
          </a:p>
        </p:txBody>
      </p:sp>
      <p:pic>
        <p:nvPicPr>
          <p:cNvPr id="8" name="Рисунок 7" descr="C:\Users\нетбук\Desktop\UnConferenceVisual-[Skills4Future].png"/>
          <p:cNvPicPr/>
          <p:nvPr/>
        </p:nvPicPr>
        <p:blipFill>
          <a:blip r:embed="rId3" cstate="print"/>
          <a:srcRect b="17718"/>
          <a:stretch>
            <a:fillRect/>
          </a:stretch>
        </p:blipFill>
        <p:spPr bwMode="auto">
          <a:xfrm>
            <a:off x="0" y="5072074"/>
            <a:ext cx="2357422" cy="178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 descr="https://i-hunt.ca/wp-content/uploads/2018/04/%E2%80%9CHARD-SKILLS%E2%80%9D-et-%E2%80%9CSOFT-SKILLS%E2%80%9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2507337" cy="1785926"/>
          </a:xfrm>
          <a:prstGeom prst="rect">
            <a:avLst/>
          </a:prstGeom>
          <a:noFill/>
        </p:spPr>
      </p:pic>
      <p:sp>
        <p:nvSpPr>
          <p:cNvPr id="11270" name="AutoShape 6" descr="https://www.redrecruitmentsolutions.co.uk/wp-content/uploads/2019/07/transferable-skill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72" name="AutoShape 8" descr="https://www.redrecruitmentsolutions.co.uk/wp-content/uploads/2019/07/transferable-skill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74" name="AutoShape 10" descr="https://www.redrecruitmentsolutions.co.uk/wp-content/uploads/2019/07/transferable-skill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5" name="Рисунок 14" descr="C:\Users\нетбук\Desktop\transferable-skills.jpg"/>
          <p:cNvPicPr/>
          <p:nvPr/>
        </p:nvPicPr>
        <p:blipFill>
          <a:blip r:embed="rId5"/>
          <a:srcRect t="16408" r="20083"/>
          <a:stretch>
            <a:fillRect/>
          </a:stretch>
        </p:blipFill>
        <p:spPr bwMode="auto">
          <a:xfrm>
            <a:off x="6715139" y="0"/>
            <a:ext cx="2428861" cy="17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s://avatars.mds.yandex.net/get-pdb/2269311/c5ebb778-0153-471c-917b-dbf82b248fb7/s1200?webp=fal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28652"/>
            <a:ext cx="9144000" cy="7286652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14282" y="-357178"/>
            <a:ext cx="8429684" cy="571468"/>
          </a:xfrm>
        </p:spPr>
        <p:txBody>
          <a:bodyPr>
            <a:normAutofit/>
          </a:bodyPr>
          <a:lstStyle/>
          <a:p>
            <a:pPr lvl="0"/>
            <a:r>
              <a:rPr lang="ru-RU" sz="2800" b="1" dirty="0" smtClean="0">
                <a:solidFill>
                  <a:schemeClr val="tx1"/>
                </a:solidFill>
                <a:latin typeface="Georgia" pitchFamily="18" charset="0"/>
              </a:rPr>
              <a:t>Тезаурус </a:t>
            </a:r>
            <a:endParaRPr lang="ru-RU" sz="40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4282" y="142853"/>
            <a:ext cx="8715436" cy="23083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b="1" i="1" dirty="0" err="1" smtClean="0">
                <a:latin typeface="Georgia" pitchFamily="18" charset="0"/>
              </a:rPr>
              <a:t>Transferable</a:t>
            </a:r>
            <a:r>
              <a:rPr lang="ru-RU" b="1" i="1" dirty="0" smtClean="0">
                <a:latin typeface="Georgia" pitchFamily="18" charset="0"/>
              </a:rPr>
              <a:t> </a:t>
            </a:r>
            <a:r>
              <a:rPr lang="ru-RU" b="1" i="1" dirty="0" err="1" smtClean="0">
                <a:latin typeface="Georgia" pitchFamily="18" charset="0"/>
              </a:rPr>
              <a:t>skills</a:t>
            </a:r>
            <a:r>
              <a:rPr lang="ru-RU" b="1" i="1" dirty="0" smtClean="0">
                <a:latin typeface="Georgia" pitchFamily="18" charset="0"/>
              </a:rPr>
              <a:t> </a:t>
            </a:r>
            <a:r>
              <a:rPr lang="ru-RU" dirty="0" smtClean="0">
                <a:latin typeface="Georgia" pitchFamily="18" charset="0"/>
              </a:rPr>
              <a:t>– дословно этот термин переводится как «переводные/портативные навыки»</a:t>
            </a:r>
            <a:r>
              <a:rPr lang="ru-RU" dirty="0" smtClean="0"/>
              <a:t>, </a:t>
            </a:r>
            <a:r>
              <a:rPr lang="ru-RU" dirty="0" smtClean="0">
                <a:latin typeface="Georgia" pitchFamily="18" charset="0"/>
              </a:rPr>
              <a:t>это те квалификации, которые не принадлежат определенной индустрии или специальности, они могут быть полезными в разных сферах. Вдобавок эти навыки могут быть актуальными и востребованными не только в профессиональной сфере, но и в образовании, и жизни в целом. Чаще всего это набор мягких и жестких навыков и, конечно же, потенциал. </a:t>
            </a:r>
          </a:p>
          <a:p>
            <a:endParaRPr lang="ru-RU" dirty="0"/>
          </a:p>
        </p:txBody>
      </p:sp>
      <p:pic>
        <p:nvPicPr>
          <p:cNvPr id="14338" name="Picture 2" descr="C:\Users\нетбук\Desktop\320x0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965049"/>
            <a:ext cx="1071538" cy="892951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20" y="2500306"/>
            <a:ext cx="8643998" cy="3539430"/>
          </a:xfrm>
          <a:prstGeom prst="rect">
            <a:avLst/>
          </a:prstGeom>
          <a:solidFill>
            <a:srgbClr val="F9EFA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Georgia" pitchFamily="18" charset="0"/>
              </a:rPr>
              <a:t>Примерами </a:t>
            </a:r>
            <a:r>
              <a:rPr lang="ru-RU" sz="1600" b="1" dirty="0" smtClean="0">
                <a:latin typeface="Georgia" pitchFamily="18" charset="0"/>
              </a:rPr>
              <a:t>"переводных навыков" </a:t>
            </a:r>
            <a:r>
              <a:rPr lang="ru-RU" sz="1600" dirty="0" smtClean="0">
                <a:latin typeface="Georgia" pitchFamily="18" charset="0"/>
              </a:rPr>
              <a:t>могут быть не только умение </a:t>
            </a:r>
            <a:r>
              <a:rPr lang="ru-RU" sz="1600" dirty="0" err="1" smtClean="0">
                <a:latin typeface="Georgia" pitchFamily="18" charset="0"/>
              </a:rPr>
              <a:t>коммуницировать</a:t>
            </a:r>
            <a:r>
              <a:rPr lang="ru-RU" sz="1600" dirty="0" smtClean="0">
                <a:latin typeface="Georgia" pitchFamily="18" charset="0"/>
              </a:rPr>
              <a:t> или способность к работе в команде </a:t>
            </a:r>
            <a:r>
              <a:rPr lang="ru-RU" sz="1600" b="1" dirty="0" smtClean="0">
                <a:latin typeface="Georgia" pitchFamily="18" charset="0"/>
              </a:rPr>
              <a:t>(</a:t>
            </a:r>
            <a:r>
              <a:rPr lang="en-US" sz="1600" b="1" dirty="0" smtClean="0">
                <a:latin typeface="Georgia" pitchFamily="18" charset="0"/>
              </a:rPr>
              <a:t>soft skills</a:t>
            </a:r>
            <a:r>
              <a:rPr lang="ru-RU" sz="1600" b="1" dirty="0" smtClean="0">
                <a:latin typeface="Georgia" pitchFamily="18" charset="0"/>
              </a:rPr>
              <a:t>), </a:t>
            </a:r>
            <a:r>
              <a:rPr lang="ru-RU" sz="1600" dirty="0" smtClean="0">
                <a:latin typeface="Georgia" pitchFamily="18" charset="0"/>
              </a:rPr>
              <a:t>но и </a:t>
            </a:r>
            <a:r>
              <a:rPr lang="ru-RU" sz="1600" b="1" dirty="0" err="1" smtClean="0">
                <a:latin typeface="Georgia" pitchFamily="18" charset="0"/>
              </a:rPr>
              <a:t>hard</a:t>
            </a:r>
            <a:r>
              <a:rPr lang="ru-RU" sz="1600" b="1" dirty="0" smtClean="0">
                <a:latin typeface="Georgia" pitchFamily="18" charset="0"/>
              </a:rPr>
              <a:t> </a:t>
            </a:r>
            <a:r>
              <a:rPr lang="ru-RU" sz="1600" b="1" dirty="0" err="1" smtClean="0">
                <a:latin typeface="Georgia" pitchFamily="18" charset="0"/>
              </a:rPr>
              <a:t>skills</a:t>
            </a:r>
            <a:r>
              <a:rPr lang="ru-RU" sz="1600" dirty="0" smtClean="0">
                <a:latin typeface="Georgia" pitchFamily="18" charset="0"/>
              </a:rPr>
              <a:t> – умение выстраивать стратегию, знание финансовых показателей и умение анализировать большое количество информации. Другим полезным "жестким и переводным навыком" может быть знание английского языка, это знание понадобится повсеместно и будет востребовано чуть ли не в любой индустрии. Диплом степени бакалавра или магистра даже в специальности, никак не связанной с профессией, по которой вы хотите работать, может стать показателем того, что у вас развиты исследовательские способности. </a:t>
            </a:r>
          </a:p>
          <a:p>
            <a:pPr algn="just"/>
            <a:r>
              <a:rPr lang="ru-RU" sz="1600" dirty="0" smtClean="0">
                <a:latin typeface="Georgia" pitchFamily="18" charset="0"/>
              </a:rPr>
              <a:t>Также к </a:t>
            </a:r>
            <a:r>
              <a:rPr lang="ru-RU" sz="1600" b="1" dirty="0" err="1" smtClean="0">
                <a:latin typeface="Georgia" pitchFamily="18" charset="0"/>
              </a:rPr>
              <a:t>transferable</a:t>
            </a:r>
            <a:r>
              <a:rPr lang="ru-RU" sz="1600" b="1" dirty="0" smtClean="0">
                <a:latin typeface="Georgia" pitchFamily="18" charset="0"/>
              </a:rPr>
              <a:t> </a:t>
            </a:r>
            <a:r>
              <a:rPr lang="ru-RU" sz="1600" b="1" dirty="0" err="1" smtClean="0">
                <a:latin typeface="Georgia" pitchFamily="18" charset="0"/>
              </a:rPr>
              <a:t>hard</a:t>
            </a:r>
            <a:r>
              <a:rPr lang="ru-RU" sz="1600" b="1" dirty="0" smtClean="0">
                <a:latin typeface="Georgia" pitchFamily="18" charset="0"/>
              </a:rPr>
              <a:t> </a:t>
            </a:r>
            <a:r>
              <a:rPr lang="ru-RU" sz="1600" b="1" dirty="0" err="1" smtClean="0">
                <a:latin typeface="Georgia" pitchFamily="18" charset="0"/>
              </a:rPr>
              <a:t>skills</a:t>
            </a:r>
            <a:r>
              <a:rPr lang="ru-RU" sz="1600" b="1" dirty="0" smtClean="0">
                <a:latin typeface="Georgia" pitchFamily="18" charset="0"/>
              </a:rPr>
              <a:t> </a:t>
            </a:r>
            <a:r>
              <a:rPr lang="ru-RU" sz="1600" dirty="0" smtClean="0">
                <a:latin typeface="Georgia" pitchFamily="18" charset="0"/>
              </a:rPr>
              <a:t>можно отнести программирование, умение водить машину, редактировать тексты, умение пользоваться разным программным обеспечением и, конечно же, некоторые межличностные мягкие навыки </a:t>
            </a:r>
            <a:r>
              <a:rPr lang="en-US" sz="1600" b="1" dirty="0" smtClean="0">
                <a:latin typeface="Georgia" pitchFamily="18" charset="0"/>
              </a:rPr>
              <a:t>soft skills</a:t>
            </a:r>
            <a:r>
              <a:rPr lang="ru-RU" sz="1600" b="1" dirty="0" smtClean="0">
                <a:latin typeface="Georgia" pitchFamily="18" charset="0"/>
              </a:rPr>
              <a:t> </a:t>
            </a:r>
            <a:r>
              <a:rPr lang="ru-RU" sz="1600" dirty="0" smtClean="0">
                <a:latin typeface="Georgia" pitchFamily="18" charset="0"/>
              </a:rPr>
              <a:t>– умение быстро приходить к какому-либо решению, лидерские способности, тайм-менеджмент, трудовая этика и опыт общения с клиентами.</a:t>
            </a:r>
            <a:endParaRPr lang="ru-RU" sz="1600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s://avatars.mds.yandex.net/get-pdb/2269311/c5ebb778-0153-471c-917b-dbf82b248fb7/s1200?webp=fal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429684" cy="714356"/>
          </a:xfrm>
        </p:spPr>
        <p:txBody>
          <a:bodyPr>
            <a:normAutofit fontScale="62500" lnSpcReduction="20000"/>
          </a:bodyPr>
          <a:lstStyle/>
          <a:p>
            <a:r>
              <a:rPr lang="ru-RU" sz="40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В реализацию данной программы внеурочной Деятельности включены педагоги школы:</a:t>
            </a:r>
          </a:p>
          <a:p>
            <a:pPr lvl="0"/>
            <a:endParaRPr lang="ru-RU" sz="40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917912"/>
            <a:ext cx="8358246" cy="5940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2000" dirty="0" err="1" smtClean="0">
                <a:latin typeface="Georgia" panose="02040502050405020303" pitchFamily="18" charset="0"/>
              </a:rPr>
              <a:t>Ошмарина</a:t>
            </a:r>
            <a:r>
              <a:rPr lang="ru-RU" sz="2000" dirty="0" smtClean="0">
                <a:latin typeface="Georgia" panose="02040502050405020303" pitchFamily="18" charset="0"/>
              </a:rPr>
              <a:t> Валентина Вячеславовна, зам. директора по УВР, учитель английского языка;</a:t>
            </a:r>
          </a:p>
          <a:p>
            <a:pPr marL="342900" indent="-342900">
              <a:buAutoNum type="arabicParenR"/>
            </a:pPr>
            <a:r>
              <a:rPr lang="ru-RU" sz="2000" dirty="0" smtClean="0">
                <a:latin typeface="Georgia" panose="02040502050405020303" pitchFamily="18" charset="0"/>
              </a:rPr>
              <a:t>Ваганова Елена Валерьевна, зам. директора по ВР, учитель математики;</a:t>
            </a:r>
          </a:p>
          <a:p>
            <a:pPr marL="342900" indent="-342900">
              <a:buAutoNum type="arabicParenR"/>
            </a:pPr>
            <a:r>
              <a:rPr lang="ru-RU" sz="2000" dirty="0" err="1" smtClean="0">
                <a:latin typeface="Georgia" panose="02040502050405020303" pitchFamily="18" charset="0"/>
              </a:rPr>
              <a:t>Батакова</a:t>
            </a:r>
            <a:r>
              <a:rPr lang="ru-RU" sz="2000" dirty="0" smtClean="0">
                <a:latin typeface="Georgia" panose="02040502050405020303" pitchFamily="18" charset="0"/>
              </a:rPr>
              <a:t> Евгения Леонидовна, учитель информатики;</a:t>
            </a:r>
          </a:p>
          <a:p>
            <a:pPr marL="342900" indent="-342900">
              <a:buAutoNum type="arabicParenR"/>
            </a:pPr>
            <a:r>
              <a:rPr lang="ru-RU" sz="2000" dirty="0" smtClean="0">
                <a:latin typeface="Georgia" panose="02040502050405020303" pitchFamily="18" charset="0"/>
              </a:rPr>
              <a:t>Запольских Наталья Геннадьевна, учитель физики и астрономии;</a:t>
            </a:r>
          </a:p>
          <a:p>
            <a:pPr marL="342900" indent="-342900">
              <a:buAutoNum type="arabicParenR"/>
            </a:pPr>
            <a:r>
              <a:rPr lang="ru-RU" sz="2000" dirty="0" smtClean="0">
                <a:latin typeface="Georgia" panose="02040502050405020303" pitchFamily="18" charset="0"/>
              </a:rPr>
              <a:t>Казакова Анастасия Николаевна, учитель химии и биологии;</a:t>
            </a:r>
          </a:p>
          <a:p>
            <a:pPr marL="342900" indent="-342900">
              <a:buAutoNum type="arabicParenR"/>
            </a:pPr>
            <a:r>
              <a:rPr lang="ru-RU" sz="2000" dirty="0" err="1" smtClean="0">
                <a:latin typeface="Georgia" panose="02040502050405020303" pitchFamily="18" charset="0"/>
              </a:rPr>
              <a:t>Миляева</a:t>
            </a:r>
            <a:r>
              <a:rPr lang="ru-RU" sz="2000" dirty="0" smtClean="0">
                <a:latin typeface="Georgia" panose="02040502050405020303" pitchFamily="18" charset="0"/>
              </a:rPr>
              <a:t> Майя Алексеевна, учитель математики, классный руководитель;</a:t>
            </a:r>
          </a:p>
          <a:p>
            <a:pPr marL="342900" indent="-342900">
              <a:buAutoNum type="arabicParenR"/>
            </a:pPr>
            <a:r>
              <a:rPr lang="ru-RU" sz="2000" dirty="0" smtClean="0">
                <a:latin typeface="Georgia" panose="02040502050405020303" pitchFamily="18" charset="0"/>
              </a:rPr>
              <a:t>Кривошеева Тамара Александровна, учитель математики</a:t>
            </a:r>
          </a:p>
          <a:p>
            <a:pPr marL="342900" indent="-342900">
              <a:buAutoNum type="arabicParenR"/>
            </a:pPr>
            <a:r>
              <a:rPr lang="ru-RU" sz="2000" dirty="0" smtClean="0">
                <a:latin typeface="Georgia" panose="02040502050405020303" pitchFamily="18" charset="0"/>
              </a:rPr>
              <a:t>Батуева Лариса Григорьевна, Хорошавина Яна Александровна, учителя физической культуры</a:t>
            </a:r>
          </a:p>
          <a:p>
            <a:pPr marL="342900" indent="-342900">
              <a:buAutoNum type="arabicParenR"/>
            </a:pPr>
            <a:r>
              <a:rPr lang="ru-RU" sz="2000" dirty="0" smtClean="0">
                <a:latin typeface="Georgia" panose="02040502050405020303" pitchFamily="18" charset="0"/>
              </a:rPr>
              <a:t>Космач Ирина Константиновна, руководитель студии Тарарам, </a:t>
            </a:r>
            <a:r>
              <a:rPr lang="ru-RU" sz="2000" dirty="0" err="1" smtClean="0">
                <a:latin typeface="Georgia" panose="02040502050405020303" pitchFamily="18" charset="0"/>
              </a:rPr>
              <a:t>Туранская</a:t>
            </a:r>
            <a:r>
              <a:rPr lang="ru-RU" sz="2000" dirty="0" smtClean="0">
                <a:latin typeface="Georgia" panose="02040502050405020303" pitchFamily="18" charset="0"/>
              </a:rPr>
              <a:t> Елена </a:t>
            </a:r>
            <a:r>
              <a:rPr lang="ru-RU" sz="2000" dirty="0" err="1" smtClean="0">
                <a:latin typeface="Georgia" panose="02040502050405020303" pitchFamily="18" charset="0"/>
              </a:rPr>
              <a:t>Ливерьевна</a:t>
            </a:r>
            <a:r>
              <a:rPr lang="ru-RU" sz="2000" dirty="0" smtClean="0">
                <a:latin typeface="Georgia" panose="02040502050405020303" pitchFamily="18" charset="0"/>
              </a:rPr>
              <a:t>, учитель музыки, педагог - организатор;</a:t>
            </a:r>
          </a:p>
          <a:p>
            <a:pPr marL="342900" indent="-342900">
              <a:buAutoNum type="arabicParenR"/>
            </a:pPr>
            <a:r>
              <a:rPr lang="ru-RU" sz="2000" dirty="0" smtClean="0">
                <a:latin typeface="Georgia" panose="02040502050405020303" pitchFamily="18" charset="0"/>
              </a:rPr>
              <a:t>Шестакова Светлана Николаевна – руководитель школьного музея;</a:t>
            </a:r>
          </a:p>
          <a:p>
            <a:pPr marL="342900" indent="-342900">
              <a:buAutoNum type="arabicParenR"/>
            </a:pPr>
            <a:r>
              <a:rPr lang="ru-RU" sz="2000" dirty="0" err="1" smtClean="0">
                <a:latin typeface="Georgia" panose="02040502050405020303" pitchFamily="18" charset="0"/>
              </a:rPr>
              <a:t>Жуланова</a:t>
            </a:r>
            <a:r>
              <a:rPr lang="ru-RU" sz="2000" dirty="0" smtClean="0">
                <a:latin typeface="Georgia" panose="02040502050405020303" pitchFamily="18" charset="0"/>
              </a:rPr>
              <a:t> Галина Анатольевна, педагог-психолог.</a:t>
            </a:r>
          </a:p>
        </p:txBody>
      </p:sp>
      <p:pic>
        <p:nvPicPr>
          <p:cNvPr id="14338" name="Picture 2" descr="C:\Users\нетбук\Desktop\320x0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2462" y="5965049"/>
            <a:ext cx="1071538" cy="8929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s://avatars.mds.yandex.net/get-pdb/2269311/c5ebb778-0153-471c-917b-dbf82b248fb7/s1200?webp=fal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8" name="Рисунок 7" descr="C:\Users\нетбук\Desktop\UnConferenceVisual-[Skills4Future].png"/>
          <p:cNvPicPr/>
          <p:nvPr/>
        </p:nvPicPr>
        <p:blipFill>
          <a:blip r:embed="rId3"/>
          <a:srcRect b="17718"/>
          <a:stretch>
            <a:fillRect/>
          </a:stretch>
        </p:blipFill>
        <p:spPr bwMode="auto">
          <a:xfrm>
            <a:off x="1214414" y="1071546"/>
            <a:ext cx="6929486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s://avatars.mds.yandex.net/get-pdb/2269311/c5ebb778-0153-471c-917b-dbf82b248fb7/s1200?webp=fal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857232"/>
            <a:ext cx="8643998" cy="5214974"/>
          </a:xfrm>
          <a:solidFill>
            <a:srgbClr val="EFF7C1"/>
          </a:solidFill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latin typeface="Georgia" pitchFamily="18" charset="0"/>
              </a:rPr>
              <a:t>Создание актуальной модели внеурочной деятельности на уровне среднего общего образования обуславливается несколькими факторами:</a:t>
            </a:r>
          </a:p>
          <a:p>
            <a:pPr lvl="0" algn="just"/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- 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переход </a:t>
            </a:r>
            <a:r>
              <a:rPr lang="ru-RU" dirty="0">
                <a:solidFill>
                  <a:schemeClr val="tx1"/>
                </a:solidFill>
                <a:latin typeface="Georgia" pitchFamily="18" charset="0"/>
              </a:rPr>
              <a:t>школы в </a:t>
            </a:r>
            <a:r>
              <a:rPr lang="ru-RU" dirty="0" err="1">
                <a:solidFill>
                  <a:schemeClr val="tx1"/>
                </a:solidFill>
                <a:latin typeface="Georgia" pitchFamily="18" charset="0"/>
              </a:rPr>
              <a:t>апробационном</a:t>
            </a:r>
            <a:r>
              <a:rPr lang="ru-RU" dirty="0">
                <a:solidFill>
                  <a:schemeClr val="tx1"/>
                </a:solidFill>
                <a:latin typeface="Georgia" pitchFamily="18" charset="0"/>
              </a:rPr>
              <a:t> режиме на ФГОС СОО с сентября 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2019г</a:t>
            </a:r>
            <a:r>
              <a:rPr lang="ru-RU" dirty="0">
                <a:solidFill>
                  <a:schemeClr val="tx1"/>
                </a:solidFill>
                <a:latin typeface="Georgia" pitchFamily="18" charset="0"/>
              </a:rPr>
              <a:t>., и реализация профильного обучения </a:t>
            </a:r>
            <a:r>
              <a:rPr lang="ru-RU" dirty="0" err="1">
                <a:solidFill>
                  <a:schemeClr val="tx1"/>
                </a:solidFill>
                <a:latin typeface="Georgia" pitchFamily="18" charset="0"/>
              </a:rPr>
              <a:t>естественно-научной</a:t>
            </a:r>
            <a:r>
              <a:rPr lang="ru-RU" dirty="0">
                <a:solidFill>
                  <a:schemeClr val="tx1"/>
                </a:solidFill>
                <a:latin typeface="Georgia" pitchFamily="18" charset="0"/>
              </a:rPr>
              <a:t> и технологической 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направленности</a:t>
            </a:r>
            <a:r>
              <a:rPr lang="ru-RU" dirty="0">
                <a:solidFill>
                  <a:schemeClr val="tx1"/>
                </a:solidFill>
                <a:latin typeface="Georgia" pitchFamily="18" charset="0"/>
              </a:rPr>
              <a:t>;</a:t>
            </a:r>
            <a:endParaRPr lang="ru-RU" dirty="0">
              <a:solidFill>
                <a:schemeClr val="tx1"/>
              </a:solidFill>
              <a:latin typeface="Georgia" pitchFamily="18" charset="0"/>
            </a:endParaRPr>
          </a:p>
          <a:p>
            <a:pPr lvl="0" algn="just">
              <a:tabLst>
                <a:tab pos="536575" algn="l"/>
                <a:tab pos="1339850" algn="l"/>
              </a:tabLst>
            </a:pP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- </a:t>
            </a:r>
            <a:r>
              <a:rPr lang="en-US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аличие </a:t>
            </a:r>
            <a:r>
              <a:rPr lang="ru-RU" dirty="0">
                <a:solidFill>
                  <a:schemeClr val="tx1"/>
                </a:solidFill>
                <a:latin typeface="Georgia" pitchFamily="18" charset="0"/>
              </a:rPr>
              <a:t>развивающейся системы ключевых воспитательных событий </a:t>
            </a:r>
            <a:r>
              <a:rPr lang="ru-RU" dirty="0" err="1">
                <a:solidFill>
                  <a:schemeClr val="tx1"/>
                </a:solidFill>
                <a:latin typeface="Georgia" pitchFamily="18" charset="0"/>
              </a:rPr>
              <a:t>метапредметной</a:t>
            </a:r>
            <a:r>
              <a:rPr lang="ru-RU" dirty="0">
                <a:solidFill>
                  <a:schemeClr val="tx1"/>
                </a:solidFill>
                <a:latin typeface="Georgia" pitchFamily="18" charset="0"/>
              </a:rPr>
              <a:t> направленности и неформального 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образования;</a:t>
            </a:r>
            <a:endParaRPr lang="ru-RU" dirty="0">
              <a:solidFill>
                <a:schemeClr val="tx1"/>
              </a:solidFill>
              <a:latin typeface="Georgia" pitchFamily="18" charset="0"/>
            </a:endParaRPr>
          </a:p>
          <a:p>
            <a:pPr lvl="0" algn="just"/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- </a:t>
            </a:r>
            <a:r>
              <a:rPr lang="en-US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р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азвитая </a:t>
            </a:r>
            <a:r>
              <a:rPr lang="ru-RU" dirty="0">
                <a:solidFill>
                  <a:schemeClr val="tx1"/>
                </a:solidFill>
                <a:latin typeface="Georgia" pitchFamily="18" charset="0"/>
              </a:rPr>
              <a:t>система сотрудничества с социальными 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партнерами;</a:t>
            </a:r>
            <a:endParaRPr lang="ru-RU" dirty="0">
              <a:solidFill>
                <a:schemeClr val="tx1"/>
              </a:solidFill>
              <a:latin typeface="Georgia" pitchFamily="18" charset="0"/>
            </a:endParaRPr>
          </a:p>
          <a:p>
            <a:pPr lvl="0" algn="just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Georgia" pitchFamily="18" charset="0"/>
              </a:rPr>
              <a:t>  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п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ерспектива </a:t>
            </a:r>
            <a:r>
              <a:rPr lang="ru-RU" dirty="0">
                <a:solidFill>
                  <a:schemeClr val="tx1"/>
                </a:solidFill>
                <a:latin typeface="Georgia" pitchFamily="18" charset="0"/>
              </a:rPr>
              <a:t>функционирования нового здания школы с сентября  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2020г</a:t>
            </a:r>
            <a:r>
              <a:rPr lang="ru-RU" dirty="0">
                <a:solidFill>
                  <a:schemeClr val="tx1"/>
                </a:solidFill>
                <a:latin typeface="Georgia" pitchFamily="18" charset="0"/>
              </a:rPr>
              <a:t>. – 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«Школа </a:t>
            </a:r>
            <a:r>
              <a:rPr lang="en-US" dirty="0" smtClean="0">
                <a:solidFill>
                  <a:schemeClr val="tx1"/>
                </a:solidFill>
                <a:latin typeface="Georgia" pitchFamily="18" charset="0"/>
              </a:rPr>
              <a:t>IT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- технологий»;</a:t>
            </a:r>
            <a:endParaRPr lang="en-US" dirty="0" smtClean="0">
              <a:solidFill>
                <a:schemeClr val="tx1"/>
              </a:solidFill>
              <a:latin typeface="Georgia" pitchFamily="18" charset="0"/>
            </a:endParaRPr>
          </a:p>
          <a:p>
            <a:pPr lvl="0" algn="just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Georgia" pitchFamily="18" charset="0"/>
              </a:rPr>
              <a:t>  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еобходимость 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обладания </a:t>
            </a:r>
            <a:r>
              <a:rPr lang="en-US" dirty="0" smtClean="0">
                <a:solidFill>
                  <a:schemeClr val="tx1"/>
                </a:solidFill>
                <a:latin typeface="Georgia" pitchFamily="18" charset="0"/>
              </a:rPr>
              <a:t>Transferable skills 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- «портативными» или «переводными» навыками </a:t>
            </a:r>
            <a:r>
              <a:rPr lang="sv-SE" dirty="0" smtClean="0"/>
              <a:t> 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(</a:t>
            </a:r>
            <a:r>
              <a:rPr lang="sv-SE" dirty="0" smtClean="0">
                <a:solidFill>
                  <a:schemeClr val="tx1"/>
                </a:solidFill>
                <a:latin typeface="Georgia" pitchFamily="18" charset="0"/>
              </a:rPr>
              <a:t>soft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sv-SE" dirty="0" smtClean="0">
                <a:solidFill>
                  <a:schemeClr val="tx1"/>
                </a:solidFill>
                <a:latin typeface="Georgia" pitchFamily="18" charset="0"/>
              </a:rPr>
              <a:t>и hard skills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) в условиях меняющегося мира профессий, нелинейности карьерного пути.</a:t>
            </a:r>
            <a:endParaRPr lang="ru-RU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642910" y="214289"/>
            <a:ext cx="7772400" cy="500067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Georgia" pitchFamily="18" charset="0"/>
              </a:rPr>
              <a:t>Актуальность </a:t>
            </a:r>
            <a:endParaRPr lang="ru-RU" sz="3600" b="1" dirty="0">
              <a:latin typeface="Georgia" pitchFamily="18" charset="0"/>
            </a:endParaRPr>
          </a:p>
        </p:txBody>
      </p:sp>
      <p:pic>
        <p:nvPicPr>
          <p:cNvPr id="14338" name="Picture 2" descr="C:\Users\нетбук\Desktop\320x0w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5500702"/>
            <a:ext cx="1571604" cy="13572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s://avatars.mds.yandex.net/get-pdb/2269311/c5ebb778-0153-471c-917b-dbf82b248fb7/s1200?webp=fal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857232"/>
            <a:ext cx="8643998" cy="5572164"/>
          </a:xfrm>
          <a:solidFill>
            <a:srgbClr val="EFF7C1"/>
          </a:solidFill>
        </p:spPr>
        <p:txBody>
          <a:bodyPr>
            <a:normAutofit fontScale="32500" lnSpcReduction="20000"/>
          </a:bodyPr>
          <a:lstStyle/>
          <a:p>
            <a:pPr lvl="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4900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4900" b="1" i="1" dirty="0" err="1" smtClean="0">
                <a:solidFill>
                  <a:schemeClr val="tx1"/>
                </a:solidFill>
                <a:latin typeface="Georgia" pitchFamily="18" charset="0"/>
              </a:rPr>
              <a:t>Системно-деятельностный</a:t>
            </a:r>
            <a:r>
              <a:rPr lang="ru-RU" sz="4900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4900" b="1" i="1" dirty="0">
                <a:solidFill>
                  <a:schemeClr val="tx1"/>
                </a:solidFill>
                <a:latin typeface="Georgia" pitchFamily="18" charset="0"/>
              </a:rPr>
              <a:t>подход</a:t>
            </a:r>
            <a:r>
              <a:rPr lang="ru-RU" sz="4900" b="1" dirty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4900" dirty="0">
                <a:solidFill>
                  <a:schemeClr val="tx1"/>
                </a:solidFill>
                <a:latin typeface="Georgia" pitchFamily="18" charset="0"/>
              </a:rPr>
              <a:t>- </a:t>
            </a:r>
            <a:r>
              <a:rPr lang="ru-RU" sz="4900" dirty="0" smtClean="0">
                <a:solidFill>
                  <a:schemeClr val="tx1"/>
                </a:solidFill>
                <a:latin typeface="Georgia" pitchFamily="18" charset="0"/>
              </a:rPr>
              <a:t>организация </a:t>
            </a:r>
            <a:r>
              <a:rPr lang="ru-RU" sz="4900" dirty="0">
                <a:solidFill>
                  <a:schemeClr val="tx1"/>
                </a:solidFill>
                <a:latin typeface="Georgia" pitchFamily="18" charset="0"/>
              </a:rPr>
              <a:t>образовательной деятельности, в которой главное место отводится активной и разносторонней, самостоятельной деятельности </a:t>
            </a:r>
            <a:r>
              <a:rPr lang="ru-RU" sz="4900" dirty="0" smtClean="0">
                <a:solidFill>
                  <a:schemeClr val="tx1"/>
                </a:solidFill>
                <a:latin typeface="Georgia" pitchFamily="18" charset="0"/>
              </a:rPr>
              <a:t>обучающегося</a:t>
            </a:r>
            <a:r>
              <a:rPr lang="ru-RU" sz="4900" dirty="0">
                <a:solidFill>
                  <a:schemeClr val="tx1"/>
                </a:solidFill>
                <a:latin typeface="Georgia" pitchFamily="18" charset="0"/>
              </a:rPr>
              <a:t>;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4900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4900" b="1" i="1" dirty="0" smtClean="0">
                <a:solidFill>
                  <a:schemeClr val="tx1"/>
                </a:solidFill>
                <a:latin typeface="Georgia" pitchFamily="18" charset="0"/>
              </a:rPr>
              <a:t>Неформальное </a:t>
            </a:r>
            <a:r>
              <a:rPr lang="ru-RU" sz="4900" b="1" i="1" dirty="0">
                <a:solidFill>
                  <a:schemeClr val="tx1"/>
                </a:solidFill>
                <a:latin typeface="Georgia" pitchFamily="18" charset="0"/>
              </a:rPr>
              <a:t>образование</a:t>
            </a:r>
            <a:r>
              <a:rPr lang="ru-RU" sz="4900" b="1" dirty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4900" dirty="0">
                <a:solidFill>
                  <a:schemeClr val="tx1"/>
                </a:solidFill>
                <a:latin typeface="Georgia" pitchFamily="18" charset="0"/>
              </a:rPr>
              <a:t>– </a:t>
            </a:r>
            <a:r>
              <a:rPr lang="ru-RU" sz="4900" dirty="0" smtClean="0">
                <a:solidFill>
                  <a:schemeClr val="tx1"/>
                </a:solidFill>
                <a:latin typeface="Georgia" pitchFamily="18" charset="0"/>
              </a:rPr>
              <a:t>различные</a:t>
            </a:r>
            <a:r>
              <a:rPr lang="ru-RU" sz="4900" dirty="0">
                <a:solidFill>
                  <a:schemeClr val="tx1"/>
                </a:solidFill>
                <a:latin typeface="Georgia" pitchFamily="18" charset="0"/>
              </a:rPr>
              <a:t>, гибкие </a:t>
            </a:r>
            <a:r>
              <a:rPr lang="ru-RU" sz="4900" dirty="0" smtClean="0">
                <a:solidFill>
                  <a:schemeClr val="tx1"/>
                </a:solidFill>
                <a:latin typeface="Georgia" pitchFamily="18" charset="0"/>
              </a:rPr>
              <a:t>по </a:t>
            </a:r>
            <a:r>
              <a:rPr lang="ru-RU" sz="4900" dirty="0">
                <a:solidFill>
                  <a:schemeClr val="tx1"/>
                </a:solidFill>
                <a:latin typeface="Georgia" pitchFamily="18" charset="0"/>
              </a:rPr>
              <a:t>организации и формам образовательные системы, ориентированные на конкретные потребности и интересы </a:t>
            </a:r>
            <a:r>
              <a:rPr lang="ru-RU" sz="4900" dirty="0" smtClean="0">
                <a:solidFill>
                  <a:schemeClr val="tx1"/>
                </a:solidFill>
                <a:latin typeface="Georgia" pitchFamily="18" charset="0"/>
              </a:rPr>
              <a:t>обучающихся</a:t>
            </a:r>
            <a:r>
              <a:rPr lang="ru-RU" sz="4900" dirty="0">
                <a:solidFill>
                  <a:schemeClr val="tx1"/>
                </a:solidFill>
                <a:latin typeface="Georgia" pitchFamily="18" charset="0"/>
              </a:rPr>
              <a:t>;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4900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4900" b="1" i="1" dirty="0" smtClean="0">
                <a:solidFill>
                  <a:schemeClr val="tx1"/>
                </a:solidFill>
                <a:latin typeface="Georgia" pitchFamily="18" charset="0"/>
              </a:rPr>
              <a:t>Интерактивный подход в </a:t>
            </a:r>
            <a:r>
              <a:rPr lang="ru-RU" sz="4900" i="1" dirty="0" smtClean="0">
                <a:solidFill>
                  <a:schemeClr val="tx1"/>
                </a:solidFill>
                <a:latin typeface="Georgia" pitchFamily="18" charset="0"/>
              </a:rPr>
              <a:t>обучении</a:t>
            </a:r>
            <a:r>
              <a:rPr lang="ru-RU" sz="49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4900" dirty="0">
                <a:solidFill>
                  <a:schemeClr val="tx1"/>
                </a:solidFill>
                <a:latin typeface="Georgia" pitchFamily="18" charset="0"/>
              </a:rPr>
              <a:t>основывается на психологических принципах взаимодействий и взаимоотношений между </a:t>
            </a:r>
            <a:r>
              <a:rPr lang="ru-RU" sz="4900" dirty="0" smtClean="0">
                <a:solidFill>
                  <a:schemeClr val="tx1"/>
                </a:solidFill>
                <a:latin typeface="Georgia" pitchFamily="18" charset="0"/>
              </a:rPr>
              <a:t>участниками образовательных отношений</a:t>
            </a:r>
            <a:r>
              <a:rPr lang="ru-RU" sz="4900" dirty="0" smtClean="0">
                <a:solidFill>
                  <a:schemeClr val="tx1"/>
                </a:solidFill>
                <a:latin typeface="Georgia" pitchFamily="18" charset="0"/>
              </a:rPr>
              <a:t>;</a:t>
            </a:r>
            <a:endParaRPr lang="ru-RU" sz="4900" dirty="0">
              <a:solidFill>
                <a:schemeClr val="tx1"/>
              </a:solidFill>
              <a:latin typeface="Georgia" pitchFamily="18" charset="0"/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4900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4900" b="1" i="1" dirty="0" smtClean="0">
                <a:solidFill>
                  <a:schemeClr val="tx1"/>
                </a:solidFill>
                <a:latin typeface="Georgia" pitchFamily="18" charset="0"/>
              </a:rPr>
              <a:t>Индивидуализация</a:t>
            </a:r>
            <a:r>
              <a:rPr lang="ru-RU" sz="4900" b="1" i="1" dirty="0">
                <a:solidFill>
                  <a:schemeClr val="tx1"/>
                </a:solidFill>
                <a:latin typeface="Georgia" pitchFamily="18" charset="0"/>
              </a:rPr>
              <a:t>  образования</a:t>
            </a:r>
            <a:r>
              <a:rPr lang="ru-RU" sz="4900" b="1" dirty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4900" dirty="0">
                <a:solidFill>
                  <a:schemeClr val="tx1"/>
                </a:solidFill>
                <a:latin typeface="Georgia" pitchFamily="18" charset="0"/>
              </a:rPr>
              <a:t>– </a:t>
            </a:r>
            <a:r>
              <a:rPr lang="ru-RU" sz="4900" dirty="0" smtClean="0">
                <a:solidFill>
                  <a:schemeClr val="tx1"/>
                </a:solidFill>
                <a:latin typeface="Georgia" pitchFamily="18" charset="0"/>
              </a:rPr>
              <a:t>организация </a:t>
            </a:r>
            <a:r>
              <a:rPr lang="ru-RU" sz="4900" dirty="0">
                <a:solidFill>
                  <a:schemeClr val="tx1"/>
                </a:solidFill>
                <a:latin typeface="Georgia" pitchFamily="18" charset="0"/>
              </a:rPr>
              <a:t>вклада каждого ребенка в процесс обучения, основана на </a:t>
            </a:r>
            <a:r>
              <a:rPr lang="ru-RU" sz="4900" dirty="0" smtClean="0">
                <a:solidFill>
                  <a:schemeClr val="tx1"/>
                </a:solidFill>
                <a:latin typeface="Georgia" pitchFamily="18" charset="0"/>
              </a:rPr>
              <a:t>поддержке старшеклассников </a:t>
            </a:r>
            <a:r>
              <a:rPr lang="ru-RU" sz="4900" dirty="0">
                <a:solidFill>
                  <a:schemeClr val="tx1"/>
                </a:solidFill>
                <a:latin typeface="Georgia" pitchFamily="18" charset="0"/>
              </a:rPr>
              <a:t>в развитии их потенциальных возможностей, стимулирование самостоятельно ставить цели и достигать их в процессе познания. Внимание педагогов направлено на обеспечение активного участия ребенка в образовательной деятельности. 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4900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4900" b="1" i="1" dirty="0" err="1" smtClean="0">
                <a:solidFill>
                  <a:schemeClr val="tx1"/>
                </a:solidFill>
                <a:latin typeface="Georgia" pitchFamily="18" charset="0"/>
              </a:rPr>
              <a:t>Профилизация</a:t>
            </a:r>
            <a:r>
              <a:rPr lang="ru-RU" sz="4900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4900" b="1" i="1" dirty="0">
                <a:solidFill>
                  <a:schemeClr val="tx1"/>
                </a:solidFill>
                <a:latin typeface="Georgia" pitchFamily="18" charset="0"/>
              </a:rPr>
              <a:t>образования</a:t>
            </a:r>
            <a:r>
              <a:rPr lang="ru-RU" sz="4900" b="1" dirty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4900" dirty="0">
                <a:solidFill>
                  <a:schemeClr val="tx1"/>
                </a:solidFill>
                <a:latin typeface="Georgia" pitchFamily="18" charset="0"/>
              </a:rPr>
              <a:t>– процесс, направленный на самоопределение </a:t>
            </a:r>
            <a:r>
              <a:rPr lang="ru-RU" sz="4900" dirty="0" smtClean="0">
                <a:solidFill>
                  <a:schemeClr val="tx1"/>
                </a:solidFill>
                <a:latin typeface="Georgia" pitchFamily="18" charset="0"/>
              </a:rPr>
              <a:t>обучающихся</a:t>
            </a:r>
            <a:r>
              <a:rPr lang="ru-RU" sz="4900" dirty="0">
                <a:solidFill>
                  <a:schemeClr val="tx1"/>
                </a:solidFill>
                <a:latin typeface="Georgia" pitchFamily="18" charset="0"/>
              </a:rPr>
              <a:t>, формирование адекватного представления о своих возможностях, совершенствование и углубление ранее полученных знаний и навыков через создание системы специализированной подготовки, ориентированной на индивидуализацию обучения и профессиональную ориентацию обучающихся с учетом реальных потребностей рынка труда.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4000" dirty="0" smtClean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642910" y="214289"/>
            <a:ext cx="8215370" cy="500067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Georgia" pitchFamily="18" charset="0"/>
              </a:rPr>
              <a:t>Методологическая </a:t>
            </a:r>
            <a:r>
              <a:rPr lang="ru-RU" sz="2400" b="1" dirty="0" smtClean="0">
                <a:latin typeface="Georgia" pitchFamily="18" charset="0"/>
              </a:rPr>
              <a:t>основой программы являются</a:t>
            </a:r>
            <a:endParaRPr lang="ru-RU" sz="2400" b="1" dirty="0">
              <a:latin typeface="Georgia" pitchFamily="18" charset="0"/>
            </a:endParaRPr>
          </a:p>
        </p:txBody>
      </p:sp>
      <p:pic>
        <p:nvPicPr>
          <p:cNvPr id="14338" name="Picture 2" descr="C:\Users\нетбук\Desktop\320x0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8148" y="5786454"/>
            <a:ext cx="1285852" cy="10715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s://avatars.mds.yandex.net/get-pdb/2269311/c5ebb778-0153-471c-917b-dbf82b248fb7/s1200?webp=fal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500042"/>
            <a:ext cx="8643998" cy="6000792"/>
          </a:xfrm>
          <a:solidFill>
            <a:srgbClr val="EFF7C1"/>
          </a:solidFill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1500" dirty="0">
                <a:solidFill>
                  <a:schemeClr val="tx1"/>
                </a:solidFill>
                <a:latin typeface="Georgia" pitchFamily="18" charset="0"/>
              </a:rPr>
              <a:t>Модель внеурочной деятельности 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развивает 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накопленный опыт </a:t>
            </a:r>
            <a:r>
              <a:rPr lang="ru-RU" sz="1500" b="1" i="1" dirty="0">
                <a:solidFill>
                  <a:schemeClr val="tx1"/>
                </a:solidFill>
                <a:latin typeface="Georgia" pitchFamily="18" charset="0"/>
              </a:rPr>
              <a:t>неформального образования в условиях профильного обучения </a:t>
            </a:r>
            <a:r>
              <a:rPr lang="ru-RU" sz="1500" dirty="0">
                <a:solidFill>
                  <a:schemeClr val="tx1"/>
                </a:solidFill>
                <a:latin typeface="Georgia" pitchFamily="18" charset="0"/>
              </a:rPr>
              <a:t>старшеклассников </a:t>
            </a:r>
            <a:r>
              <a:rPr lang="en-US" sz="1500" dirty="0">
                <a:solidFill>
                  <a:schemeClr val="tx1"/>
                </a:solidFill>
                <a:latin typeface="Georgia" pitchFamily="18" charset="0"/>
              </a:rPr>
              <a:t>IT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-направленности в</a:t>
            </a:r>
            <a:r>
              <a:rPr lang="ru-RU" sz="1500" dirty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р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еализации </a:t>
            </a:r>
            <a:r>
              <a:rPr lang="ru-RU" sz="1500" dirty="0">
                <a:solidFill>
                  <a:schemeClr val="tx1"/>
                </a:solidFill>
                <a:latin typeface="Georgia" pitchFamily="18" charset="0"/>
              </a:rPr>
              <a:t>индивидуальных планов профессионального развития старшеклассников 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по </a:t>
            </a:r>
            <a:r>
              <a:rPr lang="ru-RU" sz="1500" dirty="0">
                <a:solidFill>
                  <a:schemeClr val="tx1"/>
                </a:solidFill>
                <a:latin typeface="Georgia" pitchFamily="18" charset="0"/>
              </a:rPr>
              <a:t>модулям:  </a:t>
            </a:r>
          </a:p>
          <a:p>
            <a:pPr>
              <a:spcBef>
                <a:spcPts val="0"/>
              </a:spcBef>
            </a:pPr>
            <a:r>
              <a:rPr lang="ru-RU" sz="1500" b="1" i="1" dirty="0" smtClean="0">
                <a:solidFill>
                  <a:schemeClr val="tx1"/>
                </a:solidFill>
                <a:latin typeface="Georgia" pitchFamily="18" charset="0"/>
              </a:rPr>
              <a:t>М</a:t>
            </a:r>
            <a:r>
              <a:rPr lang="ru-RU" sz="1500" b="1" i="1" dirty="0" smtClean="0">
                <a:solidFill>
                  <a:schemeClr val="tx1"/>
                </a:solidFill>
                <a:latin typeface="Georgia" pitchFamily="18" charset="0"/>
              </a:rPr>
              <a:t>одуль </a:t>
            </a:r>
            <a:r>
              <a:rPr lang="ru-RU" sz="1500" b="1" i="1" dirty="0">
                <a:solidFill>
                  <a:schemeClr val="tx1"/>
                </a:solidFill>
                <a:latin typeface="Georgia" pitchFamily="18" charset="0"/>
              </a:rPr>
              <a:t>«Профессионально и интересно</a:t>
            </a:r>
            <a:r>
              <a:rPr lang="ru-RU" sz="1500" b="1" i="1" dirty="0" smtClean="0">
                <a:solidFill>
                  <a:schemeClr val="tx1"/>
                </a:solidFill>
                <a:latin typeface="Georgia" pitchFamily="18" charset="0"/>
              </a:rPr>
              <a:t>» (по выбору)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endParaRPr lang="ru-RU" sz="1500" dirty="0">
              <a:solidFill>
                <a:schemeClr val="tx1"/>
              </a:solidFill>
              <a:latin typeface="Georgia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500" dirty="0">
                <a:solidFill>
                  <a:schemeClr val="tx1"/>
                </a:solidFill>
                <a:latin typeface="Georgia" pitchFamily="18" charset="0"/>
              </a:rPr>
              <a:t>1. профильные курсы 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с обязательным </a:t>
            </a:r>
            <a:r>
              <a:rPr lang="ru-RU" sz="1500" dirty="0">
                <a:solidFill>
                  <a:schemeClr val="tx1"/>
                </a:solidFill>
                <a:latin typeface="Georgia" pitchFamily="18" charset="0"/>
              </a:rPr>
              <a:t>выбором профессиональной практики </a:t>
            </a:r>
            <a:r>
              <a:rPr lang="ru-RU" sz="1500" dirty="0" err="1">
                <a:solidFill>
                  <a:schemeClr val="tx1"/>
                </a:solidFill>
                <a:latin typeface="Georgia" pitchFamily="18" charset="0"/>
              </a:rPr>
              <a:t>естественно-научной</a:t>
            </a:r>
            <a:r>
              <a:rPr lang="ru-RU" sz="1500" dirty="0">
                <a:solidFill>
                  <a:schemeClr val="tx1"/>
                </a:solidFill>
                <a:latin typeface="Georgia" pitchFamily="18" charset="0"/>
              </a:rPr>
              <a:t>, технологической, </a:t>
            </a:r>
            <a:r>
              <a:rPr lang="en-US" sz="1500" dirty="0">
                <a:solidFill>
                  <a:schemeClr val="tx1"/>
                </a:solidFill>
                <a:latin typeface="Georgia" pitchFamily="18" charset="0"/>
              </a:rPr>
              <a:t>IT</a:t>
            </a:r>
            <a:r>
              <a:rPr lang="ru-RU" sz="1500" dirty="0">
                <a:solidFill>
                  <a:schemeClr val="tx1"/>
                </a:solidFill>
                <a:latin typeface="Georgia" pitchFamily="18" charset="0"/>
              </a:rPr>
              <a:t>-направленности с целью выполнения индивидуального 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проекта;</a:t>
            </a:r>
            <a:endParaRPr lang="ru-RU" sz="1500" dirty="0">
              <a:solidFill>
                <a:schemeClr val="tx1"/>
              </a:solidFill>
              <a:latin typeface="Georgia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500" dirty="0">
                <a:solidFill>
                  <a:schemeClr val="tx1"/>
                </a:solidFill>
                <a:latin typeface="Georgia" pitchFamily="18" charset="0"/>
              </a:rPr>
              <a:t>2. клубное пространство ярких творческих практик социально-культурной направленности 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;</a:t>
            </a:r>
            <a:endParaRPr lang="ru-RU" sz="1500" dirty="0">
              <a:solidFill>
                <a:schemeClr val="tx1"/>
              </a:solidFill>
              <a:latin typeface="Georgia" pitchFamily="18" charset="0"/>
            </a:endParaRPr>
          </a:p>
          <a:p>
            <a:pPr>
              <a:spcBef>
                <a:spcPts val="0"/>
              </a:spcBef>
            </a:pPr>
            <a:r>
              <a:rPr lang="ru-RU" sz="1500" dirty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1500" b="1" i="1" dirty="0" smtClean="0">
                <a:solidFill>
                  <a:schemeClr val="tx1"/>
                </a:solidFill>
                <a:latin typeface="Georgia" pitchFamily="18" charset="0"/>
              </a:rPr>
              <a:t>М</a:t>
            </a:r>
            <a:r>
              <a:rPr lang="ru-RU" sz="1500" b="1" i="1" dirty="0" smtClean="0">
                <a:solidFill>
                  <a:schemeClr val="tx1"/>
                </a:solidFill>
                <a:latin typeface="Georgia" pitchFamily="18" charset="0"/>
              </a:rPr>
              <a:t>одуль </a:t>
            </a:r>
            <a:r>
              <a:rPr lang="ru-RU" sz="1500" b="1" i="1" dirty="0">
                <a:solidFill>
                  <a:schemeClr val="tx1"/>
                </a:solidFill>
                <a:latin typeface="Georgia" pitchFamily="18" charset="0"/>
              </a:rPr>
              <a:t>«Полезно и нужно</a:t>
            </a:r>
            <a:r>
              <a:rPr lang="ru-RU" sz="1500" b="1" i="1" dirty="0" smtClean="0">
                <a:solidFill>
                  <a:schemeClr val="tx1"/>
                </a:solidFill>
                <a:latin typeface="Georgia" pitchFamily="18" charset="0"/>
              </a:rPr>
              <a:t>» (по выбору)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endParaRPr lang="ru-RU" sz="1500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just">
              <a:spcBef>
                <a:spcPts val="0"/>
              </a:spcBef>
              <a:buAutoNum type="arabicPeriod"/>
            </a:pP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   школьные </a:t>
            </a:r>
            <a:r>
              <a:rPr lang="ru-RU" sz="1500" dirty="0">
                <a:solidFill>
                  <a:schemeClr val="tx1"/>
                </a:solidFill>
                <a:latin typeface="Georgia" pitchFamily="18" charset="0"/>
              </a:rPr>
              <a:t>практики неформального образования: образовательные сессии (проектные, рефлексивные, </a:t>
            </a:r>
            <a:r>
              <a:rPr lang="ru-RU" sz="1500" dirty="0" err="1">
                <a:solidFill>
                  <a:schemeClr val="tx1"/>
                </a:solidFill>
                <a:latin typeface="Georgia" pitchFamily="18" charset="0"/>
              </a:rPr>
              <a:t>форсайт</a:t>
            </a:r>
            <a:r>
              <a:rPr lang="ru-RU" sz="1500" dirty="0">
                <a:solidFill>
                  <a:schemeClr val="tx1"/>
                </a:solidFill>
                <a:latin typeface="Georgia" pitchFamily="18" charset="0"/>
              </a:rPr>
              <a:t> и др.),  </a:t>
            </a:r>
            <a:r>
              <a:rPr lang="ru-RU" sz="1500" dirty="0" err="1">
                <a:solidFill>
                  <a:schemeClr val="tx1"/>
                </a:solidFill>
                <a:latin typeface="Georgia" pitchFamily="18" charset="0"/>
              </a:rPr>
              <a:t>коммуникативно</a:t>
            </a:r>
            <a:r>
              <a:rPr lang="ru-RU" sz="1500" dirty="0">
                <a:solidFill>
                  <a:schemeClr val="tx1"/>
                </a:solidFill>
                <a:latin typeface="Georgia" pitchFamily="18" charset="0"/>
              </a:rPr>
              <a:t> – </a:t>
            </a:r>
            <a:r>
              <a:rPr lang="ru-RU" sz="1500" dirty="0" err="1">
                <a:solidFill>
                  <a:schemeClr val="tx1"/>
                </a:solidFill>
                <a:latin typeface="Georgia" pitchFamily="18" charset="0"/>
              </a:rPr>
              <a:t>деятельностные</a:t>
            </a:r>
            <a:r>
              <a:rPr lang="ru-RU" sz="1500" dirty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практики и </a:t>
            </a:r>
            <a:r>
              <a:rPr lang="ru-RU" sz="1500" dirty="0" err="1" smtClean="0">
                <a:solidFill>
                  <a:schemeClr val="tx1"/>
                </a:solidFill>
                <a:latin typeface="Georgia" pitchFamily="18" charset="0"/>
              </a:rPr>
              <a:t>др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;  </a:t>
            </a:r>
            <a:endParaRPr lang="ru-RU" sz="1500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just">
              <a:spcBef>
                <a:spcPts val="0"/>
              </a:spcBef>
              <a:buAutoNum type="arabicPeriod"/>
            </a:pP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  </a:t>
            </a:r>
            <a:r>
              <a:rPr lang="ru-RU" sz="1500" dirty="0" err="1" smtClean="0">
                <a:solidFill>
                  <a:schemeClr val="tx1"/>
                </a:solidFill>
                <a:latin typeface="Georgia" pitchFamily="18" charset="0"/>
              </a:rPr>
              <a:t>интенсивы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Georgia" pitchFamily="18" charset="0"/>
              </a:rPr>
              <a:t>метапредметной</a:t>
            </a:r>
            <a:r>
              <a:rPr lang="ru-RU" sz="1500" dirty="0">
                <a:solidFill>
                  <a:schemeClr val="tx1"/>
                </a:solidFill>
                <a:latin typeface="Georgia" pitchFamily="18" charset="0"/>
              </a:rPr>
              <a:t> направленности и ключевые события школы в рамках реализации программы воспитания и социализации старшей 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школы;</a:t>
            </a:r>
            <a:endParaRPr lang="ru-RU" sz="1500" dirty="0">
              <a:solidFill>
                <a:schemeClr val="tx1"/>
              </a:solidFill>
              <a:latin typeface="Georgia" pitchFamily="18" charset="0"/>
            </a:endParaRPr>
          </a:p>
          <a:p>
            <a:pPr>
              <a:spcBef>
                <a:spcPts val="0"/>
              </a:spcBef>
            </a:pPr>
            <a:r>
              <a:rPr lang="ru-RU" sz="1500" dirty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1500" b="1" i="1" dirty="0" smtClean="0">
                <a:solidFill>
                  <a:schemeClr val="tx1"/>
                </a:solidFill>
                <a:latin typeface="Georgia" pitchFamily="18" charset="0"/>
              </a:rPr>
              <a:t>М</a:t>
            </a:r>
            <a:r>
              <a:rPr lang="ru-RU" sz="1500" b="1" i="1" dirty="0" smtClean="0">
                <a:solidFill>
                  <a:schemeClr val="tx1"/>
                </a:solidFill>
                <a:latin typeface="Georgia" pitchFamily="18" charset="0"/>
              </a:rPr>
              <a:t>одуль </a:t>
            </a:r>
            <a:r>
              <a:rPr lang="ru-RU" sz="1500" b="1" i="1" dirty="0">
                <a:solidFill>
                  <a:schemeClr val="tx1"/>
                </a:solidFill>
                <a:latin typeface="Georgia" pitchFamily="18" charset="0"/>
              </a:rPr>
              <a:t>«Эффективно и важно</a:t>
            </a:r>
            <a:r>
              <a:rPr lang="ru-RU" sz="1500" b="1" i="1" dirty="0" smtClean="0">
                <a:solidFill>
                  <a:schemeClr val="tx1"/>
                </a:solidFill>
                <a:latin typeface="Georgia" pitchFamily="18" charset="0"/>
              </a:rPr>
              <a:t>»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endParaRPr lang="ru-RU" sz="1500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just">
              <a:spcBef>
                <a:spcPts val="0"/>
              </a:spcBef>
              <a:buAutoNum type="arabicPeriod"/>
            </a:pP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    открытое </a:t>
            </a:r>
            <a:r>
              <a:rPr lang="ru-RU" sz="1500" dirty="0">
                <a:solidFill>
                  <a:schemeClr val="tx1"/>
                </a:solidFill>
                <a:latin typeface="Georgia" pitchFamily="18" charset="0"/>
              </a:rPr>
              <a:t>воспитательное пространство классного коллектива  -  клубный/классный  час «Эффективная команда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»; </a:t>
            </a:r>
          </a:p>
          <a:p>
            <a:pPr algn="just">
              <a:spcBef>
                <a:spcPts val="0"/>
              </a:spcBef>
              <a:buAutoNum type="arabicPeriod"/>
            </a:pP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    диалог-студия </a:t>
            </a:r>
            <a:r>
              <a:rPr lang="ru-RU" sz="1500" dirty="0">
                <a:solidFill>
                  <a:schemeClr val="tx1"/>
                </a:solidFill>
                <a:latin typeface="Georgia" pitchFamily="18" charset="0"/>
              </a:rPr>
              <a:t>«Деловой завтрак», «Мастер-класс от профессионала»  - встреча с интересными людьми города, образовательные путешествия – экскурсии 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и </a:t>
            </a:r>
            <a:r>
              <a:rPr lang="ru-RU" sz="1500" dirty="0" err="1" smtClean="0">
                <a:solidFill>
                  <a:schemeClr val="tx1"/>
                </a:solidFill>
                <a:latin typeface="Georgia" pitchFamily="18" charset="0"/>
              </a:rPr>
              <a:t>др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;</a:t>
            </a:r>
            <a:endParaRPr lang="ru-RU" sz="1500" dirty="0" smtClean="0">
              <a:solidFill>
                <a:schemeClr val="tx1"/>
              </a:solidFill>
              <a:latin typeface="Georgia" pitchFamily="18" charset="0"/>
            </a:endParaRPr>
          </a:p>
          <a:p>
            <a:pPr>
              <a:spcBef>
                <a:spcPts val="0"/>
              </a:spcBef>
            </a:pPr>
            <a:r>
              <a:rPr lang="ru-RU" sz="1500" b="1" i="1" dirty="0" smtClean="0">
                <a:solidFill>
                  <a:schemeClr val="tx1"/>
                </a:solidFill>
                <a:latin typeface="Georgia" pitchFamily="18" charset="0"/>
              </a:rPr>
              <a:t>М</a:t>
            </a:r>
            <a:r>
              <a:rPr lang="ru-RU" sz="1500" b="1" i="1" dirty="0" smtClean="0">
                <a:solidFill>
                  <a:schemeClr val="tx1"/>
                </a:solidFill>
                <a:latin typeface="Georgia" pitchFamily="18" charset="0"/>
              </a:rPr>
              <a:t>одуль </a:t>
            </a:r>
            <a:r>
              <a:rPr lang="ru-RU" sz="1500" b="1" i="1" dirty="0">
                <a:solidFill>
                  <a:schemeClr val="tx1"/>
                </a:solidFill>
                <a:latin typeface="Georgia" pitchFamily="18" charset="0"/>
              </a:rPr>
              <a:t>«Дополненный выбор»:</a:t>
            </a:r>
            <a:r>
              <a:rPr lang="ru-RU" sz="1500" b="1" dirty="0">
                <a:solidFill>
                  <a:schemeClr val="tx1"/>
                </a:solidFill>
                <a:latin typeface="Georgia" pitchFamily="18" charset="0"/>
              </a:rPr>
              <a:t> </a:t>
            </a:r>
            <a:endParaRPr lang="ru-RU" sz="1500" b="1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формы </a:t>
            </a:r>
            <a:r>
              <a:rPr lang="ru-RU" sz="1500" dirty="0">
                <a:solidFill>
                  <a:schemeClr val="tx1"/>
                </a:solidFill>
                <a:latin typeface="Georgia" pitchFamily="18" charset="0"/>
              </a:rPr>
              <a:t>дополнительного образования (возможен </a:t>
            </a:r>
            <a:r>
              <a:rPr lang="ru-RU" sz="1500" dirty="0" err="1" smtClean="0">
                <a:solidFill>
                  <a:schemeClr val="tx1"/>
                </a:solidFill>
                <a:latin typeface="Georgia" pitchFamily="18" charset="0"/>
              </a:rPr>
              <a:t>перезачет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 на внеурочную деятельность спортивно-оздоровительной и </a:t>
            </a:r>
            <a:r>
              <a:rPr lang="ru-RU" sz="1500" dirty="0" err="1" smtClean="0">
                <a:solidFill>
                  <a:schemeClr val="tx1"/>
                </a:solidFill>
                <a:latin typeface="Georgia" pitchFamily="18" charset="0"/>
              </a:rPr>
              <a:t>общеинтеллектуальной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 направленности по                    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заявлению 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родителей</a:t>
            </a:r>
            <a:r>
              <a:rPr lang="ru-RU" sz="1500" dirty="0" smtClean="0">
                <a:solidFill>
                  <a:schemeClr val="tx1"/>
                </a:solidFill>
                <a:latin typeface="Georgia" pitchFamily="18" charset="0"/>
              </a:rPr>
              <a:t>)</a:t>
            </a:r>
          </a:p>
          <a:p>
            <a:pPr algn="just">
              <a:spcBef>
                <a:spcPts val="0"/>
              </a:spcBef>
            </a:pPr>
            <a:endParaRPr lang="ru-RU" sz="1500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just">
              <a:spcBef>
                <a:spcPts val="0"/>
              </a:spcBef>
            </a:pPr>
            <a:endParaRPr lang="ru-RU" sz="1500" dirty="0" smtClean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642910" y="0"/>
            <a:ext cx="7772400" cy="500067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Georgia" pitchFamily="18" charset="0"/>
              </a:rPr>
              <a:t>Основная идея программы</a:t>
            </a:r>
            <a:endParaRPr lang="ru-RU" sz="2400" b="1" dirty="0">
              <a:latin typeface="Georgia" pitchFamily="18" charset="0"/>
            </a:endParaRPr>
          </a:p>
        </p:txBody>
      </p:sp>
      <p:pic>
        <p:nvPicPr>
          <p:cNvPr id="14338" name="Picture 2" descr="C:\Users\нетбук\Desktop\320x0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5786454"/>
            <a:ext cx="1214414" cy="10715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s://avatars.mds.yandex.net/get-pdb/2269311/c5ebb778-0153-471c-917b-dbf82b248fb7/s1200?webp=fal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643998" cy="642942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32500" lnSpcReduction="20000"/>
          </a:bodyPr>
          <a:lstStyle/>
          <a:p>
            <a:r>
              <a:rPr lang="ru-RU" sz="7400" b="1" dirty="0">
                <a:solidFill>
                  <a:schemeClr val="tx1"/>
                </a:solidFill>
                <a:latin typeface="Georgia" pitchFamily="18" charset="0"/>
              </a:rPr>
              <a:t>Цель программы: </a:t>
            </a:r>
            <a:endParaRPr lang="ru-RU" sz="7400" b="1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just"/>
            <a:r>
              <a:rPr lang="ru-RU" sz="6000" dirty="0" smtClean="0">
                <a:solidFill>
                  <a:schemeClr val="tx1"/>
                </a:solidFill>
                <a:latin typeface="Georgia" pitchFamily="18" charset="0"/>
              </a:rPr>
              <a:t>Освоение </a:t>
            </a:r>
            <a:r>
              <a:rPr lang="ru-RU" sz="6000" dirty="0">
                <a:solidFill>
                  <a:schemeClr val="tx1"/>
                </a:solidFill>
                <a:latin typeface="Georgia" pitchFamily="18" charset="0"/>
              </a:rPr>
              <a:t>старшеклассниками в командном взаимодействии </a:t>
            </a:r>
            <a:r>
              <a:rPr lang="ru-RU" sz="6000" dirty="0" err="1" smtClean="0">
                <a:solidFill>
                  <a:schemeClr val="tx1"/>
                </a:solidFill>
                <a:latin typeface="Georgia" pitchFamily="18" charset="0"/>
              </a:rPr>
              <a:t>надпредметных</a:t>
            </a:r>
            <a:r>
              <a:rPr lang="ru-RU" sz="60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6000" dirty="0" smtClean="0">
                <a:solidFill>
                  <a:schemeClr val="tx1"/>
                </a:solidFill>
                <a:latin typeface="Georgia" pitchFamily="18" charset="0"/>
              </a:rPr>
              <a:t>навыков (</a:t>
            </a:r>
            <a:r>
              <a:rPr lang="en-US" sz="5500" dirty="0" smtClean="0">
                <a:solidFill>
                  <a:schemeClr val="tx1"/>
                </a:solidFill>
                <a:latin typeface="Georgia" pitchFamily="18" charset="0"/>
              </a:rPr>
              <a:t>t</a:t>
            </a:r>
            <a:r>
              <a:rPr lang="ru-RU" sz="5500" dirty="0" err="1" smtClean="0">
                <a:solidFill>
                  <a:schemeClr val="tx1"/>
                </a:solidFill>
                <a:latin typeface="Georgia" pitchFamily="18" charset="0"/>
              </a:rPr>
              <a:t>ransferable</a:t>
            </a:r>
            <a:r>
              <a:rPr lang="ru-RU" sz="55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5500" dirty="0" err="1" smtClean="0">
                <a:solidFill>
                  <a:schemeClr val="tx1"/>
                </a:solidFill>
                <a:latin typeface="Georgia" pitchFamily="18" charset="0"/>
              </a:rPr>
              <a:t>skills</a:t>
            </a:r>
            <a:r>
              <a:rPr lang="ru-RU" sz="5500" dirty="0" smtClean="0">
                <a:solidFill>
                  <a:schemeClr val="tx1"/>
                </a:solidFill>
                <a:latin typeface="Georgia" pitchFamily="18" charset="0"/>
              </a:rPr>
              <a:t>)</a:t>
            </a:r>
            <a:r>
              <a:rPr lang="en-US" sz="55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5500" dirty="0" smtClean="0">
                <a:solidFill>
                  <a:schemeClr val="tx1"/>
                </a:solidFill>
                <a:latin typeface="Georgia" pitchFamily="18" charset="0"/>
              </a:rPr>
              <a:t>в</a:t>
            </a:r>
            <a:r>
              <a:rPr lang="ru-RU" sz="55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6000" dirty="0">
                <a:solidFill>
                  <a:schemeClr val="tx1"/>
                </a:solidFill>
                <a:latin typeface="Georgia" pitchFamily="18" charset="0"/>
              </a:rPr>
              <a:t>реализации </a:t>
            </a:r>
            <a:r>
              <a:rPr lang="ru-RU" sz="6000" dirty="0" smtClean="0">
                <a:solidFill>
                  <a:schemeClr val="tx1"/>
                </a:solidFill>
                <a:latin typeface="Georgia" pitchFamily="18" charset="0"/>
              </a:rPr>
              <a:t>творческих </a:t>
            </a:r>
            <a:r>
              <a:rPr lang="ru-RU" sz="6000" dirty="0">
                <a:solidFill>
                  <a:schemeClr val="tx1"/>
                </a:solidFill>
                <a:latin typeface="Georgia" pitchFamily="18" charset="0"/>
              </a:rPr>
              <a:t>идей и индивидуальных планов профессионального развития в пространстве ключевых воспитательных событий школы и на производственных площадках сетевых (социальных) партнеров</a:t>
            </a:r>
            <a:r>
              <a:rPr lang="ru-RU" sz="6000" dirty="0" smtClean="0">
                <a:solidFill>
                  <a:schemeClr val="tx1"/>
                </a:solidFill>
                <a:latin typeface="Georgia" pitchFamily="18" charset="0"/>
              </a:rPr>
              <a:t>.</a:t>
            </a:r>
          </a:p>
          <a:p>
            <a:pPr algn="just"/>
            <a:endParaRPr lang="ru-RU" sz="6000" dirty="0">
              <a:solidFill>
                <a:schemeClr val="tx1"/>
              </a:solidFill>
              <a:latin typeface="Georgia" pitchFamily="18" charset="0"/>
            </a:endParaRPr>
          </a:p>
          <a:p>
            <a:r>
              <a:rPr lang="ru-RU" sz="7400" b="1" dirty="0">
                <a:solidFill>
                  <a:schemeClr val="tx1"/>
                </a:solidFill>
                <a:latin typeface="Georgia" pitchFamily="18" charset="0"/>
              </a:rPr>
              <a:t>Задачи</a:t>
            </a:r>
            <a:r>
              <a:rPr lang="ru-RU" sz="7400" b="1" dirty="0" smtClean="0">
                <a:solidFill>
                  <a:schemeClr val="tx1"/>
                </a:solidFill>
                <a:latin typeface="Georgia" pitchFamily="18" charset="0"/>
              </a:rPr>
              <a:t>:</a:t>
            </a:r>
            <a:endParaRPr lang="ru-RU" sz="7400" dirty="0">
              <a:solidFill>
                <a:schemeClr val="tx1"/>
              </a:solidFill>
              <a:latin typeface="Georgia" pitchFamily="18" charset="0"/>
            </a:endParaRPr>
          </a:p>
          <a:p>
            <a:pPr lvl="0" algn="just"/>
            <a:r>
              <a:rPr lang="ru-RU" sz="6000" dirty="0" smtClean="0">
                <a:solidFill>
                  <a:schemeClr val="tx1"/>
                </a:solidFill>
                <a:latin typeface="Georgia" pitchFamily="18" charset="0"/>
              </a:rPr>
              <a:t>1.   Обобщить </a:t>
            </a:r>
            <a:r>
              <a:rPr lang="ru-RU" sz="6000" dirty="0">
                <a:solidFill>
                  <a:schemeClr val="tx1"/>
                </a:solidFill>
                <a:latin typeface="Georgia" pitchFamily="18" charset="0"/>
              </a:rPr>
              <a:t>опыт неформального образования и систематизировать лучшие образовательные практики </a:t>
            </a:r>
            <a:r>
              <a:rPr lang="ru-RU" sz="6000" dirty="0" err="1" smtClean="0">
                <a:solidFill>
                  <a:schemeClr val="tx1"/>
                </a:solidFill>
                <a:latin typeface="Georgia" pitchFamily="18" charset="0"/>
              </a:rPr>
              <a:t>над</a:t>
            </a:r>
            <a:r>
              <a:rPr lang="ru-RU" sz="6000" dirty="0" err="1" smtClean="0">
                <a:solidFill>
                  <a:schemeClr val="tx1"/>
                </a:solidFill>
                <a:latin typeface="Georgia" pitchFamily="18" charset="0"/>
              </a:rPr>
              <a:t>предметной</a:t>
            </a:r>
            <a:r>
              <a:rPr lang="ru-RU" sz="6000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6000" dirty="0">
                <a:solidFill>
                  <a:schemeClr val="tx1"/>
                </a:solidFill>
                <a:latin typeface="Georgia" pitchFamily="18" charset="0"/>
              </a:rPr>
              <a:t>направленности;</a:t>
            </a:r>
          </a:p>
          <a:p>
            <a:pPr lvl="0" algn="just"/>
            <a:r>
              <a:rPr lang="ru-RU" sz="6000" dirty="0" smtClean="0">
                <a:solidFill>
                  <a:schemeClr val="tx1"/>
                </a:solidFill>
                <a:latin typeface="Georgia" pitchFamily="18" charset="0"/>
              </a:rPr>
              <a:t>2. Организовать </a:t>
            </a:r>
            <a:r>
              <a:rPr lang="ru-RU" sz="6000" dirty="0">
                <a:solidFill>
                  <a:schemeClr val="tx1"/>
                </a:solidFill>
                <a:latin typeface="Georgia" pitchFamily="18" charset="0"/>
              </a:rPr>
              <a:t>профессиональные практики старшеклассников </a:t>
            </a:r>
            <a:r>
              <a:rPr lang="ru-RU" sz="6000" dirty="0" err="1">
                <a:solidFill>
                  <a:schemeClr val="tx1"/>
                </a:solidFill>
                <a:latin typeface="Georgia" pitchFamily="18" charset="0"/>
              </a:rPr>
              <a:t>естественно-научного</a:t>
            </a:r>
            <a:r>
              <a:rPr lang="ru-RU" sz="6000" dirty="0">
                <a:solidFill>
                  <a:schemeClr val="tx1"/>
                </a:solidFill>
                <a:latin typeface="Georgia" pitchFamily="18" charset="0"/>
              </a:rPr>
              <a:t>, технологического профилей и </a:t>
            </a:r>
            <a:r>
              <a:rPr lang="en-US" sz="6000" dirty="0">
                <a:solidFill>
                  <a:schemeClr val="tx1"/>
                </a:solidFill>
                <a:latin typeface="Georgia" pitchFamily="18" charset="0"/>
              </a:rPr>
              <a:t>IT</a:t>
            </a:r>
            <a:r>
              <a:rPr lang="ru-RU" sz="6000" dirty="0">
                <a:solidFill>
                  <a:schemeClr val="tx1"/>
                </a:solidFill>
                <a:latin typeface="Georgia" pitchFamily="18" charset="0"/>
              </a:rPr>
              <a:t> и социально-культурной направленности </a:t>
            </a:r>
            <a:r>
              <a:rPr lang="ru-RU" sz="6200" dirty="0">
                <a:solidFill>
                  <a:schemeClr val="tx1"/>
                </a:solidFill>
                <a:latin typeface="Georgia" pitchFamily="18" charset="0"/>
              </a:rPr>
              <a:t>на производственных </a:t>
            </a:r>
            <a:r>
              <a:rPr lang="ru-RU" sz="6000" dirty="0">
                <a:solidFill>
                  <a:schemeClr val="tx1"/>
                </a:solidFill>
                <a:latin typeface="Georgia" pitchFamily="18" charset="0"/>
              </a:rPr>
              <a:t>площадках сетевых (социальных) партнеров;</a:t>
            </a:r>
          </a:p>
          <a:p>
            <a:pPr lvl="0" algn="just"/>
            <a:r>
              <a:rPr lang="ru-RU" sz="6000" dirty="0" smtClean="0">
                <a:solidFill>
                  <a:schemeClr val="tx1"/>
                </a:solidFill>
                <a:latin typeface="Georgia" pitchFamily="18" charset="0"/>
              </a:rPr>
              <a:t>3.    Закрепить </a:t>
            </a:r>
            <a:r>
              <a:rPr lang="ru-RU" sz="6000" dirty="0">
                <a:solidFill>
                  <a:schemeClr val="tx1"/>
                </a:solidFill>
                <a:latin typeface="Georgia" pitchFamily="18" charset="0"/>
              </a:rPr>
              <a:t>навыки командного взаимодействия старшеклассников в интерактивном пространстве ключевых воспитательных событий школы;</a:t>
            </a:r>
          </a:p>
          <a:p>
            <a:pPr lvl="0" algn="just">
              <a:tabLst>
                <a:tab pos="355600" algn="l"/>
              </a:tabLst>
            </a:pPr>
            <a:r>
              <a:rPr lang="ru-RU" sz="6000" dirty="0" smtClean="0">
                <a:solidFill>
                  <a:schemeClr val="tx1"/>
                </a:solidFill>
                <a:latin typeface="Georgia" pitchFamily="18" charset="0"/>
              </a:rPr>
              <a:t>4. Представить </a:t>
            </a:r>
            <a:r>
              <a:rPr lang="ru-RU" sz="6000" dirty="0" smtClean="0">
                <a:solidFill>
                  <a:schemeClr val="tx1"/>
                </a:solidFill>
                <a:latin typeface="Georgia" pitchFamily="18" charset="0"/>
              </a:rPr>
              <a:t>продукты и результаты </a:t>
            </a:r>
            <a:r>
              <a:rPr lang="ru-RU" sz="6000" dirty="0">
                <a:solidFill>
                  <a:schemeClr val="tx1"/>
                </a:solidFill>
                <a:latin typeface="Georgia" pitchFamily="18" charset="0"/>
              </a:rPr>
              <a:t>образовательной деятельности старшеклассников на площадках ключевых воспитательных событий </a:t>
            </a:r>
            <a:r>
              <a:rPr lang="ru-RU" sz="6000" dirty="0" smtClean="0">
                <a:solidFill>
                  <a:schemeClr val="tx1"/>
                </a:solidFill>
                <a:latin typeface="Georgia" pitchFamily="18" charset="0"/>
              </a:rPr>
              <a:t>школы.</a:t>
            </a:r>
            <a:endParaRPr lang="ru-RU" sz="6000" dirty="0">
              <a:solidFill>
                <a:schemeClr val="tx1"/>
              </a:solidFill>
              <a:latin typeface="Georgia" pitchFamily="18" charset="0"/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endParaRPr lang="ru-RU" sz="6000" dirty="0">
              <a:solidFill>
                <a:schemeClr val="tx1"/>
              </a:solidFill>
              <a:latin typeface="Georgia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4000" dirty="0" smtClean="0">
              <a:solidFill>
                <a:schemeClr val="tx1"/>
              </a:solidFill>
              <a:latin typeface="Georgia" pitchFamily="18" charset="0"/>
            </a:endParaRPr>
          </a:p>
        </p:txBody>
      </p:sp>
      <p:pic>
        <p:nvPicPr>
          <p:cNvPr id="14338" name="Picture 2" descr="C:\Users\нетбук\Desktop\320x0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8148" y="5786454"/>
            <a:ext cx="1285852" cy="10715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s://avatars.mds.yandex.net/get-pdb/2269311/c5ebb778-0153-471c-917b-dbf82b248fb7/s1200?webp=fal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5720" y="0"/>
            <a:ext cx="8429684" cy="1000108"/>
          </a:xfrm>
        </p:spPr>
        <p:txBody>
          <a:bodyPr/>
          <a:lstStyle/>
          <a:p>
            <a:pPr lvl="0"/>
            <a:r>
              <a:rPr lang="ru-RU" sz="2000" b="1" dirty="0">
                <a:solidFill>
                  <a:schemeClr val="tx1"/>
                </a:solidFill>
                <a:latin typeface="Georgia" pitchFamily="18" charset="0"/>
              </a:rPr>
              <a:t>Организационно-содержательная модель внеурочной деятельности </a:t>
            </a:r>
            <a:endParaRPr lang="ru-RU" sz="2000" dirty="0">
              <a:solidFill>
                <a:schemeClr val="tx1"/>
              </a:solidFill>
              <a:latin typeface="Georgia" pitchFamily="18" charset="0"/>
            </a:endParaRPr>
          </a:p>
          <a:p>
            <a:endParaRPr lang="ru-RU" dirty="0"/>
          </a:p>
        </p:txBody>
      </p:sp>
      <p:pic>
        <p:nvPicPr>
          <p:cNvPr id="6" name="Рисунок 5"/>
          <p:cNvPicPr/>
          <p:nvPr/>
        </p:nvPicPr>
        <p:blipFill>
          <a:blip r:embed="rId3"/>
          <a:srcRect l="24719" t="10828" r="24309" b="9236"/>
          <a:stretch>
            <a:fillRect/>
          </a:stretch>
        </p:blipFill>
        <p:spPr bwMode="auto">
          <a:xfrm>
            <a:off x="571472" y="642918"/>
            <a:ext cx="7715304" cy="6215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8" name="Picture 2" descr="C:\Users\нетбук\Desktop\320x0w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8148" y="5786454"/>
            <a:ext cx="1285852" cy="10715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s://avatars.mds.yandex.net/get-pdb/2269311/c5ebb778-0153-471c-917b-dbf82b248fb7/s1200?webp=fal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5720" y="0"/>
            <a:ext cx="8429684" cy="1000108"/>
          </a:xfrm>
        </p:spPr>
        <p:txBody>
          <a:bodyPr/>
          <a:lstStyle/>
          <a:p>
            <a:pPr lvl="0"/>
            <a:r>
              <a:rPr lang="ru-RU" sz="2000" b="1" dirty="0" smtClean="0">
                <a:solidFill>
                  <a:schemeClr val="tx1"/>
                </a:solidFill>
                <a:latin typeface="Georgia" pitchFamily="18" charset="0"/>
              </a:rPr>
              <a:t>Основные </a:t>
            </a:r>
            <a:r>
              <a:rPr lang="ru-RU" sz="2000" b="1" dirty="0">
                <a:solidFill>
                  <a:schemeClr val="tx1"/>
                </a:solidFill>
                <a:latin typeface="Georgia" pitchFamily="18" charset="0"/>
              </a:rPr>
              <a:t>результаты и критерии результативности программы внеурочной деятельности</a:t>
            </a:r>
            <a:endParaRPr lang="ru-RU" dirty="0">
              <a:solidFill>
                <a:schemeClr val="tx1"/>
              </a:solidFill>
              <a:latin typeface="Georgia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57157" y="897683"/>
          <a:ext cx="8501122" cy="5608320"/>
        </p:xfrm>
        <a:graphic>
          <a:graphicData uri="http://schemas.openxmlformats.org/drawingml/2006/table">
            <a:tbl>
              <a:tblPr/>
              <a:tblGrid>
                <a:gridCol w="2928232"/>
                <a:gridCol w="5572890"/>
              </a:tblGrid>
              <a:tr h="1963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Georgia" pitchFamily="18" charset="0"/>
                          <a:ea typeface="Calibri"/>
                          <a:cs typeface="Times New Roman"/>
                        </a:rPr>
                        <a:t>Результат</a:t>
                      </a:r>
                      <a:endParaRPr lang="ru-RU" sz="1400" b="1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50927" marR="5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7C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Georgia" pitchFamily="18" charset="0"/>
                          <a:ea typeface="Calibri"/>
                          <a:cs typeface="Times New Roman"/>
                        </a:rPr>
                        <a:t>Критерий результативности</a:t>
                      </a:r>
                      <a:endParaRPr lang="ru-RU" sz="1400" b="1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50927" marR="5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7C1"/>
                    </a:solidFill>
                  </a:tcPr>
                </a:tc>
              </a:tr>
              <a:tr h="6231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Разработаны курсы внеурочной деятельности по профилям обучения</a:t>
                      </a:r>
                      <a:endParaRPr lang="ru-RU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50927" marR="5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6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- Наличие не менее 3 курсов в каждом профиле обучения</a:t>
                      </a:r>
                      <a:endParaRPr lang="ru-RU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- Публичная презентация образовательного проекта</a:t>
                      </a:r>
                      <a:endParaRPr lang="ru-RU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50927" marR="5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6B4"/>
                    </a:solidFill>
                  </a:tcPr>
                </a:tc>
              </a:tr>
              <a:tr h="8308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Реализованы индивидуальные образовательные планы</a:t>
                      </a:r>
                      <a:endParaRPr lang="ru-RU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50927" marR="5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6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- не менее 6 профессиональных практик </a:t>
                      </a:r>
                      <a:endParaRPr lang="ru-RU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- Публичная презентация результатов  учащимися</a:t>
                      </a:r>
                      <a:endParaRPr lang="ru-RU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- 70% удовлетворенности практикой и правильным профессиональным выбором</a:t>
                      </a:r>
                      <a:endParaRPr lang="ru-RU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50927" marR="5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6B4"/>
                    </a:solidFill>
                  </a:tcPr>
                </a:tc>
              </a:tr>
              <a:tr h="3927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Разработаны и проведены 2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интенсива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 по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прокачке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t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ransferable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skills</a:t>
                      </a:r>
                      <a:endParaRPr lang="ru-RU" sz="16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50927" marR="5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6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- Наличие программы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интенсива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 и отзывов участников</a:t>
                      </a:r>
                      <a:endParaRPr lang="ru-RU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50927" marR="5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6B4"/>
                    </a:solidFill>
                  </a:tcPr>
                </a:tc>
              </a:tr>
              <a:tr h="4154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Разработаны и проведены две рефлексивные сессии</a:t>
                      </a:r>
                      <a:endParaRPr lang="ru-RU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50927" marR="5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6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Наличие рефлексивных эссе участников (не менее 40 чел.)</a:t>
                      </a:r>
                      <a:endParaRPr lang="ru-RU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50927" marR="5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6B4"/>
                    </a:solidFill>
                  </a:tcPr>
                </a:tc>
              </a:tr>
              <a:tr h="4777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Проведено не менее 2 Образовательных событий</a:t>
                      </a:r>
                      <a:endParaRPr lang="ru-RU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50927" marR="5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6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Наличие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технологической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 карты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образовательных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событий</a:t>
                      </a:r>
                      <a:endParaRPr lang="ru-RU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50927" marR="5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6B4"/>
                    </a:solidFill>
                  </a:tcPr>
                </a:tc>
              </a:tr>
              <a:tr h="4168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Организовано не менее 2 выездных экскурсионных практик </a:t>
                      </a:r>
                      <a:endParaRPr lang="ru-RU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50927" marR="5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6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- Наличие программ практик</a:t>
                      </a:r>
                      <a:endParaRPr lang="ru-RU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- Наличие продукта деятельности учащихся</a:t>
                      </a:r>
                      <a:endParaRPr lang="ru-RU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50927" marR="5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6B4"/>
                    </a:solidFill>
                  </a:tcPr>
                </a:tc>
              </a:tr>
              <a:tr h="10358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Включение учащихся в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социокультурные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 практики</a:t>
                      </a:r>
                      <a:endParaRPr lang="ru-RU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50927" marR="5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6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- 100% учащихся приняли участие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 одной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социокультурной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практике</a:t>
                      </a:r>
                      <a:endParaRPr lang="ru-RU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- 50% учащихся приняли участие в 2 и более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социокультурных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 практиках</a:t>
                      </a:r>
                      <a:endParaRPr lang="ru-RU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- результат деятельности представлен на сайте школы</a:t>
                      </a:r>
                      <a:endParaRPr lang="ru-RU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50927" marR="50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6B4"/>
                    </a:solidFill>
                  </a:tcPr>
                </a:tc>
              </a:tr>
            </a:tbl>
          </a:graphicData>
        </a:graphic>
      </p:graphicFrame>
      <p:pic>
        <p:nvPicPr>
          <p:cNvPr id="14338" name="Picture 2" descr="C:\Users\нетбук\Desktop\320x0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965049"/>
            <a:ext cx="1071538" cy="8929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s://avatars.mds.yandex.net/get-pdb/2269311/c5ebb778-0153-471c-917b-dbf82b248fb7/s1200?webp=fal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5720" y="0"/>
            <a:ext cx="8429684" cy="714356"/>
          </a:xfrm>
        </p:spPr>
        <p:txBody>
          <a:bodyPr>
            <a:normAutofit/>
          </a:bodyPr>
          <a:lstStyle/>
          <a:p>
            <a:pPr lvl="0"/>
            <a:r>
              <a:rPr lang="ru-RU" sz="2800" b="1" dirty="0" smtClean="0">
                <a:solidFill>
                  <a:schemeClr val="tx1"/>
                </a:solidFill>
                <a:latin typeface="Georgia" pitchFamily="18" charset="0"/>
              </a:rPr>
              <a:t>Тезаурус </a:t>
            </a:r>
            <a:endParaRPr lang="ru-RU" sz="40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720" y="500042"/>
            <a:ext cx="8643998" cy="563231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b="1" i="1" dirty="0" err="1" smtClean="0">
                <a:latin typeface="Georgia" pitchFamily="18" charset="0"/>
              </a:rPr>
              <a:t>Профдайвинг</a:t>
            </a:r>
            <a:r>
              <a:rPr lang="ru-RU" dirty="0" smtClean="0">
                <a:latin typeface="Georgia" pitchFamily="18" charset="0"/>
              </a:rPr>
              <a:t> - это завершенный вид  учебно-практической краткосрочной деятельности учащихся 10-11-х классов, включающий в себя элементы определенного трудового (производственного) процесса непосредственно на рабочем месте специалиста.</a:t>
            </a:r>
          </a:p>
          <a:p>
            <a:pPr algn="just"/>
            <a:r>
              <a:rPr lang="ru-RU" b="1" i="1" dirty="0" smtClean="0">
                <a:latin typeface="Georgia" pitchFamily="18" charset="0"/>
              </a:rPr>
              <a:t>Профессиональная практика</a:t>
            </a:r>
            <a:r>
              <a:rPr lang="ru-RU" dirty="0" smtClean="0">
                <a:latin typeface="Georgia" pitchFamily="18" charset="0"/>
              </a:rPr>
              <a:t> - это вид практической деятельности, предоставляемый </a:t>
            </a:r>
            <a:r>
              <a:rPr lang="ru-RU" dirty="0" err="1" smtClean="0">
                <a:latin typeface="Georgia" pitchFamily="18" charset="0"/>
              </a:rPr>
              <a:t>обучаюшимся</a:t>
            </a:r>
            <a:r>
              <a:rPr lang="ru-RU" dirty="0" smtClean="0">
                <a:latin typeface="Georgia" pitchFamily="18" charset="0"/>
              </a:rPr>
              <a:t> 10-11-х  классов исходя из выбранной специализации внутри профиля. Профессиональная практика представляет  собой заключительный этап системы профильных и профессиональных проб и  проходит на различных предприятиях в условиях реального производства в течение длительного временного промежутка </a:t>
            </a:r>
          </a:p>
          <a:p>
            <a:pPr algn="just"/>
            <a:r>
              <a:rPr lang="ru-RU" b="1" i="1" dirty="0" err="1" smtClean="0">
                <a:latin typeface="Georgia" pitchFamily="18" charset="0"/>
              </a:rPr>
              <a:t>Социокультурная</a:t>
            </a:r>
            <a:r>
              <a:rPr lang="ru-RU" b="1" i="1" dirty="0" smtClean="0">
                <a:latin typeface="Georgia" pitchFamily="18" charset="0"/>
              </a:rPr>
              <a:t> практика - </a:t>
            </a:r>
            <a:r>
              <a:rPr lang="ru-RU" dirty="0" smtClean="0">
                <a:latin typeface="Georgia" pitchFamily="18" charset="0"/>
              </a:rPr>
              <a:t>проявляется в процессе  самостоятельного познания, преобразования, самоопределения, самовыражения, служения  в детско-взрослой общности, обеспечивая развитие учащихся. Формы </a:t>
            </a:r>
            <a:r>
              <a:rPr lang="ru-RU" dirty="0" err="1" smtClean="0">
                <a:latin typeface="Georgia" pitchFamily="18" charset="0"/>
              </a:rPr>
              <a:t>социокультурных</a:t>
            </a:r>
            <a:r>
              <a:rPr lang="ru-RU" dirty="0" smtClean="0">
                <a:latin typeface="Georgia" pitchFamily="18" charset="0"/>
              </a:rPr>
              <a:t> практик: волонтерская, проектно-исследовательская  деятельность, практика развития гражданских инициатив (молодежные переговорные площадки), </a:t>
            </a:r>
            <a:r>
              <a:rPr lang="ru-RU" dirty="0" err="1" smtClean="0">
                <a:latin typeface="Georgia" pitchFamily="18" charset="0"/>
              </a:rPr>
              <a:t>флешмобы</a:t>
            </a:r>
            <a:r>
              <a:rPr lang="ru-RU" dirty="0" smtClean="0">
                <a:latin typeface="Georgia" pitchFamily="18" charset="0"/>
              </a:rPr>
              <a:t>, акции и т. д.</a:t>
            </a:r>
          </a:p>
          <a:p>
            <a:pPr algn="just"/>
            <a:r>
              <a:rPr lang="ru-RU" b="1" i="1" dirty="0" err="1" smtClean="0">
                <a:latin typeface="Georgia" pitchFamily="18" charset="0"/>
              </a:rPr>
              <a:t>Интенсив</a:t>
            </a:r>
            <a:r>
              <a:rPr lang="ru-RU" dirty="0" smtClean="0">
                <a:latin typeface="Georgia" pitchFamily="18" charset="0"/>
              </a:rPr>
              <a:t> – активный метод обучения старшеклассников конкретному </a:t>
            </a:r>
            <a:r>
              <a:rPr lang="ru-RU" dirty="0" err="1" smtClean="0">
                <a:latin typeface="Georgia" pitchFamily="18" charset="0"/>
              </a:rPr>
              <a:t>метапредметному</a:t>
            </a:r>
            <a:r>
              <a:rPr lang="ru-RU" dirty="0" smtClean="0">
                <a:latin typeface="Georgia" pitchFamily="18" charset="0"/>
              </a:rPr>
              <a:t> навыку в сжатые сроки с обязательным "встраиванием" (</a:t>
            </a:r>
            <a:r>
              <a:rPr lang="ru-RU" dirty="0" err="1" smtClean="0">
                <a:latin typeface="Georgia" pitchFamily="18" charset="0"/>
              </a:rPr>
              <a:t>интериоризацией</a:t>
            </a:r>
            <a:r>
              <a:rPr lang="ru-RU" dirty="0" smtClean="0">
                <a:latin typeface="Georgia" pitchFamily="18" charset="0"/>
              </a:rPr>
              <a:t>) данного навыка в образовательную деятельность.</a:t>
            </a:r>
          </a:p>
          <a:p>
            <a:endParaRPr lang="ru-RU" dirty="0"/>
          </a:p>
        </p:txBody>
      </p:sp>
      <p:pic>
        <p:nvPicPr>
          <p:cNvPr id="14338" name="Picture 2" descr="C:\Users\нетбук\Desktop\320x0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86454"/>
            <a:ext cx="1285852" cy="10715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s://avatars.mds.yandex.net/get-pdb/2269311/c5ebb778-0153-471c-917b-dbf82b248fb7/s1200?webp=fal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5720" y="0"/>
            <a:ext cx="8429684" cy="714356"/>
          </a:xfrm>
        </p:spPr>
        <p:txBody>
          <a:bodyPr>
            <a:normAutofit/>
          </a:bodyPr>
          <a:lstStyle/>
          <a:p>
            <a:pPr lvl="0"/>
            <a:r>
              <a:rPr lang="ru-RU" sz="2800" b="1" dirty="0" smtClean="0">
                <a:solidFill>
                  <a:schemeClr val="tx1"/>
                </a:solidFill>
                <a:latin typeface="Georgia" pitchFamily="18" charset="0"/>
              </a:rPr>
              <a:t>Тезаурус </a:t>
            </a:r>
            <a:endParaRPr lang="ru-RU" sz="40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720" y="500042"/>
            <a:ext cx="8643998" cy="63863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1700" b="1" i="1" dirty="0" smtClean="0">
                <a:latin typeface="Georgia" pitchFamily="18" charset="0"/>
              </a:rPr>
              <a:t>Форсайт-сессия</a:t>
            </a:r>
            <a:r>
              <a:rPr lang="ru-RU" sz="1700" dirty="0" smtClean="0">
                <a:latin typeface="Georgia" pitchFamily="18" charset="0"/>
              </a:rPr>
              <a:t> – технология прогнозирования будущего, </a:t>
            </a:r>
            <a:r>
              <a:rPr lang="ru-RU" sz="1700" dirty="0" err="1" smtClean="0">
                <a:latin typeface="Georgia" pitchFamily="18" charset="0"/>
              </a:rPr>
              <a:t>форсайт</a:t>
            </a:r>
            <a:r>
              <a:rPr lang="ru-RU" sz="1700" dirty="0" smtClean="0">
                <a:latin typeface="Georgia" pitchFamily="18" charset="0"/>
              </a:rPr>
              <a:t> – это системные прогнозы, в которых оцениваются тренды развития технологий и науки, что предоставляет возможность сконцентрироваться на определённых направлениях, вкладывая в них ресурсы.</a:t>
            </a:r>
          </a:p>
          <a:p>
            <a:pPr algn="just"/>
            <a:r>
              <a:rPr lang="ru-RU" sz="1700" b="1" i="1" dirty="0" smtClean="0">
                <a:latin typeface="Georgia" pitchFamily="18" charset="0"/>
              </a:rPr>
              <a:t>Сетевое (социальное) партнерство</a:t>
            </a:r>
            <a:r>
              <a:rPr lang="ru-RU" sz="1700" dirty="0" smtClean="0">
                <a:latin typeface="Georgia" pitchFamily="18" charset="0"/>
              </a:rPr>
              <a:t> – система сотрудничества образовательной организации с различными институтами образования и производства, основанное на открытых соглашениях в условиях реализации профильных и социально-образовательных практик старшеклассников согласно совместно принятым планам.</a:t>
            </a:r>
          </a:p>
          <a:p>
            <a:pPr algn="just"/>
            <a:r>
              <a:rPr lang="ru-RU" sz="1700" b="1" i="1" dirty="0" err="1" smtClean="0">
                <a:latin typeface="Georgia" pitchFamily="18" charset="0"/>
              </a:rPr>
              <a:t>Эдвайс-сессия</a:t>
            </a:r>
            <a:r>
              <a:rPr lang="ru-RU" sz="1700" b="1" i="1" dirty="0" smtClean="0">
                <a:latin typeface="Georgia" pitchFamily="18" charset="0"/>
              </a:rPr>
              <a:t> – </a:t>
            </a:r>
            <a:r>
              <a:rPr lang="ru-RU" sz="1700" dirty="0" smtClean="0">
                <a:latin typeface="Georgia" pitchFamily="18" charset="0"/>
              </a:rPr>
              <a:t>это так называемая «совет-сессия» выпускников прошлых (студентов ВУЗов или уже работающих специалистов) с учащимися по профильным направлениям для интерактивного общения и передачи накопленного опыта по вопросам поступления в высшие учебные заведения и СПО, условиях обучения и проживания, перспективах трудоустройства, необходимых качеств для обучения и других интересующих учащихся вопросов. </a:t>
            </a:r>
          </a:p>
          <a:p>
            <a:pPr algn="just"/>
            <a:r>
              <a:rPr lang="ru-RU" sz="1700" b="1" i="1" dirty="0" smtClean="0">
                <a:latin typeface="Georgia" pitchFamily="18" charset="0"/>
              </a:rPr>
              <a:t>Открытое демонстрационное событие (ОДС)- </a:t>
            </a:r>
            <a:r>
              <a:rPr lang="ru-RU" sz="1700" dirty="0" smtClean="0">
                <a:latin typeface="Georgia" pitchFamily="18" charset="0"/>
              </a:rPr>
              <a:t>демонстрационное мероприятие с привлечением сетевых партнеров, проводимые в школе или специально отведенных местах на территории партнеров, для представления своих продуктов учащихся по той или иной образовательной деятельности.</a:t>
            </a:r>
          </a:p>
          <a:p>
            <a:pPr marL="898525" indent="-898525" algn="just"/>
            <a:r>
              <a:rPr lang="ru-RU" sz="1700" b="1" i="1" dirty="0" smtClean="0">
                <a:latin typeface="Georgia" pitchFamily="18" charset="0"/>
              </a:rPr>
              <a:t>Образовательное событие — </a:t>
            </a:r>
            <a:r>
              <a:rPr lang="ru-RU" sz="1700" dirty="0" smtClean="0">
                <a:latin typeface="Georgia" pitchFamily="18" charset="0"/>
              </a:rPr>
              <a:t>это ситуация, которая переживается и         осознается человеком как значимая (поворотная) в его собственном образовании.</a:t>
            </a:r>
          </a:p>
          <a:p>
            <a:endParaRPr lang="ru-RU" dirty="0"/>
          </a:p>
        </p:txBody>
      </p:sp>
      <p:pic>
        <p:nvPicPr>
          <p:cNvPr id="14338" name="Picture 2" descr="C:\Users\нетбук\Desktop\320x0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965049"/>
            <a:ext cx="1071538" cy="8929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Words>1112</Words>
  <PresentationFormat>Экран (4:3)</PresentationFormat>
  <Paragraphs>91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 МОДЕЛЬ программы внеурочной деятельности старшей школы «Future-skills: действуй и созидай» (в форме личностно-значимых образовательных событий) МАОУ «Средняя общеобразовательная школа № 2»  г. Чайковский в рамках реализации межмуниципального проекта «Инновационно-образовательные модели внеурочной деятельности старшей школы» </vt:lpstr>
      <vt:lpstr>Актуальность </vt:lpstr>
      <vt:lpstr>Методологическая основой программы являются</vt:lpstr>
      <vt:lpstr>Основная идея программы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 программы внеурочной деятельности старшей школы «Future-skills: действуй и созидай» (в форме личностно-значимых образовательных событий) МАОУ СОШ № 2 в рамках реализации межмуниципального проекта «Инновационно-образовательные модели внеурочной деятельности старшей школы»</dc:title>
  <dc:creator>нетбук</dc:creator>
  <cp:lastModifiedBy>Инга</cp:lastModifiedBy>
  <cp:revision>7</cp:revision>
  <dcterms:created xsi:type="dcterms:W3CDTF">2020-05-05T17:01:29Z</dcterms:created>
  <dcterms:modified xsi:type="dcterms:W3CDTF">2020-05-06T07:42:02Z</dcterms:modified>
</cp:coreProperties>
</file>