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0" r:id="rId5"/>
    <p:sldId id="259" r:id="rId6"/>
    <p:sldId id="258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CF0"/>
    <a:srgbClr val="CCCCFF"/>
    <a:srgbClr val="9999FF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33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466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03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17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446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94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5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30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5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00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243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20D5-014A-4467-996B-1B4B763A7475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7C7A-6AA8-4E6E-9BED-DAA73A077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439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1196" y="1690211"/>
            <a:ext cx="764160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МОДЕЛЬ</a:t>
            </a:r>
          </a:p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программы внеурочной деятельности старшей школы</a:t>
            </a:r>
          </a:p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 «</a:t>
            </a:r>
            <a:r>
              <a:rPr lang="ru-RU" sz="2400" b="1" dirty="0" err="1" smtClean="0">
                <a:latin typeface="Georgia" panose="02040502050405020303" pitchFamily="18" charset="0"/>
              </a:rPr>
              <a:t>Коворкинг</a:t>
            </a:r>
            <a:r>
              <a:rPr lang="ru-RU" sz="2400" b="1" dirty="0" smtClean="0">
                <a:latin typeface="Georgia" panose="02040502050405020303" pitchFamily="18" charset="0"/>
              </a:rPr>
              <a:t>-клуб для старшеклассников»</a:t>
            </a:r>
          </a:p>
          <a:p>
            <a:pPr algn="ctr"/>
            <a:r>
              <a:rPr lang="ru-RU" sz="2400" b="1" dirty="0">
                <a:latin typeface="Georgia" panose="02040502050405020303" pitchFamily="18" charset="0"/>
              </a:rPr>
              <a:t>М</a:t>
            </a:r>
            <a:r>
              <a:rPr lang="ru-RU" sz="2400" b="1" dirty="0" smtClean="0">
                <a:latin typeface="Georgia" panose="02040502050405020303" pitchFamily="18" charset="0"/>
              </a:rPr>
              <a:t>АОУ СОШ № 10 НОЦ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в рамках реализации межмуниципального проекта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«</a:t>
            </a:r>
            <a:r>
              <a:rPr lang="ru-RU" dirty="0" err="1" smtClean="0">
                <a:latin typeface="Georgia" panose="02040502050405020303" pitchFamily="18" charset="0"/>
              </a:rPr>
              <a:t>Инновационно</a:t>
            </a:r>
            <a:r>
              <a:rPr lang="ru-RU" dirty="0" smtClean="0">
                <a:latin typeface="Georgia" panose="02040502050405020303" pitchFamily="18" charset="0"/>
              </a:rPr>
              <a:t>-образовательные модели внеурочной деятельности старшей школы»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5711" y="4818078"/>
            <a:ext cx="62233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Georgia" panose="02040502050405020303" pitchFamily="18" charset="0"/>
              </a:rPr>
              <a:t>Авторы – разработчики: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Запевалова</a:t>
            </a:r>
            <a:r>
              <a:rPr lang="ru-RU" dirty="0" smtClean="0">
                <a:latin typeface="Georgia" panose="02040502050405020303" pitchFamily="18" charset="0"/>
              </a:rPr>
              <a:t> Л.С., зам. директора по ВР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Неволина</a:t>
            </a:r>
            <a:r>
              <a:rPr lang="ru-RU" dirty="0" smtClean="0">
                <a:latin typeface="Georgia" panose="02040502050405020303" pitchFamily="18" charset="0"/>
              </a:rPr>
              <a:t> Ю.М., зам. директора по УВР,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Дряхлова</a:t>
            </a:r>
            <a:r>
              <a:rPr lang="ru-RU" dirty="0" smtClean="0">
                <a:latin typeface="Georgia" panose="02040502050405020303" pitchFamily="18" charset="0"/>
              </a:rPr>
              <a:t> Е.Н., учитель русского языка и литературы,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Ямбаршева</a:t>
            </a:r>
            <a:r>
              <a:rPr lang="ru-RU" dirty="0" smtClean="0">
                <a:latin typeface="Georgia" panose="02040502050405020303" pitchFamily="18" charset="0"/>
              </a:rPr>
              <a:t> Т.Л., учитель истории и обществознания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5150" y="6488668"/>
            <a:ext cx="409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г. Чайковский</a:t>
            </a:r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1042" y="245659"/>
            <a:ext cx="623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АКТУАЛЬНОСТЬ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277" y="707324"/>
            <a:ext cx="8502555" cy="5934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 smtClean="0">
                <a:latin typeface="Georgia" panose="02040502050405020303" pitchFamily="18" charset="0"/>
              </a:rPr>
              <a:t>    </a:t>
            </a:r>
            <a:r>
              <a:rPr lang="ru-RU" sz="1600" dirty="0" smtClean="0">
                <a:latin typeface="Georgia" panose="02040502050405020303" pitchFamily="18" charset="0"/>
              </a:rPr>
              <a:t>Образовательное пространство НОЦ характеризуется как общеобразовательная организация открытого (сетевого) пространства выбора, самоопределения  и самореализации обучающихся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школе реализуются технический, естественно-научный, гуманитарный и социально-экономический профили обучения в соответствии с ФГОС СОО. Основной организационной единицей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 индивидуальные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планы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старшеклассников. </a:t>
            </a:r>
            <a:r>
              <a:rPr lang="ru-RU" sz="16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Внеучебное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пространство предоставляет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широкие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реализации профессионального самоопределения, осуществления ответственного выбора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рефлексивно-проектного сопровождения индивидуальных маршрутов старшеклассников.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Таким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образом, </a:t>
            </a:r>
            <a:r>
              <a:rPr lang="ru-RU" sz="1600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внеучебная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программа НОЦ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обладает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потенциалом интеграции форм и методов профессионального и личностного самоопределения обучающихся  старшей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школы, направленной на индивидуализацию образования в условиях реализации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профильного обучения ФГОС СОО и </a:t>
            </a:r>
            <a:r>
              <a:rPr lang="ru-RU" sz="16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тьтюторского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сопровождения </a:t>
            </a:r>
            <a:r>
              <a:rPr lang="ru-RU" sz="16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индивидуальных учебных планов  старшеклассников.</a:t>
            </a:r>
            <a:endParaRPr lang="ru-RU" sz="1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6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5845" y="682388"/>
            <a:ext cx="623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ОСНОВНАЯ ИДЕЯ ПРОГРАММЫ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979" y="1511376"/>
            <a:ext cx="80521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Реализация клубной деятельности старшеклассников, обеспечивающей их внешкольное общение и взаимодействие в освоении и исследовании интеллектуальной и социокультурной среды города, края, страны в контексте индивидуализации обучения и профессионального самоопределения.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1042" y="3623816"/>
            <a:ext cx="623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ЦЕЛЬ ПРОГРАММЫ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979" y="4114465"/>
            <a:ext cx="80521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Реализация проектно-сетевого сотрудничества старшеклассников на площадках </a:t>
            </a:r>
            <a:r>
              <a:rPr lang="ru-RU" sz="2000" dirty="0" err="1" smtClean="0">
                <a:latin typeface="Georgia" panose="02040502050405020303" pitchFamily="18" charset="0"/>
              </a:rPr>
              <a:t>коворкинг</a:t>
            </a:r>
            <a:r>
              <a:rPr lang="ru-RU" sz="2000" dirty="0" smtClean="0">
                <a:latin typeface="Georgia" panose="02040502050405020303" pitchFamily="18" charset="0"/>
              </a:rPr>
              <a:t>-клуба в освоении и исследовании интеллектуальной и социокультурной среды города, края, страны в контексте профессионального самоопределения</a:t>
            </a:r>
            <a:r>
              <a:rPr lang="ru-RU" sz="2400" dirty="0" smtClean="0">
                <a:latin typeface="Georgia" panose="0204050205040502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349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1040" y="581210"/>
            <a:ext cx="623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ЗАДАЧИ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997" y="1166842"/>
            <a:ext cx="786111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Сформировать </a:t>
            </a:r>
            <a:r>
              <a:rPr lang="ru-RU" sz="2000" dirty="0" err="1" smtClean="0">
                <a:latin typeface="Georgia" panose="02040502050405020303" pitchFamily="18" charset="0"/>
              </a:rPr>
              <a:t>коворкинг</a:t>
            </a:r>
            <a:r>
              <a:rPr lang="ru-RU" sz="2000" dirty="0" smtClean="0">
                <a:latin typeface="Georgia" panose="02040502050405020303" pitchFamily="18" charset="0"/>
              </a:rPr>
              <a:t>-клубы по интересам и направлениям технического, естественно-научного, гуманитарного, социально-экономического профилей обучения старшей школы;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Организовать содружество и сотворчество взрослых (педагоги, родители, представители общественности и др.) и старшеклассников, способствующее активным согласованным действиям в общественной жизни школы и города;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Реализовать социальные, интеллектуальные, образовательные, информационные проекты в форме профессиональных проб;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Georgia" panose="02040502050405020303" pitchFamily="18" charset="0"/>
              </a:rPr>
              <a:t>Представить результаты проектной деятельности на событийных и информационных площадках школы, города.</a:t>
            </a:r>
          </a:p>
          <a:p>
            <a:pPr marL="457200" indent="-457200" algn="just">
              <a:buAutoNum type="arabicParenR"/>
            </a:pPr>
            <a:endParaRPr lang="ru-RU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8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894" y="167873"/>
            <a:ext cx="7881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ОРГАНИЗАЦИОННО-СОДЕРЖАТЕЛЬНАЯ МОДЕЛЬ</a:t>
            </a:r>
            <a:endParaRPr lang="ru-RU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949" y="567983"/>
            <a:ext cx="8561212" cy="6189686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27796" y="5022376"/>
            <a:ext cx="1433015" cy="5732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</a:rPr>
              <a:t>Углубленное изучение предмета</a:t>
            </a: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0996" y="4435522"/>
            <a:ext cx="1023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 10 часов в неделю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3558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8077" y="193428"/>
            <a:ext cx="7662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ОСНОВНЫЕ РЕЗУЛЬТАТЫ И КРИТЕРИИ РЕЗУЛЬТАТИВНОСТИ ПРОГРАММЫ</a:t>
            </a:r>
            <a:endParaRPr lang="ru-RU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2489976"/>
              </p:ext>
            </p:extLst>
          </p:nvPr>
        </p:nvGraphicFramePr>
        <p:xfrm>
          <a:off x="314159" y="901314"/>
          <a:ext cx="8570794" cy="557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67"/>
                <a:gridCol w="4657727"/>
              </a:tblGrid>
              <a:tr h="5429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РЕЗУЛЬТАТ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КРИТЕРИЙ РЕЗУЛЬТАТИВНОСТИ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</a:tr>
              <a:tr h="42362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Создано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4 </a:t>
                      </a:r>
                      <a:r>
                        <a:rPr lang="ru-RU" sz="1800" baseline="0" dirty="0" err="1" smtClean="0">
                          <a:latin typeface="Georgia" panose="02040502050405020303" pitchFamily="18" charset="0"/>
                        </a:rPr>
                        <a:t>коворкинг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-пространства для осуществления деятельности клубов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Наличие 4 оборудованных аудиторий для работы </a:t>
                      </a:r>
                      <a:r>
                        <a:rPr lang="ru-RU" sz="1800" dirty="0" err="1" smtClean="0">
                          <a:latin typeface="Georgia" panose="02040502050405020303" pitchFamily="18" charset="0"/>
                        </a:rPr>
                        <a:t>коворкинг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-</a:t>
                      </a:r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клуба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2362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Создано 10 </a:t>
                      </a:r>
                      <a:r>
                        <a:rPr lang="ru-RU" sz="1800" dirty="0" err="1" smtClean="0">
                          <a:latin typeface="Georgia" panose="02040502050405020303" pitchFamily="18" charset="0"/>
                        </a:rPr>
                        <a:t>коворкинг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-</a:t>
                      </a:r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клубов по интересам старшеклассников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D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Наличие 10 рабочих программ внеурочной деятельности клубов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DCF0"/>
                    </a:solidFill>
                  </a:tcPr>
                </a:tc>
              </a:tr>
              <a:tr h="42362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Реализовано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не менее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4 событий,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основанных на совместной деятельности взрослых и старшеклассников в  интеллектуальной и социокультурной среде школы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Наличие плана-графика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мероприятий с социальными партнерами;</a:t>
                      </a:r>
                    </a:p>
                    <a:p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Наличие 4 технологических карт мероприятий;</a:t>
                      </a:r>
                    </a:p>
                    <a:p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Увеличение количества старшеклассников и взрослых, активно участвующих в общественной жизни школы и города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4236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Проведено</a:t>
                      </a:r>
                      <a:r>
                        <a:rPr lang="ru-RU" baseline="0" dirty="0" smtClean="0">
                          <a:latin typeface="Georgia" panose="02040502050405020303" pitchFamily="18" charset="0"/>
                        </a:rPr>
                        <a:t> 11 профессиональных проб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 форме реализации проектов</a:t>
                      </a:r>
                      <a:endParaRPr lang="ru-RU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D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Наличие 11 программ прохождения профессиональной пробы, отзывов</a:t>
                      </a:r>
                      <a:r>
                        <a:rPr lang="ru-RU" baseline="0" dirty="0" smtClean="0">
                          <a:latin typeface="Georgia" panose="02040502050405020303" pitchFamily="18" charset="0"/>
                        </a:rPr>
                        <a:t> руководителей, рефлексивных листов обучающихся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D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14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1038" y="138248"/>
            <a:ext cx="6237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ТЕЗАУРУС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997" y="1166842"/>
            <a:ext cx="7861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endParaRPr lang="ru-RU" sz="2000" dirty="0" smtClean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781539"/>
            <a:ext cx="805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Georgia" panose="02040502050405020303" pitchFamily="18" charset="0"/>
            </a:endParaRP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812" y="630566"/>
            <a:ext cx="885918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Внеурочная деятельность СОО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деятельность, направленная на реализацию профессионального и личностного самоопределения старшеклассников, по формам -  отличная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классно-урочной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 содержанию – интегрированная с учебным планом и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направленная на достижение планируемых результатов освоения основной образовательной программы 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НОЦ.</a:t>
            </a:r>
            <a:endParaRPr lang="ru-RU" b="1" i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Модель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рассматривать как форму, оболочку, внутри которой развивается целостный педагогический процесс, имеющий следующие уровни: цели; условия; содержание; формы, методы и средства; структуру управления воспитательной деятельностью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3)</a:t>
            </a:r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Georgia" panose="02040502050405020303" pitchFamily="18" charset="0"/>
              </a:rPr>
              <a:t>Коворкинг-клуб</a:t>
            </a:r>
            <a:r>
              <a:rPr lang="ru-RU" b="1" i="1" dirty="0" smtClean="0">
                <a:latin typeface="Georgia" panose="02040502050405020303" pitchFamily="18" charset="0"/>
              </a:rPr>
              <a:t> (</a:t>
            </a:r>
            <a:r>
              <a:rPr lang="ru-RU" dirty="0" smtClean="0">
                <a:latin typeface="Georgia" panose="02040502050405020303" pitchFamily="18" charset="0"/>
              </a:rPr>
              <a:t>от </a:t>
            </a:r>
            <a:r>
              <a:rPr lang="ru-RU" dirty="0">
                <a:latin typeface="Georgia" panose="02040502050405020303" pitchFamily="18" charset="0"/>
              </a:rPr>
              <a:t>англ.</a:t>
            </a:r>
            <a:r>
              <a:rPr lang="en-US" dirty="0">
                <a:latin typeface="Georgia" panose="02040502050405020303" pitchFamily="18" charset="0"/>
              </a:rPr>
              <a:t> </a:t>
            </a:r>
            <a:r>
              <a:rPr lang="ru-RU" i="1" dirty="0">
                <a:latin typeface="Georgia" panose="02040502050405020303" pitchFamily="18" charset="0"/>
              </a:rPr>
              <a:t>с</a:t>
            </a:r>
            <a:r>
              <a:rPr lang="en-US" i="1" dirty="0">
                <a:latin typeface="Georgia" panose="02040502050405020303" pitchFamily="18" charset="0"/>
              </a:rPr>
              <a:t>o</a:t>
            </a:r>
            <a:r>
              <a:rPr lang="ru-RU" i="1" dirty="0">
                <a:latin typeface="Georgia" panose="02040502050405020303" pitchFamily="18" charset="0"/>
              </a:rPr>
              <a:t>-</a:t>
            </a:r>
            <a:r>
              <a:rPr lang="en-US" i="1" dirty="0">
                <a:latin typeface="Georgia" panose="02040502050405020303" pitchFamily="18" charset="0"/>
              </a:rPr>
              <a:t>working</a:t>
            </a:r>
            <a:r>
              <a:rPr lang="ru-RU" dirty="0">
                <a:latin typeface="Georgia" panose="02040502050405020303" pitchFamily="18" charset="0"/>
              </a:rPr>
              <a:t>, «совместная работа</a:t>
            </a:r>
            <a:r>
              <a:rPr lang="ru-RU" dirty="0" smtClean="0">
                <a:latin typeface="Georgia" panose="02040502050405020303" pitchFamily="18" charset="0"/>
              </a:rPr>
              <a:t>») </a:t>
            </a:r>
            <a:r>
              <a:rPr lang="ru-RU" dirty="0">
                <a:latin typeface="Georgia" panose="02040502050405020303" pitchFamily="18" charset="0"/>
              </a:rPr>
              <a:t>- </a:t>
            </a:r>
            <a:r>
              <a:rPr lang="ru-RU" dirty="0" smtClean="0">
                <a:latin typeface="Georgia" panose="02040502050405020303" pitchFamily="18" charset="0"/>
              </a:rPr>
              <a:t>образовательная площадка проектного сотрудничества старшеклассников, обеспечивающая внешкольное общение и взаимодействие в освоении и исследовании интеллектуальной и социокультурной среды города, края, страны в контексте индивидуализации обучения и профессионального самоопределения.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4) </a:t>
            </a:r>
            <a:r>
              <a:rPr lang="en-US" b="1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Workshop</a:t>
            </a:r>
            <a:r>
              <a:rPr lang="ru-RU" b="1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лаборатория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форма учебного взаимодействия обучающихся, в основе которой лежит приобретение опыта групповой исследовательской </a:t>
            </a:r>
            <a:r>
              <a:rPr lang="ru-RU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endParaRPr lang="ru-RU" b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5) </a:t>
            </a:r>
            <a:r>
              <a:rPr lang="ru-RU" b="1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</a:t>
            </a:r>
            <a:r>
              <a:rPr lang="ru-RU" b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b="1" i="1" dirty="0" err="1" smtClean="0">
                <a:latin typeface="Georgia" panose="02040502050405020303" pitchFamily="18" charset="0"/>
              </a:rPr>
              <a:t>торителлинг</a:t>
            </a:r>
            <a:r>
              <a:rPr lang="ru-RU" b="1" i="1" dirty="0" smtClean="0">
                <a:latin typeface="Georgia" panose="02040502050405020303" pitchFamily="18" charset="0"/>
              </a:rPr>
              <a:t> </a:t>
            </a:r>
            <a:r>
              <a:rPr lang="ru-RU" b="1" i="1" dirty="0">
                <a:latin typeface="Georgia" panose="02040502050405020303" pitchFamily="18" charset="0"/>
              </a:rPr>
              <a:t>(</a:t>
            </a:r>
            <a:r>
              <a:rPr lang="ru-RU" b="1" i="1" dirty="0" err="1">
                <a:latin typeface="Georgia" panose="02040502050405020303" pitchFamily="18" charset="0"/>
              </a:rPr>
              <a:t>storytelling</a:t>
            </a:r>
            <a:r>
              <a:rPr lang="ru-RU" b="1" i="1" dirty="0">
                <a:latin typeface="Georgia" panose="02040502050405020303" pitchFamily="18" charset="0"/>
              </a:rPr>
              <a:t>) </a:t>
            </a:r>
            <a:r>
              <a:rPr lang="ru-RU" dirty="0">
                <a:latin typeface="Georgia" panose="02040502050405020303" pitchFamily="18" charset="0"/>
              </a:rPr>
              <a:t>— </a:t>
            </a:r>
            <a:r>
              <a:rPr lang="ru-RU" dirty="0" smtClean="0">
                <a:latin typeface="Georgia" panose="02040502050405020303" pitchFamily="18" charset="0"/>
              </a:rPr>
              <a:t>инструмент/методика, которые </a:t>
            </a:r>
            <a:r>
              <a:rPr lang="ru-RU" dirty="0">
                <a:latin typeface="Georgia" panose="02040502050405020303" pitchFamily="18" charset="0"/>
              </a:rPr>
              <a:t>помогает доносить идеи и придавать ценность </a:t>
            </a:r>
            <a:r>
              <a:rPr lang="ru-RU" dirty="0" smtClean="0">
                <a:latin typeface="Georgia" panose="02040502050405020303" pitchFamily="18" charset="0"/>
              </a:rPr>
              <a:t>вещам </a:t>
            </a:r>
            <a:r>
              <a:rPr lang="ru-RU" dirty="0">
                <a:latin typeface="Georgia" panose="02040502050405020303" pitchFamily="18" charset="0"/>
              </a:rPr>
              <a:t>с </a:t>
            </a:r>
            <a:r>
              <a:rPr lang="ru-RU" dirty="0" smtClean="0">
                <a:latin typeface="Georgia" panose="02040502050405020303" pitchFamily="18" charset="0"/>
              </a:rPr>
              <a:t>помощью личных историй в контексте публичного выступления.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9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991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1040" y="581210"/>
            <a:ext cx="62370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реализацию данной программы внеурочной Деятельности включены педагоги школы 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997" y="1166842"/>
            <a:ext cx="7861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endParaRPr lang="ru-RU" sz="2000" dirty="0" smtClean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781539"/>
            <a:ext cx="80521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err="1" smtClean="0">
                <a:latin typeface="Georgia" panose="02040502050405020303" pitchFamily="18" charset="0"/>
              </a:rPr>
              <a:t>Запевалова</a:t>
            </a:r>
            <a:r>
              <a:rPr lang="ru-RU" dirty="0" smtClean="0">
                <a:latin typeface="Georgia" panose="02040502050405020303" pitchFamily="18" charset="0"/>
              </a:rPr>
              <a:t> Лилия </a:t>
            </a:r>
            <a:r>
              <a:rPr lang="ru-RU" dirty="0" err="1" smtClean="0">
                <a:latin typeface="Georgia" panose="02040502050405020303" pitchFamily="18" charset="0"/>
              </a:rPr>
              <a:t>Сиреновна</a:t>
            </a:r>
            <a:r>
              <a:rPr lang="ru-RU" dirty="0" smtClean="0">
                <a:latin typeface="Georgia" panose="02040502050405020303" pitchFamily="18" charset="0"/>
              </a:rPr>
              <a:t>, зам. Директора по ВР;</a:t>
            </a:r>
          </a:p>
          <a:p>
            <a:pPr marL="342900" indent="-342900">
              <a:buAutoNum type="arabicParenR"/>
            </a:pPr>
            <a:r>
              <a:rPr lang="ru-RU" dirty="0" err="1" smtClean="0">
                <a:latin typeface="Georgia" panose="02040502050405020303" pitchFamily="18" charset="0"/>
              </a:rPr>
              <a:t>Неволина</a:t>
            </a:r>
            <a:r>
              <a:rPr lang="ru-RU" dirty="0" smtClean="0">
                <a:latin typeface="Georgia" panose="02040502050405020303" pitchFamily="18" charset="0"/>
              </a:rPr>
              <a:t> Юлия </a:t>
            </a:r>
            <a:r>
              <a:rPr lang="ru-RU" dirty="0" err="1" smtClean="0">
                <a:latin typeface="Georgia" panose="02040502050405020303" pitchFamily="18" charset="0"/>
              </a:rPr>
              <a:t>Максумовна</a:t>
            </a:r>
            <a:r>
              <a:rPr lang="ru-RU" dirty="0" smtClean="0">
                <a:latin typeface="Georgia" panose="02040502050405020303" pitchFamily="18" charset="0"/>
              </a:rPr>
              <a:t>, зам. Директора по УВР, учитель географии;</a:t>
            </a:r>
          </a:p>
          <a:p>
            <a:pPr marL="342900" indent="-342900">
              <a:buAutoNum type="arabicParenR"/>
            </a:pPr>
            <a:r>
              <a:rPr lang="ru-RU" dirty="0" err="1" smtClean="0">
                <a:latin typeface="Georgia" panose="02040502050405020303" pitchFamily="18" charset="0"/>
              </a:rPr>
              <a:t>Дряхлова</a:t>
            </a:r>
            <a:r>
              <a:rPr lang="ru-RU" dirty="0" smtClean="0">
                <a:latin typeface="Georgia" panose="02040502050405020303" pitchFamily="18" charset="0"/>
              </a:rPr>
              <a:t> Елена Николаевна, учитель русского языка и литературы;</a:t>
            </a:r>
          </a:p>
          <a:p>
            <a:pPr marL="342900" indent="-342900">
              <a:buAutoNum type="arabicParenR"/>
            </a:pPr>
            <a:r>
              <a:rPr lang="ru-RU" dirty="0" err="1" smtClean="0">
                <a:latin typeface="Georgia" panose="02040502050405020303" pitchFamily="18" charset="0"/>
              </a:rPr>
              <a:t>Ямбаршева</a:t>
            </a:r>
            <a:r>
              <a:rPr lang="ru-RU" dirty="0" smtClean="0">
                <a:latin typeface="Georgia" panose="02040502050405020303" pitchFamily="18" charset="0"/>
              </a:rPr>
              <a:t> Татьяна Леонидовна, учитель истории и обществознания;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Пархоменко Надежда Степановна, учитель биологии;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Соснина Елена Михайловна, учитель математики.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393</TotalTime>
  <Words>587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user-11</dc:creator>
  <cp:lastModifiedBy>Инга</cp:lastModifiedBy>
  <cp:revision>17</cp:revision>
  <dcterms:created xsi:type="dcterms:W3CDTF">2020-04-17T10:17:37Z</dcterms:created>
  <dcterms:modified xsi:type="dcterms:W3CDTF">2020-04-19T15:27:40Z</dcterms:modified>
</cp:coreProperties>
</file>