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58" r:id="rId4"/>
    <p:sldId id="259" r:id="rId5"/>
    <p:sldId id="265" r:id="rId6"/>
    <p:sldId id="267" r:id="rId7"/>
    <p:sldId id="260" r:id="rId8"/>
    <p:sldId id="261" r:id="rId9"/>
    <p:sldId id="26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95854-4C9F-40C9-A771-EFC7330C1570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62C4340C-752D-4C72-892B-9B1102E2112D}">
      <dgm:prSet phldrT="[Текст]" custT="1"/>
      <dgm:spPr/>
      <dgm:t>
        <a:bodyPr/>
        <a:lstStyle/>
        <a:p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реализацией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с 2015 г. Программы развития, которая определяла миссию школы как создание условий для развития самоопределения и самообразования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обучающихся </a:t>
          </a:r>
          <a:endParaRPr lang="ru-RU" sz="2000" b="1" dirty="0"/>
        </a:p>
      </dgm:t>
    </dgm:pt>
    <dgm:pt modelId="{33620895-5A7B-4245-8B42-3055DBBBED3C}" type="parTrans" cxnId="{8A9990A6-C4B3-46AE-9FD6-84A861CBAD7F}">
      <dgm:prSet/>
      <dgm:spPr/>
      <dgm:t>
        <a:bodyPr/>
        <a:lstStyle/>
        <a:p>
          <a:endParaRPr lang="ru-RU" sz="2000"/>
        </a:p>
      </dgm:t>
    </dgm:pt>
    <dgm:pt modelId="{33999CE8-BADB-4472-AC83-6D175A42F2F9}" type="sibTrans" cxnId="{8A9990A6-C4B3-46AE-9FD6-84A861CBAD7F}">
      <dgm:prSet/>
      <dgm:spPr/>
      <dgm:t>
        <a:bodyPr/>
        <a:lstStyle/>
        <a:p>
          <a:endParaRPr lang="ru-RU" sz="2000"/>
        </a:p>
      </dgm:t>
    </dgm:pt>
    <dgm:pt modelId="{80B0E16E-8C46-48B5-BEC8-073700FDA371}">
      <dgm:prSet custT="1"/>
      <dgm:spPr/>
      <dgm:t>
        <a:bodyPr/>
        <a:lstStyle/>
        <a:p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опытом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педагогического коллектива в выстраивании индивидуальных образовательных маршрутов, обучающихся 9-11 классов, направленных на осознанный выбор профильного обучения и профессионального будущего. 15% педагогов школы имеют опыт </a:t>
          </a:r>
          <a:r>
            <a:rPr lang="ru-RU" sz="2000" b="1" dirty="0" err="1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тьюторского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сопровождения </a:t>
          </a:r>
          <a:endParaRPr lang="ru-RU" sz="2000" b="1" dirty="0" smtClean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2481191-410D-43AC-9ABF-9041363651B8}" type="parTrans" cxnId="{DE63992D-FAE9-4196-8BC3-BDC1C9C479C9}">
      <dgm:prSet/>
      <dgm:spPr/>
      <dgm:t>
        <a:bodyPr/>
        <a:lstStyle/>
        <a:p>
          <a:endParaRPr lang="ru-RU" sz="2000"/>
        </a:p>
      </dgm:t>
    </dgm:pt>
    <dgm:pt modelId="{F957849E-0E28-4EDE-B7F4-518A3B322EF8}" type="sibTrans" cxnId="{DE63992D-FAE9-4196-8BC3-BDC1C9C479C9}">
      <dgm:prSet/>
      <dgm:spPr/>
      <dgm:t>
        <a:bodyPr/>
        <a:lstStyle/>
        <a:p>
          <a:endParaRPr lang="ru-RU" sz="2000"/>
        </a:p>
      </dgm:t>
    </dgm:pt>
    <dgm:pt modelId="{BB5A0A3B-3600-49AA-A468-AF052A6F4DB6}">
      <dgm:prSet custT="1"/>
      <dgm:spPr/>
      <dgm:t>
        <a:bodyPr/>
        <a:lstStyle/>
        <a:p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реализацией </a:t>
          </a:r>
          <a:r>
            <a:rPr lang="ru-RU" sz="2000" b="1" dirty="0" err="1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системно-деятельностного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подхода (А.Н.Сухов, А.Г. </a:t>
          </a:r>
          <a:r>
            <a:rPr lang="ru-RU" sz="2000" b="1" dirty="0" err="1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Асмолов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) в </a:t>
          </a:r>
          <a:r>
            <a:rPr lang="ru-RU" sz="2000" b="1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формировании готовности к профессиональному самоопределению через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организацию воспитательной деятельности, в которой обучающиеся выступают как активные инициаторы собственных идей, замыслов и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проектов</a:t>
          </a:r>
          <a:endParaRPr lang="ru-RU" sz="2000" b="1" dirty="0" smtClean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C573611-775A-4E60-8442-A9BA72947BD2}" type="parTrans" cxnId="{E981663A-CC50-4235-BE23-17689BAF551D}">
      <dgm:prSet/>
      <dgm:spPr/>
      <dgm:t>
        <a:bodyPr/>
        <a:lstStyle/>
        <a:p>
          <a:endParaRPr lang="ru-RU" sz="2000"/>
        </a:p>
      </dgm:t>
    </dgm:pt>
    <dgm:pt modelId="{E1D6FB36-5A29-4C83-98BF-18F2387C66A9}" type="sibTrans" cxnId="{E981663A-CC50-4235-BE23-17689BAF551D}">
      <dgm:prSet/>
      <dgm:spPr/>
      <dgm:t>
        <a:bodyPr/>
        <a:lstStyle/>
        <a:p>
          <a:endParaRPr lang="ru-RU" sz="2000"/>
        </a:p>
      </dgm:t>
    </dgm:pt>
    <dgm:pt modelId="{126FBEF6-A5EB-4016-9D43-46DB1C2BA890}">
      <dgm:prSet custT="1"/>
      <dgm:spPr/>
      <dgm:t>
        <a:bodyPr/>
        <a:lstStyle/>
        <a:p>
          <a:r>
            <a:rPr lang="ru-RU" sz="2000" b="1" dirty="0" smtClean="0">
              <a:ea typeface="Calibri" panose="020F0502020204030204" pitchFamily="34" charset="0"/>
              <a:cs typeface="Times New Roman" panose="02020603050405020304" pitchFamily="18" charset="0"/>
            </a:rPr>
            <a:t>осуществлением С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2017 года в старшей школе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профильного обучения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по инженерно-техническому и </a:t>
          </a:r>
          <a:r>
            <a:rPr lang="ru-RU" sz="2000" b="1" dirty="0" err="1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естественно-научному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направлениям</a:t>
          </a:r>
          <a:endParaRPr lang="ru-RU" sz="2000" b="1" dirty="0" smtClean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C8E1D9D-B1FE-4414-95B4-A15365AB21F5}" type="parTrans" cxnId="{525AD807-E102-4C2C-8163-C3B95F87E9D5}">
      <dgm:prSet/>
      <dgm:spPr/>
      <dgm:t>
        <a:bodyPr/>
        <a:lstStyle/>
        <a:p>
          <a:endParaRPr lang="ru-RU" sz="2000"/>
        </a:p>
      </dgm:t>
    </dgm:pt>
    <dgm:pt modelId="{6B9390B9-386B-478A-A70B-FB7E2A676D01}" type="sibTrans" cxnId="{525AD807-E102-4C2C-8163-C3B95F87E9D5}">
      <dgm:prSet/>
      <dgm:spPr/>
      <dgm:t>
        <a:bodyPr/>
        <a:lstStyle/>
        <a:p>
          <a:endParaRPr lang="ru-RU" sz="2000"/>
        </a:p>
      </dgm:t>
    </dgm:pt>
    <dgm:pt modelId="{71A403F2-5CA1-4FC1-9642-B3CE3111071D}" type="pres">
      <dgm:prSet presAssocID="{5FD95854-4C9F-40C9-A771-EFC7330C1570}" presName="compositeShape" presStyleCnt="0">
        <dgm:presLayoutVars>
          <dgm:dir/>
          <dgm:resizeHandles/>
        </dgm:presLayoutVars>
      </dgm:prSet>
      <dgm:spPr/>
    </dgm:pt>
    <dgm:pt modelId="{EC005022-7A17-49D5-B36E-7F60E13CA17A}" type="pres">
      <dgm:prSet presAssocID="{5FD95854-4C9F-40C9-A771-EFC7330C1570}" presName="pyramid" presStyleLbl="node1" presStyleIdx="0" presStyleCnt="1" custLinFactNeighborX="-59238" custLinFactNeighborY="13281"/>
      <dgm:spPr/>
    </dgm:pt>
    <dgm:pt modelId="{979327D7-5EB0-43B0-BB02-DE11643FA6A1}" type="pres">
      <dgm:prSet presAssocID="{5FD95854-4C9F-40C9-A771-EFC7330C1570}" presName="theList" presStyleCnt="0"/>
      <dgm:spPr/>
    </dgm:pt>
    <dgm:pt modelId="{863D9BBE-19FF-48DE-8174-898A2F2D01AA}" type="pres">
      <dgm:prSet presAssocID="{62C4340C-752D-4C72-892B-9B1102E2112D}" presName="aNode" presStyleLbl="fgAcc1" presStyleIdx="0" presStyleCnt="4" custScaleX="27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FAFA2-FD1A-45BA-B6CC-2EEA01DB37EA}" type="pres">
      <dgm:prSet presAssocID="{62C4340C-752D-4C72-892B-9B1102E2112D}" presName="aSpace" presStyleCnt="0"/>
      <dgm:spPr/>
    </dgm:pt>
    <dgm:pt modelId="{4A1B002A-5A57-471E-B599-233FEB77F9C5}" type="pres">
      <dgm:prSet presAssocID="{80B0E16E-8C46-48B5-BEC8-073700FDA371}" presName="aNode" presStyleLbl="fgAcc1" presStyleIdx="1" presStyleCnt="4" custScaleX="27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6F890-16CE-4D35-8D67-36004E475AFF}" type="pres">
      <dgm:prSet presAssocID="{80B0E16E-8C46-48B5-BEC8-073700FDA371}" presName="aSpace" presStyleCnt="0"/>
      <dgm:spPr/>
    </dgm:pt>
    <dgm:pt modelId="{A3CD797B-7D13-4D20-9845-E6BE39045074}" type="pres">
      <dgm:prSet presAssocID="{BB5A0A3B-3600-49AA-A468-AF052A6F4DB6}" presName="aNode" presStyleLbl="fgAcc1" presStyleIdx="2" presStyleCnt="4" custScaleX="27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C8578-283F-4E62-A289-E9611969F341}" type="pres">
      <dgm:prSet presAssocID="{BB5A0A3B-3600-49AA-A468-AF052A6F4DB6}" presName="aSpace" presStyleCnt="0"/>
      <dgm:spPr/>
    </dgm:pt>
    <dgm:pt modelId="{84D57811-6A78-466F-BE2B-BEEB2C2D4422}" type="pres">
      <dgm:prSet presAssocID="{126FBEF6-A5EB-4016-9D43-46DB1C2BA890}" presName="aNode" presStyleLbl="fgAcc1" presStyleIdx="3" presStyleCnt="4" custScaleX="27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E1E32-8668-452A-9D6E-7F83F784D1C6}" type="pres">
      <dgm:prSet presAssocID="{126FBEF6-A5EB-4016-9D43-46DB1C2BA890}" presName="aSpace" presStyleCnt="0"/>
      <dgm:spPr/>
    </dgm:pt>
  </dgm:ptLst>
  <dgm:cxnLst>
    <dgm:cxn modelId="{3B1A57AA-E0FC-4AD8-B156-690796A4811E}" type="presOf" srcId="{80B0E16E-8C46-48B5-BEC8-073700FDA371}" destId="{4A1B002A-5A57-471E-B599-233FEB77F9C5}" srcOrd="0" destOrd="0" presId="urn:microsoft.com/office/officeart/2005/8/layout/pyramid2"/>
    <dgm:cxn modelId="{DE63992D-FAE9-4196-8BC3-BDC1C9C479C9}" srcId="{5FD95854-4C9F-40C9-A771-EFC7330C1570}" destId="{80B0E16E-8C46-48B5-BEC8-073700FDA371}" srcOrd="1" destOrd="0" parTransId="{22481191-410D-43AC-9ABF-9041363651B8}" sibTransId="{F957849E-0E28-4EDE-B7F4-518A3B322EF8}"/>
    <dgm:cxn modelId="{7C4C807B-C81E-4947-8436-8B67B8337BA6}" type="presOf" srcId="{BB5A0A3B-3600-49AA-A468-AF052A6F4DB6}" destId="{A3CD797B-7D13-4D20-9845-E6BE39045074}" srcOrd="0" destOrd="0" presId="urn:microsoft.com/office/officeart/2005/8/layout/pyramid2"/>
    <dgm:cxn modelId="{7DE8D829-BFCD-44EB-A7BA-6A049EDAB606}" type="presOf" srcId="{5FD95854-4C9F-40C9-A771-EFC7330C1570}" destId="{71A403F2-5CA1-4FC1-9642-B3CE3111071D}" srcOrd="0" destOrd="0" presId="urn:microsoft.com/office/officeart/2005/8/layout/pyramid2"/>
    <dgm:cxn modelId="{0822C1DF-5A9E-40DE-9614-4919764DA134}" type="presOf" srcId="{126FBEF6-A5EB-4016-9D43-46DB1C2BA890}" destId="{84D57811-6A78-466F-BE2B-BEEB2C2D4422}" srcOrd="0" destOrd="0" presId="urn:microsoft.com/office/officeart/2005/8/layout/pyramid2"/>
    <dgm:cxn modelId="{E981663A-CC50-4235-BE23-17689BAF551D}" srcId="{5FD95854-4C9F-40C9-A771-EFC7330C1570}" destId="{BB5A0A3B-3600-49AA-A468-AF052A6F4DB6}" srcOrd="2" destOrd="0" parTransId="{5C573611-775A-4E60-8442-A9BA72947BD2}" sibTransId="{E1D6FB36-5A29-4C83-98BF-18F2387C66A9}"/>
    <dgm:cxn modelId="{8A9990A6-C4B3-46AE-9FD6-84A861CBAD7F}" srcId="{5FD95854-4C9F-40C9-A771-EFC7330C1570}" destId="{62C4340C-752D-4C72-892B-9B1102E2112D}" srcOrd="0" destOrd="0" parTransId="{33620895-5A7B-4245-8B42-3055DBBBED3C}" sibTransId="{33999CE8-BADB-4472-AC83-6D175A42F2F9}"/>
    <dgm:cxn modelId="{273C6AE1-E01F-4F2E-BD9E-1A12E5356E4C}" type="presOf" srcId="{62C4340C-752D-4C72-892B-9B1102E2112D}" destId="{863D9BBE-19FF-48DE-8174-898A2F2D01AA}" srcOrd="0" destOrd="0" presId="urn:microsoft.com/office/officeart/2005/8/layout/pyramid2"/>
    <dgm:cxn modelId="{525AD807-E102-4C2C-8163-C3B95F87E9D5}" srcId="{5FD95854-4C9F-40C9-A771-EFC7330C1570}" destId="{126FBEF6-A5EB-4016-9D43-46DB1C2BA890}" srcOrd="3" destOrd="0" parTransId="{6C8E1D9D-B1FE-4414-95B4-A15365AB21F5}" sibTransId="{6B9390B9-386B-478A-A70B-FB7E2A676D01}"/>
    <dgm:cxn modelId="{EB475BD9-5DA6-4A56-86BD-24F0555AC29B}" type="presParOf" srcId="{71A403F2-5CA1-4FC1-9642-B3CE3111071D}" destId="{EC005022-7A17-49D5-B36E-7F60E13CA17A}" srcOrd="0" destOrd="0" presId="urn:microsoft.com/office/officeart/2005/8/layout/pyramid2"/>
    <dgm:cxn modelId="{BC71AD6E-5330-4BF3-ABF6-B768816849A1}" type="presParOf" srcId="{71A403F2-5CA1-4FC1-9642-B3CE3111071D}" destId="{979327D7-5EB0-43B0-BB02-DE11643FA6A1}" srcOrd="1" destOrd="0" presId="urn:microsoft.com/office/officeart/2005/8/layout/pyramid2"/>
    <dgm:cxn modelId="{62ABAEA2-C317-4BD2-8164-C340FF63A4F6}" type="presParOf" srcId="{979327D7-5EB0-43B0-BB02-DE11643FA6A1}" destId="{863D9BBE-19FF-48DE-8174-898A2F2D01AA}" srcOrd="0" destOrd="0" presId="urn:microsoft.com/office/officeart/2005/8/layout/pyramid2"/>
    <dgm:cxn modelId="{BBA3FB29-83CE-4B34-9D46-37ED567807A7}" type="presParOf" srcId="{979327D7-5EB0-43B0-BB02-DE11643FA6A1}" destId="{7A2FAFA2-FD1A-45BA-B6CC-2EEA01DB37EA}" srcOrd="1" destOrd="0" presId="urn:microsoft.com/office/officeart/2005/8/layout/pyramid2"/>
    <dgm:cxn modelId="{218536A3-2CD7-4650-A21C-7F47157D9EBB}" type="presParOf" srcId="{979327D7-5EB0-43B0-BB02-DE11643FA6A1}" destId="{4A1B002A-5A57-471E-B599-233FEB77F9C5}" srcOrd="2" destOrd="0" presId="urn:microsoft.com/office/officeart/2005/8/layout/pyramid2"/>
    <dgm:cxn modelId="{80D2821D-0059-495A-A3B2-A8660E536971}" type="presParOf" srcId="{979327D7-5EB0-43B0-BB02-DE11643FA6A1}" destId="{D086F890-16CE-4D35-8D67-36004E475AFF}" srcOrd="3" destOrd="0" presId="urn:microsoft.com/office/officeart/2005/8/layout/pyramid2"/>
    <dgm:cxn modelId="{E22C019D-AAA7-4FC8-8235-4F8E0CA7DD8E}" type="presParOf" srcId="{979327D7-5EB0-43B0-BB02-DE11643FA6A1}" destId="{A3CD797B-7D13-4D20-9845-E6BE39045074}" srcOrd="4" destOrd="0" presId="urn:microsoft.com/office/officeart/2005/8/layout/pyramid2"/>
    <dgm:cxn modelId="{B4084926-6C18-476C-892E-0E0119DD84C9}" type="presParOf" srcId="{979327D7-5EB0-43B0-BB02-DE11643FA6A1}" destId="{199C8578-283F-4E62-A289-E9611969F341}" srcOrd="5" destOrd="0" presId="urn:microsoft.com/office/officeart/2005/8/layout/pyramid2"/>
    <dgm:cxn modelId="{C65BBB00-CC54-4E3A-93F9-2D0B08216881}" type="presParOf" srcId="{979327D7-5EB0-43B0-BB02-DE11643FA6A1}" destId="{84D57811-6A78-466F-BE2B-BEEB2C2D4422}" srcOrd="6" destOrd="0" presId="urn:microsoft.com/office/officeart/2005/8/layout/pyramid2"/>
    <dgm:cxn modelId="{2412B048-A6BF-4AA3-B771-1412292AAA01}" type="presParOf" srcId="{979327D7-5EB0-43B0-BB02-DE11643FA6A1}" destId="{16FE1E32-8668-452A-9D6E-7F83F784D1C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CF2A1-2791-49D7-BAC2-FB401389242A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185CCEB-00FF-4D5A-A520-5CE27618AF75}">
      <dgm:prSet phldrT="[Текст]" custT="1"/>
      <dgm:spPr/>
      <dgm:t>
        <a:bodyPr/>
        <a:lstStyle/>
        <a:p>
          <a:pPr algn="l"/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1. Определить </a:t>
          </a:r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роль сетевых (социальных) партнеров школы в реализации новых образовательных и профильных практик старшеклассников.</a:t>
          </a:r>
          <a:r>
            <a:rPr lang="ru-RU" sz="2000" b="1" dirty="0" smtClean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66398-33B8-4F4A-B319-6F054D230AF3}" type="parTrans" cxnId="{FC6FDA85-2E5D-48D4-B5B6-E6BC234EDA9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6E0FB-E4D2-40FF-900C-5FA4E6003F3E}" type="sibTrans" cxnId="{FC6FDA85-2E5D-48D4-B5B6-E6BC234EDA9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F9873-8ADF-43D7-B4B9-9FFEB7714775}">
      <dgm:prSet custT="1"/>
      <dgm:spPr/>
      <dgm:t>
        <a:bodyPr/>
        <a:lstStyle/>
        <a:p>
          <a:pPr algn="l"/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2. Обеспечить </a:t>
          </a:r>
          <a:r>
            <a:rPr lang="ru-RU" sz="2000" b="1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тьюторское</a:t>
          </a:r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сопровождение реализации индивидуальных планов профессионального развития старшеклассников в части образовательных и профильных практик на площадках сетевых (социальных)   партнеров школы.</a:t>
          </a:r>
        </a:p>
      </dgm:t>
    </dgm:pt>
    <dgm:pt modelId="{83F43C4F-529D-4415-8F21-CD60897946BB}" type="parTrans" cxnId="{DCBD4773-190D-49D1-A5E8-F86BAEAAFB5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B78EA-F0C4-4021-8C13-E37AEBADC821}" type="sibTrans" cxnId="{DCBD4773-190D-49D1-A5E8-F86BAEAAFB5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ECF48-D1AA-4E63-99E8-D4264FD882BF}">
      <dgm:prSet custT="1"/>
      <dgm:spPr/>
      <dgm:t>
        <a:bodyPr/>
        <a:lstStyle/>
        <a:p>
          <a:pPr algn="l"/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3. Приобрести </a:t>
          </a:r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навыки командного взаимодействия старшеклассников в реализации собственных замыслов и проектов в пространстве социокультурной среды школы. </a:t>
          </a:r>
        </a:p>
      </dgm:t>
    </dgm:pt>
    <dgm:pt modelId="{822FB56E-7081-4996-B3ED-F891F877E855}" type="parTrans" cxnId="{02D2E4C9-04F3-45A3-BB02-89025C5146D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4D77C-DD6D-4AE6-B909-EBBD1BB5630B}" type="sibTrans" cxnId="{02D2E4C9-04F3-45A3-BB02-89025C5146D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53EA0-ADCD-44AC-9869-90E1091C7147}">
      <dgm:prSet custT="1"/>
      <dgm:spPr/>
      <dgm:t>
        <a:bodyPr/>
        <a:lstStyle/>
        <a:p>
          <a:pPr algn="l"/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4. Оценить   </a:t>
          </a:r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готовность </a:t>
          </a:r>
          <a:r>
            <a:rPr lang="ru-RU" sz="20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старшеклассников к профессиональному самоопределению в</a:t>
          </a:r>
          <a:r>
            <a:rPr lang="ru-RU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процессе реализации индивидуальных планов профессионального развития.</a:t>
          </a:r>
        </a:p>
      </dgm:t>
    </dgm:pt>
    <dgm:pt modelId="{416E64DD-F285-4E61-9B73-804BD452D7A1}" type="parTrans" cxnId="{A9EAB985-5A21-45AD-891D-2AFAE5AE374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30061-A2A9-4450-BBCD-33F40CC86DE2}" type="sibTrans" cxnId="{A9EAB985-5A21-45AD-891D-2AFAE5AE374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B50EC-0454-4D83-8214-F7AD7C4407E3}" type="pres">
      <dgm:prSet presAssocID="{2ABCF2A1-2791-49D7-BAC2-FB40138924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0B513-F5E8-493A-83C3-8546920A5039}" type="pres">
      <dgm:prSet presAssocID="{A185CCEB-00FF-4D5A-A520-5CE27618AF75}" presName="circle1" presStyleLbl="node1" presStyleIdx="0" presStyleCnt="4"/>
      <dgm:spPr/>
    </dgm:pt>
    <dgm:pt modelId="{85F96082-426F-4DFD-9969-703C9EB6E60D}" type="pres">
      <dgm:prSet presAssocID="{A185CCEB-00FF-4D5A-A520-5CE27618AF75}" presName="space" presStyleCnt="0"/>
      <dgm:spPr/>
    </dgm:pt>
    <dgm:pt modelId="{0C8A055B-F578-4F44-A895-E5ACFA9F0206}" type="pres">
      <dgm:prSet presAssocID="{A185CCEB-00FF-4D5A-A520-5CE27618AF75}" presName="rect1" presStyleLbl="alignAcc1" presStyleIdx="0" presStyleCnt="4"/>
      <dgm:spPr/>
      <dgm:t>
        <a:bodyPr/>
        <a:lstStyle/>
        <a:p>
          <a:endParaRPr lang="ru-RU"/>
        </a:p>
      </dgm:t>
    </dgm:pt>
    <dgm:pt modelId="{AF8B7A61-07C5-450D-A2E1-0A9299BF6503}" type="pres">
      <dgm:prSet presAssocID="{578F9873-8ADF-43D7-B4B9-9FFEB7714775}" presName="vertSpace2" presStyleLbl="node1" presStyleIdx="0" presStyleCnt="4"/>
      <dgm:spPr/>
    </dgm:pt>
    <dgm:pt modelId="{AAFD0532-F95A-4729-91A9-FFC2B1CFA046}" type="pres">
      <dgm:prSet presAssocID="{578F9873-8ADF-43D7-B4B9-9FFEB7714775}" presName="circle2" presStyleLbl="node1" presStyleIdx="1" presStyleCnt="4"/>
      <dgm:spPr/>
    </dgm:pt>
    <dgm:pt modelId="{26D1441E-77AB-4419-8C64-9C8AC7F01913}" type="pres">
      <dgm:prSet presAssocID="{578F9873-8ADF-43D7-B4B9-9FFEB7714775}" presName="rect2" presStyleLbl="alignAcc1" presStyleIdx="1" presStyleCnt="4"/>
      <dgm:spPr/>
      <dgm:t>
        <a:bodyPr/>
        <a:lstStyle/>
        <a:p>
          <a:endParaRPr lang="ru-RU"/>
        </a:p>
      </dgm:t>
    </dgm:pt>
    <dgm:pt modelId="{94C6DD67-EBF1-4507-B180-52F93FA0F6D8}" type="pres">
      <dgm:prSet presAssocID="{2FDECF48-D1AA-4E63-99E8-D4264FD882BF}" presName="vertSpace3" presStyleLbl="node1" presStyleIdx="1" presStyleCnt="4"/>
      <dgm:spPr/>
    </dgm:pt>
    <dgm:pt modelId="{19DE4133-0F14-462E-9E2C-52CB71324E21}" type="pres">
      <dgm:prSet presAssocID="{2FDECF48-D1AA-4E63-99E8-D4264FD882BF}" presName="circle3" presStyleLbl="node1" presStyleIdx="2" presStyleCnt="4"/>
      <dgm:spPr/>
    </dgm:pt>
    <dgm:pt modelId="{5B7964F6-025B-436F-A99B-1C4A1DECEF8F}" type="pres">
      <dgm:prSet presAssocID="{2FDECF48-D1AA-4E63-99E8-D4264FD882BF}" presName="rect3" presStyleLbl="alignAcc1" presStyleIdx="2" presStyleCnt="4" custLinFactNeighborX="319" custLinFactNeighborY="-567"/>
      <dgm:spPr/>
      <dgm:t>
        <a:bodyPr/>
        <a:lstStyle/>
        <a:p>
          <a:endParaRPr lang="ru-RU"/>
        </a:p>
      </dgm:t>
    </dgm:pt>
    <dgm:pt modelId="{8829A676-7E26-46FE-AA1C-0BFDFA1196AC}" type="pres">
      <dgm:prSet presAssocID="{FC153EA0-ADCD-44AC-9869-90E1091C7147}" presName="vertSpace4" presStyleLbl="node1" presStyleIdx="2" presStyleCnt="4"/>
      <dgm:spPr/>
    </dgm:pt>
    <dgm:pt modelId="{B640181A-CE5C-4358-98BA-9C7E7FEA8113}" type="pres">
      <dgm:prSet presAssocID="{FC153EA0-ADCD-44AC-9869-90E1091C7147}" presName="circle4" presStyleLbl="node1" presStyleIdx="3" presStyleCnt="4"/>
      <dgm:spPr/>
    </dgm:pt>
    <dgm:pt modelId="{886CE71E-18FE-42E3-894A-3157DA48366A}" type="pres">
      <dgm:prSet presAssocID="{FC153EA0-ADCD-44AC-9869-90E1091C7147}" presName="rect4" presStyleLbl="alignAcc1" presStyleIdx="3" presStyleCnt="4"/>
      <dgm:spPr/>
      <dgm:t>
        <a:bodyPr/>
        <a:lstStyle/>
        <a:p>
          <a:endParaRPr lang="ru-RU"/>
        </a:p>
      </dgm:t>
    </dgm:pt>
    <dgm:pt modelId="{D1FD5049-5449-47AB-A7DE-D8E2E74EAE88}" type="pres">
      <dgm:prSet presAssocID="{A185CCEB-00FF-4D5A-A520-5CE27618AF7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9A12D-F712-44E2-9181-057D80321444}" type="pres">
      <dgm:prSet presAssocID="{578F9873-8ADF-43D7-B4B9-9FFEB771477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84191-E039-456E-8751-24B310A80CD9}" type="pres">
      <dgm:prSet presAssocID="{2FDECF48-D1AA-4E63-99E8-D4264FD882B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1CB73-95FD-4BED-A3BE-1BA69A68BE98}" type="pres">
      <dgm:prSet presAssocID="{FC153EA0-ADCD-44AC-9869-90E1091C714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AB985-5A21-45AD-891D-2AFAE5AE3742}" srcId="{2ABCF2A1-2791-49D7-BAC2-FB401389242A}" destId="{FC153EA0-ADCD-44AC-9869-90E1091C7147}" srcOrd="3" destOrd="0" parTransId="{416E64DD-F285-4E61-9B73-804BD452D7A1}" sibTransId="{FC430061-A2A9-4450-BBCD-33F40CC86DE2}"/>
    <dgm:cxn modelId="{73195A61-C594-4CB7-9F39-DE5A1D9D06CF}" type="presOf" srcId="{A185CCEB-00FF-4D5A-A520-5CE27618AF75}" destId="{0C8A055B-F578-4F44-A895-E5ACFA9F0206}" srcOrd="0" destOrd="0" presId="urn:microsoft.com/office/officeart/2005/8/layout/target3"/>
    <dgm:cxn modelId="{8A597526-42A3-4B5E-8733-171D9E43164D}" type="presOf" srcId="{578F9873-8ADF-43D7-B4B9-9FFEB7714775}" destId="{26D1441E-77AB-4419-8C64-9C8AC7F01913}" srcOrd="0" destOrd="0" presId="urn:microsoft.com/office/officeart/2005/8/layout/target3"/>
    <dgm:cxn modelId="{68A13ACE-0753-47EF-9C14-24A4C8AE24C9}" type="presOf" srcId="{2FDECF48-D1AA-4E63-99E8-D4264FD882BF}" destId="{90284191-E039-456E-8751-24B310A80CD9}" srcOrd="1" destOrd="0" presId="urn:microsoft.com/office/officeart/2005/8/layout/target3"/>
    <dgm:cxn modelId="{02D2E4C9-04F3-45A3-BB02-89025C5146D6}" srcId="{2ABCF2A1-2791-49D7-BAC2-FB401389242A}" destId="{2FDECF48-D1AA-4E63-99E8-D4264FD882BF}" srcOrd="2" destOrd="0" parTransId="{822FB56E-7081-4996-B3ED-F891F877E855}" sibTransId="{FF64D77C-DD6D-4AE6-B909-EBBD1BB5630B}"/>
    <dgm:cxn modelId="{FC6FDA85-2E5D-48D4-B5B6-E6BC234EDA96}" srcId="{2ABCF2A1-2791-49D7-BAC2-FB401389242A}" destId="{A185CCEB-00FF-4D5A-A520-5CE27618AF75}" srcOrd="0" destOrd="0" parTransId="{D1266398-33B8-4F4A-B319-6F054D230AF3}" sibTransId="{0AC6E0FB-E4D2-40FF-900C-5FA4E6003F3E}"/>
    <dgm:cxn modelId="{F90082F0-F14A-4B91-A91A-17FBE7260EBD}" type="presOf" srcId="{A185CCEB-00FF-4D5A-A520-5CE27618AF75}" destId="{D1FD5049-5449-47AB-A7DE-D8E2E74EAE88}" srcOrd="1" destOrd="0" presId="urn:microsoft.com/office/officeart/2005/8/layout/target3"/>
    <dgm:cxn modelId="{2AF13AB6-91BA-4EA3-A321-BEF7ABE38654}" type="presOf" srcId="{578F9873-8ADF-43D7-B4B9-9FFEB7714775}" destId="{A9D9A12D-F712-44E2-9181-057D80321444}" srcOrd="1" destOrd="0" presId="urn:microsoft.com/office/officeart/2005/8/layout/target3"/>
    <dgm:cxn modelId="{1F6212D9-733B-45DE-93D2-929B0C0FD6FB}" type="presOf" srcId="{2ABCF2A1-2791-49D7-BAC2-FB401389242A}" destId="{2F1B50EC-0454-4D83-8214-F7AD7C4407E3}" srcOrd="0" destOrd="0" presId="urn:microsoft.com/office/officeart/2005/8/layout/target3"/>
    <dgm:cxn modelId="{E2280EC0-7972-4C28-B250-0DAAD80162F5}" type="presOf" srcId="{2FDECF48-D1AA-4E63-99E8-D4264FD882BF}" destId="{5B7964F6-025B-436F-A99B-1C4A1DECEF8F}" srcOrd="0" destOrd="0" presId="urn:microsoft.com/office/officeart/2005/8/layout/target3"/>
    <dgm:cxn modelId="{17C3BDAC-6592-4DB8-98B2-BF6B9CCE23B6}" type="presOf" srcId="{FC153EA0-ADCD-44AC-9869-90E1091C7147}" destId="{886CE71E-18FE-42E3-894A-3157DA48366A}" srcOrd="0" destOrd="0" presId="urn:microsoft.com/office/officeart/2005/8/layout/target3"/>
    <dgm:cxn modelId="{DCBD4773-190D-49D1-A5E8-F86BAEAAFB5F}" srcId="{2ABCF2A1-2791-49D7-BAC2-FB401389242A}" destId="{578F9873-8ADF-43D7-B4B9-9FFEB7714775}" srcOrd="1" destOrd="0" parTransId="{83F43C4F-529D-4415-8F21-CD60897946BB}" sibTransId="{A86B78EA-F0C4-4021-8C13-E37AEBADC821}"/>
    <dgm:cxn modelId="{9BD1AAAF-CB91-4F51-AB44-BC7733B8EAF8}" type="presOf" srcId="{FC153EA0-ADCD-44AC-9869-90E1091C7147}" destId="{D821CB73-95FD-4BED-A3BE-1BA69A68BE98}" srcOrd="1" destOrd="0" presId="urn:microsoft.com/office/officeart/2005/8/layout/target3"/>
    <dgm:cxn modelId="{73D6E156-D920-42DB-BD2F-8CBF12938853}" type="presParOf" srcId="{2F1B50EC-0454-4D83-8214-F7AD7C4407E3}" destId="{94C0B513-F5E8-493A-83C3-8546920A5039}" srcOrd="0" destOrd="0" presId="urn:microsoft.com/office/officeart/2005/8/layout/target3"/>
    <dgm:cxn modelId="{027C1154-416B-4B5B-A4D6-D4DFBC2491C6}" type="presParOf" srcId="{2F1B50EC-0454-4D83-8214-F7AD7C4407E3}" destId="{85F96082-426F-4DFD-9969-703C9EB6E60D}" srcOrd="1" destOrd="0" presId="urn:microsoft.com/office/officeart/2005/8/layout/target3"/>
    <dgm:cxn modelId="{ED04D8A9-570D-4193-8BB2-C4767FE36F43}" type="presParOf" srcId="{2F1B50EC-0454-4D83-8214-F7AD7C4407E3}" destId="{0C8A055B-F578-4F44-A895-E5ACFA9F0206}" srcOrd="2" destOrd="0" presId="urn:microsoft.com/office/officeart/2005/8/layout/target3"/>
    <dgm:cxn modelId="{886D664C-3F8B-45CB-8FC4-BB5CC863ED1F}" type="presParOf" srcId="{2F1B50EC-0454-4D83-8214-F7AD7C4407E3}" destId="{AF8B7A61-07C5-450D-A2E1-0A9299BF6503}" srcOrd="3" destOrd="0" presId="urn:microsoft.com/office/officeart/2005/8/layout/target3"/>
    <dgm:cxn modelId="{E3410625-C717-44B0-9E3B-FE10161EDA7C}" type="presParOf" srcId="{2F1B50EC-0454-4D83-8214-F7AD7C4407E3}" destId="{AAFD0532-F95A-4729-91A9-FFC2B1CFA046}" srcOrd="4" destOrd="0" presId="urn:microsoft.com/office/officeart/2005/8/layout/target3"/>
    <dgm:cxn modelId="{CF09CB5A-668F-4F07-87FF-DB327A85BFBC}" type="presParOf" srcId="{2F1B50EC-0454-4D83-8214-F7AD7C4407E3}" destId="{26D1441E-77AB-4419-8C64-9C8AC7F01913}" srcOrd="5" destOrd="0" presId="urn:microsoft.com/office/officeart/2005/8/layout/target3"/>
    <dgm:cxn modelId="{04D38616-D75F-4BA0-92A5-6D99D652E6F6}" type="presParOf" srcId="{2F1B50EC-0454-4D83-8214-F7AD7C4407E3}" destId="{94C6DD67-EBF1-4507-B180-52F93FA0F6D8}" srcOrd="6" destOrd="0" presId="urn:microsoft.com/office/officeart/2005/8/layout/target3"/>
    <dgm:cxn modelId="{54367A87-D17E-4804-A065-A6E485EF32AF}" type="presParOf" srcId="{2F1B50EC-0454-4D83-8214-F7AD7C4407E3}" destId="{19DE4133-0F14-462E-9E2C-52CB71324E21}" srcOrd="7" destOrd="0" presId="urn:microsoft.com/office/officeart/2005/8/layout/target3"/>
    <dgm:cxn modelId="{BCA8D66D-1E87-4633-A2C6-716A7C9EF249}" type="presParOf" srcId="{2F1B50EC-0454-4D83-8214-F7AD7C4407E3}" destId="{5B7964F6-025B-436F-A99B-1C4A1DECEF8F}" srcOrd="8" destOrd="0" presId="urn:microsoft.com/office/officeart/2005/8/layout/target3"/>
    <dgm:cxn modelId="{4FF2A953-7ADA-4784-912B-4DCE6BD88C4B}" type="presParOf" srcId="{2F1B50EC-0454-4D83-8214-F7AD7C4407E3}" destId="{8829A676-7E26-46FE-AA1C-0BFDFA1196AC}" srcOrd="9" destOrd="0" presId="urn:microsoft.com/office/officeart/2005/8/layout/target3"/>
    <dgm:cxn modelId="{D3664AE8-30DB-4867-A692-51D774B88B69}" type="presParOf" srcId="{2F1B50EC-0454-4D83-8214-F7AD7C4407E3}" destId="{B640181A-CE5C-4358-98BA-9C7E7FEA8113}" srcOrd="10" destOrd="0" presId="urn:microsoft.com/office/officeart/2005/8/layout/target3"/>
    <dgm:cxn modelId="{8A45A3B1-CA10-4434-B25C-F8EFD870BD67}" type="presParOf" srcId="{2F1B50EC-0454-4D83-8214-F7AD7C4407E3}" destId="{886CE71E-18FE-42E3-894A-3157DA48366A}" srcOrd="11" destOrd="0" presId="urn:microsoft.com/office/officeart/2005/8/layout/target3"/>
    <dgm:cxn modelId="{89788D47-DB72-4821-BF16-F6AA990C19AF}" type="presParOf" srcId="{2F1B50EC-0454-4D83-8214-F7AD7C4407E3}" destId="{D1FD5049-5449-47AB-A7DE-D8E2E74EAE88}" srcOrd="12" destOrd="0" presId="urn:microsoft.com/office/officeart/2005/8/layout/target3"/>
    <dgm:cxn modelId="{C9264C9D-BF5D-4938-871F-B108B89BB978}" type="presParOf" srcId="{2F1B50EC-0454-4D83-8214-F7AD7C4407E3}" destId="{A9D9A12D-F712-44E2-9181-057D80321444}" srcOrd="13" destOrd="0" presId="urn:microsoft.com/office/officeart/2005/8/layout/target3"/>
    <dgm:cxn modelId="{8F77EA32-C177-4B4C-9003-2FEC0F92ED96}" type="presParOf" srcId="{2F1B50EC-0454-4D83-8214-F7AD7C4407E3}" destId="{90284191-E039-456E-8751-24B310A80CD9}" srcOrd="14" destOrd="0" presId="urn:microsoft.com/office/officeart/2005/8/layout/target3"/>
    <dgm:cxn modelId="{F500B15B-4BCF-4EE8-A8E9-7840DB85D1B6}" type="presParOf" srcId="{2F1B50EC-0454-4D83-8214-F7AD7C4407E3}" destId="{D821CB73-95FD-4BED-A3BE-1BA69A68BE9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F16F9-AC68-4D0E-B049-0897686DDDE8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69802E4-82E4-460B-9354-D8B0D3C44848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Курсы внеурочной деятельности 2 часа</a:t>
          </a:r>
        </a:p>
        <a:p>
          <a:pPr algn="ctr"/>
          <a:endParaRPr lang="ru-RU" sz="1200" b="1" dirty="0" smtClean="0"/>
        </a:p>
        <a:p>
          <a:pPr algn="ctr"/>
          <a:endParaRPr lang="ru-RU" sz="1200" b="1" dirty="0" smtClean="0"/>
        </a:p>
        <a:p>
          <a:pPr algn="ctr"/>
          <a:endParaRPr lang="ru-RU" sz="1700" dirty="0" smtClean="0"/>
        </a:p>
        <a:p>
          <a:pPr algn="ctr"/>
          <a:endParaRPr lang="ru-RU" sz="1700" dirty="0" smtClean="0"/>
        </a:p>
        <a:p>
          <a:pPr algn="ctr"/>
          <a:endParaRPr lang="ru-RU" sz="1700" dirty="0" smtClean="0"/>
        </a:p>
        <a:p>
          <a:pPr algn="ctr"/>
          <a:endParaRPr lang="ru-RU" sz="1700" dirty="0" smtClean="0"/>
        </a:p>
        <a:p>
          <a:pPr algn="ctr"/>
          <a:endParaRPr lang="ru-RU" sz="1700" dirty="0"/>
        </a:p>
      </dgm:t>
    </dgm:pt>
    <dgm:pt modelId="{7EBD4973-3A0E-487D-8274-CF08C84C09ED}" type="parTrans" cxnId="{95FF1FA2-E082-4E01-9CCC-9DEF2CCC231A}">
      <dgm:prSet/>
      <dgm:spPr/>
      <dgm:t>
        <a:bodyPr/>
        <a:lstStyle/>
        <a:p>
          <a:endParaRPr lang="ru-RU"/>
        </a:p>
      </dgm:t>
    </dgm:pt>
    <dgm:pt modelId="{94302B36-A9DE-4DF6-BF66-9A792314525F}" type="sibTrans" cxnId="{95FF1FA2-E082-4E01-9CCC-9DEF2CCC231A}">
      <dgm:prSet/>
      <dgm:spPr/>
      <dgm:t>
        <a:bodyPr/>
        <a:lstStyle/>
        <a:p>
          <a:endParaRPr lang="ru-RU"/>
        </a:p>
      </dgm:t>
    </dgm:pt>
    <dgm:pt modelId="{748ADB6B-FB88-4BCD-8598-69B2EA48E268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Работа классного руководителя 2 часа</a:t>
          </a:r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/>
        </a:p>
      </dgm:t>
    </dgm:pt>
    <dgm:pt modelId="{5C31504A-6629-4F86-8446-A7ED279A2B32}" type="parTrans" cxnId="{D7DB0013-DB13-4382-8A29-80199CDBE9C4}">
      <dgm:prSet/>
      <dgm:spPr/>
      <dgm:t>
        <a:bodyPr/>
        <a:lstStyle/>
        <a:p>
          <a:endParaRPr lang="ru-RU"/>
        </a:p>
      </dgm:t>
    </dgm:pt>
    <dgm:pt modelId="{41A25BCF-B951-4AE1-BC29-0D280ED53EA7}" type="sibTrans" cxnId="{D7DB0013-DB13-4382-8A29-80199CDBE9C4}">
      <dgm:prSet/>
      <dgm:spPr/>
      <dgm:t>
        <a:bodyPr/>
        <a:lstStyle/>
        <a:p>
          <a:endParaRPr lang="ru-RU"/>
        </a:p>
      </dgm:t>
    </dgm:pt>
    <dgm:pt modelId="{02C4F325-D250-4937-ACBC-40AC7722BD8C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программы воспитания и социализации (по выбору) 1час</a:t>
          </a:r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  <a:p>
          <a:r>
            <a:rPr lang="ru-RU" sz="1100" dirty="0" smtClean="0"/>
            <a:t>                                  </a:t>
          </a:r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 smtClean="0"/>
        </a:p>
        <a:p>
          <a:endParaRPr lang="ru-RU" sz="1800" dirty="0"/>
        </a:p>
      </dgm:t>
    </dgm:pt>
    <dgm:pt modelId="{A6D9C4CE-C5A1-44E9-BAE4-50F33A3C8536}" type="parTrans" cxnId="{99A1370E-5889-48F5-B92E-AA1B6A03DBE3}">
      <dgm:prSet/>
      <dgm:spPr/>
      <dgm:t>
        <a:bodyPr/>
        <a:lstStyle/>
        <a:p>
          <a:endParaRPr lang="ru-RU"/>
        </a:p>
      </dgm:t>
    </dgm:pt>
    <dgm:pt modelId="{15DBE3AD-8FAE-4037-830B-22F4D18CCD9A}" type="sibTrans" cxnId="{99A1370E-5889-48F5-B92E-AA1B6A03DBE3}">
      <dgm:prSet/>
      <dgm:spPr/>
      <dgm:t>
        <a:bodyPr/>
        <a:lstStyle/>
        <a:p>
          <a:endParaRPr lang="ru-RU"/>
        </a:p>
      </dgm:t>
    </dgm:pt>
    <dgm:pt modelId="{23F663E3-C807-4A77-9D3B-2FFFAECCD1BC}">
      <dgm:prSet phldrT="[Текст]" custT="1"/>
      <dgm:spPr/>
      <dgm:t>
        <a:bodyPr/>
        <a:lstStyle/>
        <a:p>
          <a:r>
            <a:rPr lang="ru-RU" sz="1400" b="1" dirty="0" smtClean="0">
              <a:latin typeface="+mj-lt"/>
              <a:cs typeface="Times New Roman" panose="02020603050405020304" pitchFamily="18" charset="0"/>
            </a:rPr>
            <a:t>Реализация программ дополнительного образования </a:t>
          </a:r>
        </a:p>
        <a:p>
          <a:r>
            <a:rPr lang="ru-RU" sz="1400" b="1" dirty="0" smtClean="0">
              <a:latin typeface="+mj-lt"/>
              <a:cs typeface="Times New Roman" panose="02020603050405020304" pitchFamily="18" charset="0"/>
            </a:rPr>
            <a:t>(</a:t>
          </a:r>
          <a:r>
            <a:rPr lang="ru-RU" sz="1200" dirty="0" err="1" smtClean="0">
              <a:latin typeface="+mj-lt"/>
              <a:cs typeface="Times New Roman" panose="02020603050405020304" pitchFamily="18" charset="0"/>
            </a:rPr>
            <a:t>перезачет</a:t>
          </a:r>
          <a:r>
            <a:rPr lang="ru-RU" sz="1200" dirty="0" smtClean="0">
              <a:latin typeface="+mj-lt"/>
              <a:cs typeface="Times New Roman" panose="02020603050405020304" pitchFamily="18" charset="0"/>
            </a:rPr>
            <a:t>  по заявлению родителей</a:t>
          </a:r>
          <a:r>
            <a:rPr lang="ru-RU" sz="1400" b="1" dirty="0" smtClean="0">
              <a:latin typeface="+mj-lt"/>
              <a:cs typeface="Times New Roman" panose="02020603050405020304" pitchFamily="18" charset="0"/>
            </a:rPr>
            <a:t>) 2 часа</a:t>
          </a:r>
        </a:p>
        <a:p>
          <a:endParaRPr lang="ru-RU" sz="1100" dirty="0" smtClean="0">
            <a:latin typeface="+mj-lt"/>
          </a:endParaRPr>
        </a:p>
        <a:p>
          <a:r>
            <a:rPr lang="ru-RU" sz="1100" dirty="0" smtClean="0">
              <a:latin typeface="+mj-lt"/>
            </a:rPr>
            <a:t>* </a:t>
          </a:r>
          <a:r>
            <a:rPr lang="ru-RU" sz="1100" dirty="0" smtClean="0">
              <a:latin typeface="+mj-lt"/>
              <a:cs typeface="Times New Roman" panose="02020603050405020304" pitchFamily="18" charset="0"/>
            </a:rPr>
            <a:t>Углубленное погружение в предмет </a:t>
          </a:r>
        </a:p>
        <a:p>
          <a:r>
            <a:rPr lang="ru-RU" sz="1100" dirty="0" smtClean="0">
              <a:latin typeface="+mj-lt"/>
              <a:cs typeface="Times New Roman" panose="02020603050405020304" pitchFamily="18" charset="0"/>
            </a:rPr>
            <a:t>* Естественно-научные практики </a:t>
          </a:r>
        </a:p>
        <a:p>
          <a:endParaRPr lang="ru-RU" sz="1100" dirty="0" smtClean="0"/>
        </a:p>
        <a:p>
          <a:endParaRPr lang="ru-RU" sz="1100" dirty="0" smtClean="0"/>
        </a:p>
        <a:p>
          <a:endParaRPr lang="ru-RU" sz="1100" dirty="0"/>
        </a:p>
      </dgm:t>
    </dgm:pt>
    <dgm:pt modelId="{A730E7E2-EE14-478D-BDA3-DDB84485B6FB}" type="parTrans" cxnId="{7C3ED7E4-7D2B-43E6-9FA7-245CDC5B292B}">
      <dgm:prSet/>
      <dgm:spPr/>
      <dgm:t>
        <a:bodyPr/>
        <a:lstStyle/>
        <a:p>
          <a:endParaRPr lang="ru-RU"/>
        </a:p>
      </dgm:t>
    </dgm:pt>
    <dgm:pt modelId="{218DE0AD-439A-4987-8781-5E393A2760D4}" type="sibTrans" cxnId="{7C3ED7E4-7D2B-43E6-9FA7-245CDC5B292B}">
      <dgm:prSet/>
      <dgm:spPr/>
      <dgm:t>
        <a:bodyPr/>
        <a:lstStyle/>
        <a:p>
          <a:endParaRPr lang="ru-RU"/>
        </a:p>
      </dgm:t>
    </dgm:pt>
    <dgm:pt modelId="{A8A4F00F-7833-4F90-B44E-EE3AC880E85C}" type="pres">
      <dgm:prSet presAssocID="{5DEF16F9-AC68-4D0E-B049-0897686DDDE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959AE-78B4-4E51-8DCF-686E4490E5A2}" type="pres">
      <dgm:prSet presAssocID="{5DEF16F9-AC68-4D0E-B049-0897686DDDE8}" presName="diamond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C31288D-1E85-4A8F-9F9F-518677C32924}" type="pres">
      <dgm:prSet presAssocID="{5DEF16F9-AC68-4D0E-B049-0897686DDDE8}" presName="quad1" presStyleLbl="node1" presStyleIdx="0" presStyleCnt="4" custScaleX="270795" custScaleY="132929" custLinFactNeighborX="-81585" custLinFactNeighborY="-6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6DEA3-34CF-4C72-9ECC-3DA3D7F4828E}" type="pres">
      <dgm:prSet presAssocID="{5DEF16F9-AC68-4D0E-B049-0897686DDDE8}" presName="quad2" presStyleLbl="node1" presStyleIdx="1" presStyleCnt="4" custScaleX="192853" custScaleY="99158" custLinFactNeighborX="53792" custLinFactNeighborY="-7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AFCCE-4724-4038-AC1D-ACA361C37627}" type="pres">
      <dgm:prSet presAssocID="{5DEF16F9-AC68-4D0E-B049-0897686DDDE8}" presName="quad3" presStyleLbl="node1" presStyleIdx="2" presStyleCnt="4" custScaleX="317599" custScaleY="115870" custLinFactNeighborX="-51520" custLinFactNeighborY="17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5B1DA-0936-4641-B48D-049B34119A67}" type="pres">
      <dgm:prSet presAssocID="{5DEF16F9-AC68-4D0E-B049-0897686DDDE8}" presName="quad4" presStyleLbl="node1" presStyleIdx="3" presStyleCnt="4" custScaleX="120523" custScaleY="125446" custLinFactNeighborX="86369" custLinFactNeighborY="5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32E08-B801-4CE3-807A-1A6CCB5B0344}" type="presOf" srcId="{23F663E3-C807-4A77-9D3B-2FFFAECCD1BC}" destId="{ACD5B1DA-0936-4641-B48D-049B34119A67}" srcOrd="0" destOrd="0" presId="urn:microsoft.com/office/officeart/2005/8/layout/matrix3"/>
    <dgm:cxn modelId="{99A1370E-5889-48F5-B92E-AA1B6A03DBE3}" srcId="{5DEF16F9-AC68-4D0E-B049-0897686DDDE8}" destId="{02C4F325-D250-4937-ACBC-40AC7722BD8C}" srcOrd="2" destOrd="0" parTransId="{A6D9C4CE-C5A1-44E9-BAE4-50F33A3C8536}" sibTransId="{15DBE3AD-8FAE-4037-830B-22F4D18CCD9A}"/>
    <dgm:cxn modelId="{755D0FB4-E985-45B3-B428-2B2E377BADEB}" type="presOf" srcId="{02C4F325-D250-4937-ACBC-40AC7722BD8C}" destId="{25AAFCCE-4724-4038-AC1D-ACA361C37627}" srcOrd="0" destOrd="0" presId="urn:microsoft.com/office/officeart/2005/8/layout/matrix3"/>
    <dgm:cxn modelId="{2C4BCAD5-93EB-4577-B096-3B57A68B9657}" type="presOf" srcId="{169802E4-82E4-460B-9354-D8B0D3C44848}" destId="{4C31288D-1E85-4A8F-9F9F-518677C32924}" srcOrd="0" destOrd="0" presId="urn:microsoft.com/office/officeart/2005/8/layout/matrix3"/>
    <dgm:cxn modelId="{9E0B4279-663D-4E61-B95C-B59B59B1970E}" type="presOf" srcId="{5DEF16F9-AC68-4D0E-B049-0897686DDDE8}" destId="{A8A4F00F-7833-4F90-B44E-EE3AC880E85C}" srcOrd="0" destOrd="0" presId="urn:microsoft.com/office/officeart/2005/8/layout/matrix3"/>
    <dgm:cxn modelId="{95FF1FA2-E082-4E01-9CCC-9DEF2CCC231A}" srcId="{5DEF16F9-AC68-4D0E-B049-0897686DDDE8}" destId="{169802E4-82E4-460B-9354-D8B0D3C44848}" srcOrd="0" destOrd="0" parTransId="{7EBD4973-3A0E-487D-8274-CF08C84C09ED}" sibTransId="{94302B36-A9DE-4DF6-BF66-9A792314525F}"/>
    <dgm:cxn modelId="{7C3ED7E4-7D2B-43E6-9FA7-245CDC5B292B}" srcId="{5DEF16F9-AC68-4D0E-B049-0897686DDDE8}" destId="{23F663E3-C807-4A77-9D3B-2FFFAECCD1BC}" srcOrd="3" destOrd="0" parTransId="{A730E7E2-EE14-478D-BDA3-DDB84485B6FB}" sibTransId="{218DE0AD-439A-4987-8781-5E393A2760D4}"/>
    <dgm:cxn modelId="{11416F16-5153-4006-8D30-37240A91A191}" type="presOf" srcId="{748ADB6B-FB88-4BCD-8598-69B2EA48E268}" destId="{6FF6DEA3-34CF-4C72-9ECC-3DA3D7F4828E}" srcOrd="0" destOrd="0" presId="urn:microsoft.com/office/officeart/2005/8/layout/matrix3"/>
    <dgm:cxn modelId="{D7DB0013-DB13-4382-8A29-80199CDBE9C4}" srcId="{5DEF16F9-AC68-4D0E-B049-0897686DDDE8}" destId="{748ADB6B-FB88-4BCD-8598-69B2EA48E268}" srcOrd="1" destOrd="0" parTransId="{5C31504A-6629-4F86-8446-A7ED279A2B32}" sibTransId="{41A25BCF-B951-4AE1-BC29-0D280ED53EA7}"/>
    <dgm:cxn modelId="{BCD0C6F1-CB39-42DD-B8A0-5CA0ADDCAE69}" type="presParOf" srcId="{A8A4F00F-7833-4F90-B44E-EE3AC880E85C}" destId="{7E1959AE-78B4-4E51-8DCF-686E4490E5A2}" srcOrd="0" destOrd="0" presId="urn:microsoft.com/office/officeart/2005/8/layout/matrix3"/>
    <dgm:cxn modelId="{5542C8F6-33FA-4975-91CA-E80861B055C5}" type="presParOf" srcId="{A8A4F00F-7833-4F90-B44E-EE3AC880E85C}" destId="{4C31288D-1E85-4A8F-9F9F-518677C32924}" srcOrd="1" destOrd="0" presId="urn:microsoft.com/office/officeart/2005/8/layout/matrix3"/>
    <dgm:cxn modelId="{7C67115A-39C7-4108-A3C9-FA293D91F43A}" type="presParOf" srcId="{A8A4F00F-7833-4F90-B44E-EE3AC880E85C}" destId="{6FF6DEA3-34CF-4C72-9ECC-3DA3D7F4828E}" srcOrd="2" destOrd="0" presId="urn:microsoft.com/office/officeart/2005/8/layout/matrix3"/>
    <dgm:cxn modelId="{28D97869-E2B8-4502-819A-822BB9B08066}" type="presParOf" srcId="{A8A4F00F-7833-4F90-B44E-EE3AC880E85C}" destId="{25AAFCCE-4724-4038-AC1D-ACA361C37627}" srcOrd="3" destOrd="0" presId="urn:microsoft.com/office/officeart/2005/8/layout/matrix3"/>
    <dgm:cxn modelId="{C8BDE264-2D87-47E6-87DA-67346BD9F8E5}" type="presParOf" srcId="{A8A4F00F-7833-4F90-B44E-EE3AC880E85C}" destId="{ACD5B1DA-0936-4641-B48D-049B34119A6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5022-7A17-49D5-B36E-7F60E13CA17A}">
      <dsp:nvSpPr>
        <dsp:cNvPr id="0" name=""/>
        <dsp:cNvSpPr/>
      </dsp:nvSpPr>
      <dsp:spPr>
        <a:xfrm>
          <a:off x="0" y="0"/>
          <a:ext cx="6062870" cy="6062870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D9BBE-19FF-48DE-8174-898A2F2D01AA}">
      <dsp:nvSpPr>
        <dsp:cNvPr id="0" name=""/>
        <dsp:cNvSpPr/>
      </dsp:nvSpPr>
      <dsp:spPr>
        <a:xfrm>
          <a:off x="2078926" y="606879"/>
          <a:ext cx="10745597" cy="10775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Р</a:t>
          </a:r>
          <a:r>
            <a:rPr lang="ru-RU" sz="2000" kern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еализация с 2015 г. Программы развития, которая определяла миссию школы как создание условий для развития самоопределения и самообразования обучающихся. </a:t>
          </a:r>
          <a:endParaRPr lang="ru-RU" sz="2000" kern="1200" dirty="0"/>
        </a:p>
      </dsp:txBody>
      <dsp:txXfrm>
        <a:off x="2131529" y="659482"/>
        <a:ext cx="10640391" cy="972374"/>
      </dsp:txXfrm>
    </dsp:sp>
    <dsp:sp modelId="{4A1B002A-5A57-471E-B599-233FEB77F9C5}">
      <dsp:nvSpPr>
        <dsp:cNvPr id="0" name=""/>
        <dsp:cNvSpPr/>
      </dsp:nvSpPr>
      <dsp:spPr>
        <a:xfrm>
          <a:off x="2078926" y="1819157"/>
          <a:ext cx="10745597" cy="10775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ea typeface="Calibri" panose="020F0502020204030204" pitchFamily="34" charset="0"/>
              <a:cs typeface="Times New Roman" panose="02020603050405020304" pitchFamily="18" charset="0"/>
            </a:rPr>
            <a:t>О</a:t>
          </a:r>
          <a:r>
            <a:rPr lang="ru-RU" sz="2000" kern="120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пыт педагогического коллектива в выстраивании индивидуальных образовательных маршрутов, обучающихся 9-11 классов, направленных на осознанный выбор профильного обучения и профессионального будущего. 15% педагогов школы имеют опыт тьюторского сопровождения. </a:t>
          </a:r>
          <a:endParaRPr lang="ru-RU" sz="2000" kern="1200" dirty="0" smtClean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31529" y="1871760"/>
        <a:ext cx="10640391" cy="972374"/>
      </dsp:txXfrm>
    </dsp:sp>
    <dsp:sp modelId="{A3CD797B-7D13-4D20-9845-E6BE39045074}">
      <dsp:nvSpPr>
        <dsp:cNvPr id="0" name=""/>
        <dsp:cNvSpPr/>
      </dsp:nvSpPr>
      <dsp:spPr>
        <a:xfrm>
          <a:off x="2078926" y="3031435"/>
          <a:ext cx="10745597" cy="10775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Р</a:t>
          </a:r>
          <a:r>
            <a:rPr lang="ru-RU" sz="2000" kern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еализация системно-</a:t>
          </a:r>
          <a:r>
            <a:rPr lang="ru-RU" sz="2000" kern="1200" dirty="0" err="1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деятельностного</a:t>
          </a:r>
          <a:r>
            <a:rPr lang="ru-RU" sz="2000" kern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подхода (</a:t>
          </a:r>
          <a:r>
            <a:rPr lang="ru-RU" sz="2000" kern="1200" dirty="0" err="1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А.Н.Сухов</a:t>
          </a:r>
          <a:r>
            <a:rPr lang="ru-RU" sz="2000" kern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, А.Г. </a:t>
          </a:r>
          <a:r>
            <a:rPr lang="ru-RU" sz="2000" kern="1200" dirty="0" err="1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Асмолов</a:t>
          </a:r>
          <a:r>
            <a:rPr lang="ru-RU" sz="2000" kern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) в </a:t>
          </a:r>
          <a:r>
            <a:rPr lang="ru-RU" sz="2000" kern="1200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формировании готовности к профессиональному самоопределению через </a:t>
          </a:r>
          <a:r>
            <a:rPr lang="ru-RU" sz="2000" kern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организацию воспитательной деятельности, в которой обучающиеся выступают как активные инициаторы собственных идей, замыслов и проектов.</a:t>
          </a:r>
        </a:p>
      </dsp:txBody>
      <dsp:txXfrm>
        <a:off x="2131529" y="3084038"/>
        <a:ext cx="10640391" cy="972374"/>
      </dsp:txXfrm>
    </dsp:sp>
    <dsp:sp modelId="{84D57811-6A78-466F-BE2B-BEEB2C2D4422}">
      <dsp:nvSpPr>
        <dsp:cNvPr id="0" name=""/>
        <dsp:cNvSpPr/>
      </dsp:nvSpPr>
      <dsp:spPr>
        <a:xfrm>
          <a:off x="2078926" y="4243712"/>
          <a:ext cx="10745597" cy="107758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С</a:t>
          </a:r>
          <a:r>
            <a:rPr lang="ru-RU" sz="2000" kern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 2017 года в старшей школе осуществляется профильное обучение по инженерно-техническому и естественно-научному направлениям. </a:t>
          </a:r>
        </a:p>
      </dsp:txBody>
      <dsp:txXfrm>
        <a:off x="2131529" y="4296315"/>
        <a:ext cx="10640391" cy="972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45118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47237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38238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97822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81778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145027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45546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90676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50907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87942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3605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C0C2-CCCD-417F-AF25-4267E2EC7F8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6FD0-3AA8-4910-84C7-9CF93D4067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8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2186" y="700088"/>
            <a:ext cx="11319814" cy="17097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МОДЕЛЬ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ВНЕУРОЧНОЙ ДЕЯТЕЛЬНОСТИ</a:t>
            </a:r>
            <a:b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СРЕДНЕГО ОБЩЕГО ОБРАЗОВАНИЯ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«Школа взросления»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570764" y="4508274"/>
            <a:ext cx="7315200" cy="21764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907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Авторы-разработчики:</a:t>
            </a:r>
          </a:p>
          <a:p>
            <a:pPr marL="0" indent="17907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Тяпкина А.А., учитель географии, </a:t>
            </a:r>
          </a:p>
          <a:p>
            <a:pPr marL="0" indent="17907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аместитель директора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ВР</a:t>
            </a:r>
          </a:p>
          <a:p>
            <a:pPr marL="0" indent="17907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Кузвачева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И.Л., учитель математики, </a:t>
            </a:r>
          </a:p>
          <a:p>
            <a:pPr marL="0" indent="17907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аместитель директора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УВР</a:t>
            </a:r>
          </a:p>
          <a:p>
            <a:pPr marL="0" indent="179070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Чайковский, 2020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0222" y="3402766"/>
            <a:ext cx="3415382" cy="32819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3043" y="2643442"/>
            <a:ext cx="8034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форме социально-образовательных практик </a:t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условиях сетевого (социального) партнерства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МБОУ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Средняя общеобразовательная школа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7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г.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Чайковский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(разработан в рамках межмуниципального проекта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ГАУ ДПО ИРО ПК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Инновационно-образовательные</a:t>
            </a:r>
            <a:r>
              <a:rPr lang="ru-RU" sz="2000" dirty="0" smtClean="0"/>
              <a:t> модели внеурочной деятельности старшей школы»</a:t>
            </a: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algn="ctr"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094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Участники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Педагогическая команда:</a:t>
            </a:r>
          </a:p>
          <a:p>
            <a:pPr marL="0" indent="0">
              <a:buNone/>
            </a:pPr>
            <a:r>
              <a:rPr lang="ru-RU" sz="1900" b="1" dirty="0" err="1" smtClean="0">
                <a:latin typeface="+mj-lt"/>
              </a:rPr>
              <a:t>Кузвачева</a:t>
            </a:r>
            <a:r>
              <a:rPr lang="ru-RU" sz="1900" b="1" dirty="0" smtClean="0">
                <a:latin typeface="+mj-lt"/>
              </a:rPr>
              <a:t> </a:t>
            </a:r>
            <a:r>
              <a:rPr lang="ru-RU" sz="1900" b="1" dirty="0">
                <a:latin typeface="+mj-lt"/>
              </a:rPr>
              <a:t>И</a:t>
            </a:r>
            <a:r>
              <a:rPr lang="ru-RU" sz="1900" b="1" dirty="0" smtClean="0">
                <a:latin typeface="+mj-lt"/>
              </a:rPr>
              <a:t>.Л., учитель математики, заместитель директора по УВР;</a:t>
            </a:r>
          </a:p>
          <a:p>
            <a:pPr marL="0" indent="0">
              <a:buNone/>
            </a:pPr>
            <a:r>
              <a:rPr lang="ru-RU" sz="1900" b="1" dirty="0" smtClean="0">
                <a:latin typeface="+mj-lt"/>
              </a:rPr>
              <a:t>Тяпкина </a:t>
            </a:r>
            <a:r>
              <a:rPr lang="ru-RU" sz="1900" b="1" dirty="0">
                <a:latin typeface="+mj-lt"/>
              </a:rPr>
              <a:t>А</a:t>
            </a:r>
            <a:r>
              <a:rPr lang="ru-RU" sz="1900" b="1" dirty="0" smtClean="0">
                <a:latin typeface="+mj-lt"/>
              </a:rPr>
              <a:t>.А., учитель географии, заместитель директора по ВР;</a:t>
            </a:r>
          </a:p>
          <a:p>
            <a:pPr marL="0" indent="0">
              <a:buNone/>
            </a:pPr>
            <a:r>
              <a:rPr lang="ru-RU" sz="1900" b="1" dirty="0" smtClean="0">
                <a:latin typeface="+mj-lt"/>
              </a:rPr>
              <a:t>Вяткина Е.В., педагог-психолог;</a:t>
            </a:r>
          </a:p>
          <a:p>
            <a:pPr marL="0" indent="0">
              <a:buNone/>
            </a:pPr>
            <a:r>
              <a:rPr lang="ru-RU" sz="1900" b="1" dirty="0" smtClean="0">
                <a:latin typeface="+mj-lt"/>
              </a:rPr>
              <a:t>Ощепкова Д.А., педагог- организатор;</a:t>
            </a:r>
          </a:p>
          <a:p>
            <a:pPr marL="0" indent="0">
              <a:buNone/>
            </a:pPr>
            <a:r>
              <a:rPr lang="ru-RU" sz="1900" b="1" dirty="0" smtClean="0">
                <a:latin typeface="+mj-lt"/>
              </a:rPr>
              <a:t>Шагалова Е.А., учитель математики;</a:t>
            </a:r>
          </a:p>
          <a:p>
            <a:pPr marL="0" indent="0">
              <a:buNone/>
            </a:pPr>
            <a:r>
              <a:rPr lang="ru-RU" sz="1900" b="1" dirty="0" err="1" smtClean="0">
                <a:latin typeface="+mj-lt"/>
              </a:rPr>
              <a:t>Кунгина</a:t>
            </a:r>
            <a:r>
              <a:rPr lang="ru-RU" sz="1900" b="1" dirty="0" smtClean="0">
                <a:latin typeface="+mj-lt"/>
              </a:rPr>
              <a:t> И.А., учитель физики;</a:t>
            </a:r>
          </a:p>
          <a:p>
            <a:pPr marL="0" indent="0">
              <a:buNone/>
            </a:pPr>
            <a:r>
              <a:rPr lang="ru-RU" sz="1900" b="1" dirty="0" err="1" smtClean="0">
                <a:latin typeface="+mj-lt"/>
              </a:rPr>
              <a:t>Чепкасова</a:t>
            </a:r>
            <a:r>
              <a:rPr lang="ru-RU" sz="1900" b="1" dirty="0" smtClean="0">
                <a:latin typeface="+mj-lt"/>
              </a:rPr>
              <a:t> В.А., учитель химии;</a:t>
            </a:r>
          </a:p>
          <a:p>
            <a:pPr marL="0" indent="0">
              <a:buNone/>
            </a:pPr>
            <a:r>
              <a:rPr lang="ru-RU" sz="1900" b="1" dirty="0" smtClean="0">
                <a:latin typeface="+mj-lt"/>
              </a:rPr>
              <a:t>Карманова Е.С., учитель истории и обществознания;</a:t>
            </a:r>
          </a:p>
          <a:p>
            <a:pPr marL="0" indent="0">
              <a:buNone/>
            </a:pPr>
            <a:r>
              <a:rPr lang="ru-RU" sz="1900" b="1" dirty="0" err="1" smtClean="0">
                <a:latin typeface="+mj-lt"/>
              </a:rPr>
              <a:t>Мясникова</a:t>
            </a:r>
            <a:r>
              <a:rPr lang="ru-RU" sz="1900" b="1" dirty="0" smtClean="0">
                <a:latin typeface="+mj-lt"/>
              </a:rPr>
              <a:t> Т.В., учитель русского языка и литературы;</a:t>
            </a:r>
          </a:p>
          <a:p>
            <a:r>
              <a:rPr lang="ru-RU" dirty="0" smtClean="0">
                <a:latin typeface="+mj-lt"/>
              </a:rPr>
              <a:t>Обучающиеся 10-11 </a:t>
            </a:r>
            <a:r>
              <a:rPr lang="ru-RU" dirty="0" smtClean="0">
                <a:latin typeface="+mj-lt"/>
              </a:rPr>
              <a:t>классов – 100%.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6805315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2975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+mn-lt"/>
              </a:rPr>
              <a:t>Актуальность создания модели обусловлена: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9060503"/>
              </p:ext>
            </p:extLst>
          </p:nvPr>
        </p:nvGraphicFramePr>
        <p:xfrm>
          <a:off x="-1250397" y="700087"/>
          <a:ext cx="14903450" cy="606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319823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ОСНОВНАЯ ИДЕЯ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307" y="1400174"/>
            <a:ext cx="10515600" cy="3041197"/>
          </a:xfrm>
        </p:spPr>
        <p:txBody>
          <a:bodyPr>
            <a:noAutofit/>
          </a:bodyPr>
          <a:lstStyle/>
          <a:p>
            <a:pPr lvl="0" indent="0" algn="just">
              <a:buNone/>
            </a:pPr>
            <a: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поддержка технического и естественно-научного </a:t>
            </a:r>
            <a:r>
              <a:rPr lang="ru-RU" sz="24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профилей </a:t>
            </a:r>
            <a:r>
              <a:rPr lang="ru-RU" sz="24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обучения </a:t>
            </a:r>
            <a: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старшей школы в части реализации образовательных и профильных практик на школьных, производственных и образовательных площадках сетевых (социальных) партнеров  школы – ГК «</a:t>
            </a:r>
            <a:r>
              <a:rPr lang="ru-RU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Эрис</a:t>
            </a:r>
            <a: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г. Чайковский, ООО «</a:t>
            </a:r>
            <a:r>
              <a:rPr lang="ru-RU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Камсервис</a:t>
            </a:r>
            <a: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г. Чайковский, ГБПОУ «Чайковский медицинский колледж», МАУ ДО «Станция детского и юношеского туризма и экскурсий» г. Чайковский и др., как механизма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готовности к профессиональному самоопределению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старшеклассников</a:t>
            </a:r>
            <a:endParaRPr lang="ru-RU" sz="2400" dirty="0" smtClean="0"/>
          </a:p>
          <a:p>
            <a:pPr indent="0" algn="just">
              <a:spcAft>
                <a:spcPts val="0"/>
              </a:spcAft>
              <a:buNone/>
            </a:pPr>
            <a:endParaRPr lang="ru-RU" sz="2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771" t="12037" r="72083" b="75370"/>
          <a:stretch/>
        </p:blipFill>
        <p:spPr>
          <a:xfrm>
            <a:off x="739950" y="4626384"/>
            <a:ext cx="3759274" cy="1649230"/>
          </a:xfrm>
          <a:prstGeom prst="parallelogram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059" y="4626384"/>
            <a:ext cx="1865539" cy="1835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891" y="474412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4704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88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ЦЕЛЬ ПРОГРАММЫ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365" y="1330324"/>
            <a:ext cx="10510435" cy="49958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готовности старшеклассников к профессиональному самоопределению через </a:t>
            </a: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приобретение ими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опыта взаимодействия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«миром производства» и выстраивания деловых отношений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специалистами-производственниками в ходе профильных и образовательных </a:t>
            </a: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 самоопределения в условиях реального производства и социокультурной среды школы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2013" y="3683867"/>
            <a:ext cx="2926473" cy="29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5915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8828"/>
          </a:xfrm>
        </p:spPr>
        <p:txBody>
          <a:bodyPr/>
          <a:lstStyle/>
          <a:p>
            <a:pPr algn="ctr"/>
            <a:r>
              <a:rPr lang="ru-RU" sz="3200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77184777"/>
              </p:ext>
            </p:extLst>
          </p:nvPr>
        </p:nvGraphicFramePr>
        <p:xfrm>
          <a:off x="-914400" y="1200150"/>
          <a:ext cx="12192000" cy="556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115319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МЕХАНИЗМЫ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Сетевое (социальное) партнерство </a:t>
            </a:r>
            <a:r>
              <a:rPr lang="ru-RU" sz="2400" dirty="0" smtClean="0">
                <a:latin typeface="+mj-lt"/>
              </a:rPr>
              <a:t>с </a:t>
            </a:r>
            <a:r>
              <a:rPr lang="ru-RU" sz="2400" dirty="0">
                <a:latin typeface="+mj-lt"/>
              </a:rPr>
              <a:t>ГК «</a:t>
            </a:r>
            <a:r>
              <a:rPr lang="ru-RU" sz="2400" dirty="0" err="1">
                <a:latin typeface="+mj-lt"/>
              </a:rPr>
              <a:t>Эрис</a:t>
            </a:r>
            <a:r>
              <a:rPr lang="ru-RU" sz="2400" dirty="0" smtClean="0">
                <a:latin typeface="+mj-lt"/>
              </a:rPr>
              <a:t>», </a:t>
            </a:r>
            <a:r>
              <a:rPr lang="ru-RU" sz="2400" dirty="0">
                <a:latin typeface="+mj-lt"/>
              </a:rPr>
              <a:t>ООО «</a:t>
            </a:r>
            <a:r>
              <a:rPr lang="ru-RU" sz="2400" dirty="0" err="1">
                <a:latin typeface="+mj-lt"/>
              </a:rPr>
              <a:t>Камсервис</a:t>
            </a:r>
            <a:r>
              <a:rPr lang="ru-RU" sz="2400" dirty="0" smtClean="0">
                <a:latin typeface="+mj-lt"/>
              </a:rPr>
              <a:t>», </a:t>
            </a:r>
            <a:r>
              <a:rPr lang="ru-RU" sz="2400" dirty="0">
                <a:latin typeface="+mj-lt"/>
              </a:rPr>
              <a:t>ГБПОУ «Чайковский </a:t>
            </a:r>
            <a:r>
              <a:rPr lang="ru-RU" sz="2400" dirty="0" smtClean="0">
                <a:latin typeface="+mj-lt"/>
              </a:rPr>
              <a:t>медицинский </a:t>
            </a:r>
            <a:r>
              <a:rPr lang="ru-RU" sz="2400" dirty="0">
                <a:latin typeface="+mj-lt"/>
              </a:rPr>
              <a:t>колледж», МАУ ДО «Станция детского и юношеского туризма и экскурсий</a:t>
            </a:r>
            <a:r>
              <a:rPr lang="ru-RU" sz="2400" dirty="0" smtClean="0">
                <a:latin typeface="+mj-lt"/>
              </a:rPr>
              <a:t>»;</a:t>
            </a:r>
            <a:endParaRPr lang="ru-RU" sz="2400" dirty="0" smtClean="0">
              <a:latin typeface="+mj-lt"/>
            </a:endParaRPr>
          </a:p>
          <a:p>
            <a:r>
              <a:rPr lang="ru-RU" b="1" dirty="0" smtClean="0"/>
              <a:t>Социально - образовательные </a:t>
            </a:r>
            <a:r>
              <a:rPr lang="ru-RU" b="1" dirty="0"/>
              <a:t>практики </a:t>
            </a:r>
            <a:r>
              <a:rPr lang="ru-RU" sz="2400" dirty="0">
                <a:latin typeface="+mj-lt"/>
              </a:rPr>
              <a:t>как вид деятельности, в ходе которой </a:t>
            </a:r>
            <a:r>
              <a:rPr lang="ru-RU" sz="2400" dirty="0" smtClean="0">
                <a:latin typeface="+mj-lt"/>
              </a:rPr>
              <a:t>старшеклассник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принимает позитивный социальный опыт, получает навыки социальной компетентности и реального действия в </a:t>
            </a:r>
            <a:r>
              <a:rPr lang="ru-RU" sz="2400" dirty="0" smtClean="0">
                <a:latin typeface="+mj-lt"/>
              </a:rPr>
              <a:t>обществе, </a:t>
            </a:r>
            <a:r>
              <a:rPr lang="ru-RU" sz="2400" dirty="0" smtClean="0">
                <a:latin typeface="+mj-lt"/>
              </a:rPr>
              <a:t>социальной группе </a:t>
            </a:r>
            <a:r>
              <a:rPr lang="ru-RU" sz="2400" dirty="0">
                <a:latin typeface="+mj-lt"/>
              </a:rPr>
              <a:t>или по отношению к отдельным людям </a:t>
            </a:r>
          </a:p>
          <a:p>
            <a:pPr marL="0" indent="0">
              <a:buNone/>
            </a:pPr>
            <a:r>
              <a:rPr lang="ru-RU" sz="2600" b="1" i="1" dirty="0" smtClean="0"/>
              <a:t>Виды </a:t>
            </a:r>
            <a:r>
              <a:rPr lang="ru-RU" sz="2600" b="1" i="1" dirty="0"/>
              <a:t>образовательных практик: </a:t>
            </a:r>
            <a:endParaRPr lang="ru-RU" sz="2600" b="1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latin typeface="+mj-lt"/>
              </a:rPr>
              <a:t>профильные инженерные;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latin typeface="+mj-lt"/>
              </a:rPr>
              <a:t>профильные медицинские практики;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latin typeface="+mj-lt"/>
              </a:rPr>
              <a:t>социально-образовательные практики (спортивные, проектно-исследовательские и др.);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latin typeface="+mj-lt"/>
              </a:rPr>
              <a:t>практики личностного самоопределения</a:t>
            </a:r>
            <a:endParaRPr lang="ru-RU" sz="2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350218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621" y="-13186"/>
            <a:ext cx="10515600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ОРГАНИЗАЦИОННО-СОДЕРЖАТЕЛЬНАЯ МОДЕЛЬ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45700636"/>
              </p:ext>
            </p:extLst>
          </p:nvPr>
        </p:nvGraphicFramePr>
        <p:xfrm>
          <a:off x="936171" y="1036637"/>
          <a:ext cx="10591800" cy="571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122699" y="1975757"/>
            <a:ext cx="2062121" cy="1479323"/>
          </a:xfrm>
          <a:prstGeom prst="ellipse">
            <a:avLst/>
          </a:prstGeom>
          <a:solidFill>
            <a:srgbClr val="FABF8F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«Конструирование будущего»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Осенние сборы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-Построение образа будущего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Сопровождение ИОП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237250" y="1867694"/>
            <a:ext cx="2726150" cy="1695450"/>
          </a:xfrm>
          <a:prstGeom prst="ellipse">
            <a:avLst/>
          </a:prstGeom>
          <a:solidFill>
            <a:srgbClr val="FABF8F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«Образовательные практики»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-День без турникетов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Выставка «Образование и карьера»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-Дни открытых дверей ВУЗов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18457" y="1720397"/>
            <a:ext cx="2329544" cy="217668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2A1C7"/>
          </a:solidFill>
          <a:ln w="9525">
            <a:solidFill>
              <a:srgbClr val="5F497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практики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Анатомия человека;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Практика по хирургии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Экскурсия по </a:t>
            </a:r>
            <a:r>
              <a:rPr kumimoji="0" lang="ru-RU" alt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мед.колледжу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-Практика по анатомии (препарирование глаза)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Профильные практики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-Практика по ботанике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-Летняя полевая практика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830285" y="1757816"/>
            <a:ext cx="2155371" cy="2139270"/>
          </a:xfrm>
          <a:prstGeom prst="hexagon">
            <a:avLst>
              <a:gd name="adj" fmla="val 26774"/>
              <a:gd name="vf" fmla="val 115470"/>
            </a:avLst>
          </a:prstGeom>
          <a:solidFill>
            <a:srgbClr val="B2A1C7"/>
          </a:solidFill>
          <a:ln w="9525">
            <a:solidFill>
              <a:srgbClr val="5F497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КСК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--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Публичное выступление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Социальный проект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Оформление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презентаций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Как презентовать свое исследование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96505" y="1739106"/>
            <a:ext cx="2254704" cy="217668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2A1C7"/>
          </a:solidFill>
          <a:ln w="9525">
            <a:solidFill>
              <a:srgbClr val="5F497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Инженерные практики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Пассивная практика на предприятии «</a:t>
            </a:r>
            <a:r>
              <a:rPr kumimoji="0" lang="ru-RU" alt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Эрис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Активная практика;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-Производственная практика на «</a:t>
            </a:r>
            <a:r>
              <a:rPr kumimoji="0" lang="ru-RU" alt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Эрис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Профильные практики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одного дня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107621" y="4857069"/>
            <a:ext cx="1515836" cy="17811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Социально-образовательные практики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-День будущего десятиклассника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-Зимние сборы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День рождения школы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-Кейс - студии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789464" y="4857068"/>
            <a:ext cx="1509032" cy="17811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Учебно-познавательные практики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День науки для технического, естественно-научного профиля, предметов гуманитарного цикла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456141" y="4857068"/>
            <a:ext cx="1520116" cy="17716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Физкультурно-оздоровительные практики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-Турслет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-Спортивные соревнования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Марш-бросок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151789" y="4874531"/>
            <a:ext cx="1598840" cy="176371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Проектно- исследовательские практики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«Проектный офис»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Офис исследователя       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Олимпиады и конкурсы ВУЗов </a:t>
            </a:r>
            <a:endParaRPr kumimoji="0" lang="ru-RU" alt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164771" y="1065182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>
              <a:latin typeface="+mj-lt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393371" y="1293782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>
              <a:latin typeface="+mj-lt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393371" y="66579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359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0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ОЖИДАЕМЫЕ РЕЗУЛЬТАТЫ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1409138"/>
              </p:ext>
            </p:extLst>
          </p:nvPr>
        </p:nvGraphicFramePr>
        <p:xfrm>
          <a:off x="619764" y="957943"/>
          <a:ext cx="11207122" cy="569449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552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4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1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Способы и механизмы предъявления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Освоены новые формы образовательных практик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Разработаны технологические карты 3 событий внеурочной деятельности в форме социально-образовательных практик; технологические карты кейс-студий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Реализованы производственные практики на площадках сетевых партнеров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плана – графика мероприятий с сетевыми партнерами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Разработаны критерии и показатели понятия «готовность к самоопределению»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Создана система оценки «готовности к самоопределению», </a:t>
                      </a:r>
                      <a:r>
                        <a:rPr lang="ru-RU" sz="1800" dirty="0" smtClean="0">
                          <a:effectLst/>
                        </a:rPr>
                        <a:t>данные</a:t>
                      </a:r>
                      <a:r>
                        <a:rPr lang="ru-RU" sz="1800" baseline="0" dirty="0" smtClean="0">
                          <a:effectLst/>
                        </a:rPr>
                        <a:t> мониторинга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Реализованы краткосрочные курсы, направленные на поддержку профессиональных навыков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Разработаны программы 5 курсов внеурочной деятельности, поддерживающих профессиональные </a:t>
                      </a:r>
                      <a:r>
                        <a:rPr lang="ru-RU" sz="1800" dirty="0" smtClean="0">
                          <a:effectLst/>
                        </a:rPr>
                        <a:t>навыки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2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Реализованы 3 практики для естественно-научного профиля и 3 практики для технического профиля;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программ практик (3 для технического, 3 для естественно-научного профиля)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52" marR="5095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9669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307" y="0"/>
            <a:ext cx="10515600" cy="9470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КЛЮЧЕВЫЕ ПОНЯТИЯ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668" y="1070882"/>
            <a:ext cx="10890878" cy="5720443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4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Социализация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это содействие приобретению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старшеклассником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социально-нравственного опыта посредством включения его в решение общественных, культурных, экологических, производственных и иных задач.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Самоопределяющаяся личность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это субъект, осознавший чего он хочет (свои цели, жизненные планы, идеалы), что он есть (свои личностные и физические свойства), что он может (вои возможности)</a:t>
            </a: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4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Профессиональное самоопределение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поиск и нахождение личностного смысла в выбираемой, осваиваемой и уже выполняемой трудовой деятельности, а также – нахождение смысла в самом процессе самоопределения.</a:t>
            </a: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4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Самоопределение  -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процесс и результат выбора личностью своей позиции, целей и средств самоосуществления в конкретных обстоятельствах жизни; основной механизм обретения и проявления человеком свободы.</a:t>
            </a: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4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Готовность к профессиональному самоопределению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свойство личности, способствующее осознанному и самостоятельному осуществлению стратегии выбора вариантов при принятии решений в разных жизненных контекстах (определение по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А.В.Лученкову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Социально-образовательная практи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 -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такой вид деятельности, в ходе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которой обучающийся принимает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позитивный социальный опыт, получает навыки социальной компетентности и реального действия в обществе: социальной группе или по отношению к отдельным людям (например: самоуправление,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волонтерство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интеллект, творчество,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здоровьесбережение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акции)</a:t>
            </a:r>
            <a:endParaRPr lang="ru-RU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Профессиональная проба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это завершенный вид учебно-практической краткосрочной деятельности школьников 8-11-х классов, включающий в себя элементы определенного вида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трудового (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производственного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непосредственно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рабочем месте специалиста.</a:t>
            </a:r>
            <a:endParaRPr lang="ru-RU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Профессиональная практика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представляет собой заключительный этап системы профильных и профессиональных проб и проходит на различных предприятиях в условиях реального производства. </a:t>
            </a:r>
            <a:endParaRPr lang="ru-RU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Сетевое (социальное) партнерство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сотрудничества образовательной организации с различными институтами образования и производства, основанное на открытых соглашениях в условиях реализации профильных и социально-образовательных практик старшеклассников согласно совместно принятым планам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" y="123825"/>
            <a:ext cx="83908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3348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89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1105</Words>
  <Application>Microsoft Office PowerPoint</Application>
  <PresentationFormat>Произвольный</PresentationFormat>
  <Paragraphs>145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powerpointbase.com-w895</vt:lpstr>
      <vt:lpstr>Слайд 1</vt:lpstr>
      <vt:lpstr>Актуальность создания модели обусловлена: </vt:lpstr>
      <vt:lpstr>ОСНОВНАЯ ИДЕЯ</vt:lpstr>
      <vt:lpstr>ЦЕЛЬ ПРОГРАММЫ</vt:lpstr>
      <vt:lpstr>ЗАДАЧИ</vt:lpstr>
      <vt:lpstr>МЕХАНИЗМЫ РЕАЛИЗАЦИИ</vt:lpstr>
      <vt:lpstr>ОРГАНИЗАЦИОННО-СОДЕРЖАТЕЛЬНАЯ МОДЕЛЬ</vt:lpstr>
      <vt:lpstr>ОЖИДАЕМЫЕ РЕЗУЛЬТАТЫ</vt:lpstr>
      <vt:lpstr>КЛЮЧЕВЫЕ ПОНЯТИЯ</vt:lpstr>
      <vt:lpstr>Участники реализации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программы внеурочной деятельности старшей школы «Практикум самоопределения» в форме социально-образовательных практик в условиях сетевого (социального) партнерства  МБОУ «Средняя общеобразовательная школа № 7» в рамках реализации краевого проекта «Инновационно-образовательные модели внеурочной  деятельности старшей школы»</dc:title>
  <dc:creator>admin</dc:creator>
  <cp:lastModifiedBy>Инга</cp:lastModifiedBy>
  <cp:revision>22</cp:revision>
  <dcterms:created xsi:type="dcterms:W3CDTF">2020-04-29T16:41:36Z</dcterms:created>
  <dcterms:modified xsi:type="dcterms:W3CDTF">2020-05-04T17:41:10Z</dcterms:modified>
</cp:coreProperties>
</file>