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9"/>
  </p:notesMasterIdLst>
  <p:sldIdLst>
    <p:sldId id="283" r:id="rId2"/>
    <p:sldId id="282" r:id="rId3"/>
    <p:sldId id="258" r:id="rId4"/>
    <p:sldId id="266" r:id="rId5"/>
    <p:sldId id="268" r:id="rId6"/>
    <p:sldId id="269" r:id="rId7"/>
    <p:sldId id="267" r:id="rId8"/>
    <p:sldId id="270" r:id="rId9"/>
    <p:sldId id="271" r:id="rId10"/>
    <p:sldId id="272" r:id="rId11"/>
    <p:sldId id="276" r:id="rId12"/>
    <p:sldId id="277" r:id="rId13"/>
    <p:sldId id="278" r:id="rId14"/>
    <p:sldId id="279" r:id="rId15"/>
    <p:sldId id="280" r:id="rId16"/>
    <p:sldId id="281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E3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B93AC-8F3A-4E4A-821B-EFB00A56788A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2AF59-11AB-4782-8AE8-C72E30F9D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885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2AF59-11AB-4782-8AE8-C72E30F9D05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749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980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8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913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66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18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638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525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94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342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241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888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277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kueda-rmc.ru/2018/09/10/%D0%B4%D0%BE%D0%BA%D1%83%D0%BC%D0%B5%D0%BD%D1%82%D1%8B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3caab6d69bd95bd414e51b9a3bf5eb52-sr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557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826" y="3861048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модель </a:t>
            </a:r>
            <a:r>
              <a:rPr lang="ru-RU" sz="4400" dirty="0">
                <a:solidFill>
                  <a:schemeClr val="bg1"/>
                </a:solidFill>
              </a:rPr>
              <a:t>муниципальной методической </a:t>
            </a:r>
            <a:r>
              <a:rPr lang="ru-RU" sz="4400" dirty="0" smtClean="0">
                <a:solidFill>
                  <a:schemeClr val="bg1"/>
                </a:solidFill>
              </a:rPr>
              <a:t>службы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3154" y="116632"/>
            <a:ext cx="7772400" cy="1068139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10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Муниципальное бюджетное учреждение </a:t>
            </a:r>
          </a:p>
          <a:p>
            <a:pPr algn="ctr">
              <a:lnSpc>
                <a:spcPct val="110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дополнительного профессионального образования </a:t>
            </a:r>
          </a:p>
          <a:p>
            <a:pPr algn="ctr">
              <a:lnSpc>
                <a:spcPct val="110000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Куединский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районный методический центр»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6056" y="5657671"/>
            <a:ext cx="41727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>
                    <a:lumMod val="85000"/>
                  </a:schemeClr>
                </a:solidFill>
              </a:rPr>
              <a:t>Жуйкова Лариса Павловна, </a:t>
            </a:r>
          </a:p>
          <a:p>
            <a:r>
              <a:rPr lang="ru-RU" sz="2400" b="1" dirty="0" smtClean="0">
                <a:solidFill>
                  <a:schemeClr val="bg1">
                    <a:lumMod val="85000"/>
                  </a:schemeClr>
                </a:solidFill>
              </a:rPr>
              <a:t>заместитель директора </a:t>
            </a:r>
          </a:p>
          <a:p>
            <a:r>
              <a:rPr lang="ru-RU" sz="2400" b="1" dirty="0" smtClean="0">
                <a:solidFill>
                  <a:schemeClr val="bg1">
                    <a:lumMod val="85000"/>
                  </a:schemeClr>
                </a:solidFill>
              </a:rPr>
              <a:t>МБУ ДПО «</a:t>
            </a:r>
            <a:r>
              <a:rPr lang="ru-RU" sz="2400" b="1" dirty="0" err="1" smtClean="0">
                <a:solidFill>
                  <a:schemeClr val="bg1">
                    <a:lumMod val="85000"/>
                  </a:schemeClr>
                </a:solidFill>
              </a:rPr>
              <a:t>Куединский</a:t>
            </a:r>
            <a:r>
              <a:rPr lang="ru-RU" sz="2400" b="1" dirty="0" smtClean="0">
                <a:solidFill>
                  <a:schemeClr val="bg1">
                    <a:lumMod val="85000"/>
                  </a:schemeClr>
                </a:solidFill>
              </a:rPr>
              <a:t> РМЦ»</a:t>
            </a:r>
            <a:endParaRPr lang="ru-RU" sz="24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68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52142" y="159159"/>
            <a:ext cx="756084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2"/>
                </a:solidFill>
              </a:rPr>
              <a:t>Направление </a:t>
            </a:r>
            <a:r>
              <a:rPr lang="ru-RU" sz="2000" b="1" dirty="0"/>
              <a:t>Обновление деятельности ММС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848" y="1561538"/>
            <a:ext cx="3599835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Обновление сети профессиональных объединений</a:t>
            </a:r>
          </a:p>
          <a:p>
            <a:pPr lvl="0">
              <a:lnSpc>
                <a:spcPct val="107000"/>
              </a:lnSpc>
            </a:pPr>
            <a:r>
              <a:rPr lang="ru-RU" sz="16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1600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2040" y="1118673"/>
            <a:ext cx="4110441" cy="646331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Мероприятия для достижения целевых показателей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006952" y="1870100"/>
            <a:ext cx="1943018" cy="14280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Новые формы методической работы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(образовательные акции, методический консалтинг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711368" y="2017419"/>
            <a:ext cx="1540074" cy="17707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Использова-ние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в работе каскадного метода, сетевого 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взаимодейс-твия</a:t>
            </a:r>
            <a:endParaRPr lang="ru-RU" sz="1600" b="1" dirty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234164" y="3765414"/>
            <a:ext cx="2017278" cy="1129405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600" b="1" dirty="0" smtClean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Мониторинг результатов 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послекурсовой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подготовки</a:t>
            </a:r>
            <a:endParaRPr lang="ru-RU" sz="1600" b="1" dirty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400" dirty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828583" y="1765004"/>
            <a:ext cx="2167266" cy="146028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Постоянно действующие практикумы, 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междисциплинар-ные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команды</a:t>
            </a:r>
            <a:endParaRPr lang="ru-RU" sz="1400" dirty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3" y="2151945"/>
            <a:ext cx="3485367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Охват педагогов новыми формами методической работы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образовательные акции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- методический консалтинг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-9838" y="3909803"/>
            <a:ext cx="3746226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Введено техническое задание школьным методическим службам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-9838" y="4575125"/>
            <a:ext cx="3528316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Введены маршрутные листы для прохождения КПК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759565" y="3207054"/>
            <a:ext cx="2206916" cy="8676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Техническое задание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школьным методическим службам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1635" y="3290531"/>
            <a:ext cx="3903571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Проведение  мониторинга результатов 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послекурсовой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подготовки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9838" y="5197928"/>
            <a:ext cx="37308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разработанных и утвержденных дополнительных профессиональных программ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32" y="6027003"/>
            <a:ext cx="4037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методических семинаров, проведенных в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продуктивном режиме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828582" y="4074715"/>
            <a:ext cx="2206916" cy="86766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Маршрутные листы </a:t>
            </a:r>
            <a:r>
              <a:rPr lang="ru-RU" sz="16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для прохождения педагогами КП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603962" y="4884761"/>
            <a:ext cx="2206916" cy="1352551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Дополнительные образовательные программы</a:t>
            </a:r>
            <a:endParaRPr lang="ru-RU" sz="1600" dirty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966481" y="3299659"/>
            <a:ext cx="1505302" cy="158510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Практико-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продуктив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-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ный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формат проведения семинаров</a:t>
            </a:r>
            <a:endParaRPr lang="ru-RU" sz="1600" dirty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721477" y="4894819"/>
            <a:ext cx="2206916" cy="140439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Районный фестиваль </a:t>
            </a:r>
            <a:r>
              <a:rPr lang="ru-RU" sz="16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по итогам реализации программы развития РМЦ</a:t>
            </a:r>
          </a:p>
        </p:txBody>
      </p:sp>
      <p:pic>
        <p:nvPicPr>
          <p:cNvPr id="6146" name="Picture 2" descr="http://ikso.org/uploaded/images/gallery/2017-08-03_16-25-05_37869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536" y="679196"/>
            <a:ext cx="1291855" cy="96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Прямоугольник 30"/>
          <p:cNvSpPr/>
          <p:nvPr/>
        </p:nvSpPr>
        <p:spPr>
          <a:xfrm>
            <a:off x="647401" y="1118673"/>
            <a:ext cx="2264081" cy="369332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Целевые </a:t>
            </a:r>
            <a:r>
              <a:rPr lang="ru-RU" b="1" dirty="0" smtClean="0">
                <a:solidFill>
                  <a:schemeClr val="bg1"/>
                </a:solidFill>
              </a:rPr>
              <a:t>показатели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01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https://im0-tub-ru.yandex.net/i?id=07aee89638b425ab5cd4ccd77ad68314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656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44473"/>
              </p:ext>
            </p:extLst>
          </p:nvPr>
        </p:nvGraphicFramePr>
        <p:xfrm>
          <a:off x="0" y="1514759"/>
          <a:ext cx="9144000" cy="5343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6016"/>
                <a:gridCol w="2160240"/>
                <a:gridCol w="2267744"/>
              </a:tblGrid>
              <a:tr h="122051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Показатели (индикаторы)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Плановый показатель на период до 2020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Фактический показатель</a:t>
                      </a:r>
                    </a:p>
                    <a:p>
                      <a:pPr algn="ctr"/>
                      <a:r>
                        <a:rPr lang="ru-RU" dirty="0" smtClean="0"/>
                        <a:t>(на</a:t>
                      </a:r>
                      <a:r>
                        <a:rPr lang="ru-RU" baseline="0" dirty="0" smtClean="0"/>
                        <a:t> июнь 2018 г.)</a:t>
                      </a:r>
                      <a:endParaRPr lang="ru-RU" dirty="0"/>
                    </a:p>
                  </a:txBody>
                  <a:tcPr/>
                </a:tc>
              </a:tr>
              <a:tr h="9388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/>
                          <a:ea typeface="Calibri"/>
                          <a:cs typeface="Times New Roman"/>
                        </a:rPr>
                        <a:t>Количество образовательных организаций, вновь разработавших и реализующих модели индивидуализации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14</a:t>
                      </a:r>
                      <a:endParaRPr lang="ru-RU" b="1" dirty="0"/>
                    </a:p>
                  </a:txBody>
                  <a:tcPr/>
                </a:tc>
              </a:tr>
              <a:tr h="7428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prstClr val="black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Доля педагогов, прошедших КПК по вопросам индивидуализации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45 %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27 %</a:t>
                      </a:r>
                      <a:endParaRPr lang="ru-RU" b="1" dirty="0"/>
                    </a:p>
                  </a:txBody>
                  <a:tcPr/>
                </a:tc>
              </a:tr>
              <a:tr h="9388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Доля педагогов, прошедших обучение на семинарах, практикумах по вопросам индивидуализации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85 %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54,5 %</a:t>
                      </a:r>
                      <a:endParaRPr lang="ru-RU" b="1" dirty="0"/>
                    </a:p>
                  </a:txBody>
                  <a:tcPr/>
                </a:tc>
              </a:tr>
              <a:tr h="15021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Доля педагогов, представивших опыт по теме «Индивидуализация образования» (мастер-классы, выступления, презентационные площадки, открытые уроки, НОД, занятия)</a:t>
                      </a:r>
                      <a:endParaRPr lang="ru-RU" sz="1800" dirty="0" smtClean="0"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35 %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13,5 %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79512" y="30184"/>
            <a:ext cx="8748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Промежуточные результаты реализации модели муниципальной методической службы за 2016 – 2018 годы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288" y="901898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solidFill>
                  <a:schemeClr val="accent4">
                    <a:lumMod val="75000"/>
                  </a:schemeClr>
                </a:solidFill>
              </a:rPr>
              <a:t>Направление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«Индивидуализация образования»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80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s://im0-tub-ru.yandex.net/i?id=07aee89638b425ab5cd4ccd77ad68314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656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104092"/>
              </p:ext>
            </p:extLst>
          </p:nvPr>
        </p:nvGraphicFramePr>
        <p:xfrm>
          <a:off x="0" y="1514759"/>
          <a:ext cx="9144000" cy="5297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6016"/>
                <a:gridCol w="2160240"/>
                <a:gridCol w="2267744"/>
              </a:tblGrid>
              <a:tr h="102648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Показатели (индикаторы)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Плановый показатель на период до 2020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Фактический показатель</a:t>
                      </a:r>
                      <a:endParaRPr lang="ru-RU" dirty="0"/>
                    </a:p>
                  </a:txBody>
                  <a:tcPr/>
                </a:tc>
              </a:tr>
              <a:tr h="62650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sz="1800" dirty="0" smtClean="0">
                          <a:solidFill>
                            <a:prstClr val="black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Доля педагогов, обученных по теме «</a:t>
                      </a:r>
                      <a:r>
                        <a:rPr lang="ru-RU" sz="1800" dirty="0" err="1" smtClean="0">
                          <a:solidFill>
                            <a:prstClr val="black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Метапредметность</a:t>
                      </a:r>
                      <a:r>
                        <a:rPr lang="ru-RU" sz="1800" dirty="0" smtClean="0">
                          <a:solidFill>
                            <a:prstClr val="black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в образовании» </a:t>
                      </a:r>
                      <a:endParaRPr lang="ru-RU" sz="1800" dirty="0">
                        <a:solidFill>
                          <a:prstClr val="black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30 %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29 %</a:t>
                      </a:r>
                      <a:endParaRPr lang="ru-RU" b="1" dirty="0"/>
                    </a:p>
                  </a:txBody>
                  <a:tcPr/>
                </a:tc>
              </a:tr>
              <a:tr h="6247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Количество педагогов, реализующих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метапредметные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курсы впервые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53</a:t>
                      </a:r>
                      <a:endParaRPr lang="ru-RU" b="1" dirty="0"/>
                    </a:p>
                  </a:txBody>
                  <a:tcPr/>
                </a:tc>
              </a:tr>
              <a:tr h="7896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Количество педагогов, участвующих в муниципальной </a:t>
                      </a:r>
                      <a:r>
                        <a:rPr lang="ru-RU" sz="1800" dirty="0" err="1" smtClean="0">
                          <a:latin typeface="Times New Roman"/>
                          <a:ea typeface="Calibri"/>
                          <a:cs typeface="Times New Roman"/>
                        </a:rPr>
                        <a:t>метапредметной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олимпиаде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160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105</a:t>
                      </a:r>
                      <a:endParaRPr lang="ru-RU" b="1" dirty="0"/>
                    </a:p>
                  </a:txBody>
                  <a:tcPr/>
                </a:tc>
              </a:tr>
              <a:tr h="652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проведенных </a:t>
                      </a:r>
                      <a:r>
                        <a:rPr lang="ru-RU" sz="1800" dirty="0" err="1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метапредметных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олимпиад для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</a:tr>
              <a:tr h="12231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педагогов, обобщивших опыт по </a:t>
                      </a:r>
                      <a:r>
                        <a:rPr lang="ru-RU" sz="1800" dirty="0" err="1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метапредметности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 образования  (выступления, мастер-классы и др. формы)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61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79512" y="98774"/>
            <a:ext cx="8748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Промежуточные результаты реализации модели муниципальной методической службы за 2016 – 2018 годы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4649" y="929771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solidFill>
                  <a:schemeClr val="accent4">
                    <a:lumMod val="75000"/>
                  </a:schemeClr>
                </a:solidFill>
              </a:rPr>
              <a:t>Направление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</a:t>
            </a:r>
            <a:r>
              <a:rPr lang="ru-RU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Метапредметное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образование»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74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s://im0-tub-ru.yandex.net/i?id=07aee89638b425ab5cd4ccd77ad68314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656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61012"/>
              </p:ext>
            </p:extLst>
          </p:nvPr>
        </p:nvGraphicFramePr>
        <p:xfrm>
          <a:off x="27269" y="1287924"/>
          <a:ext cx="9144000" cy="55912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6016"/>
                <a:gridCol w="2160240"/>
                <a:gridCol w="2267744"/>
              </a:tblGrid>
              <a:tr h="106973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Показатели (индикаторы)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Плановый показатель на период до 2020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Фактический показатель</a:t>
                      </a:r>
                      <a:endParaRPr lang="ru-RU" dirty="0"/>
                    </a:p>
                  </a:txBody>
                  <a:tcPr/>
                </a:tc>
              </a:tr>
              <a:tr h="6535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Доля педагогов, которые  знают концепции учебных предметов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100 %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100 %</a:t>
                      </a:r>
                      <a:endParaRPr lang="ru-RU" b="1" dirty="0"/>
                    </a:p>
                  </a:txBody>
                  <a:tcPr/>
                </a:tc>
              </a:tr>
              <a:tr h="8228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prstClr val="black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Доля педагогов, обученных на семинарах и практикумах по вопросам реализации концепций учебных предметов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60 %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64 %</a:t>
                      </a:r>
                      <a:endParaRPr lang="ru-RU" b="1" dirty="0"/>
                    </a:p>
                  </a:txBody>
                  <a:tcPr/>
                </a:tc>
              </a:tr>
              <a:tr h="8228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prstClr val="black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Доля педагогов, прошедших КПК по вопросам реализации концепций учебных предметов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80 %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12 %</a:t>
                      </a:r>
                      <a:endParaRPr lang="ru-RU" b="1" dirty="0"/>
                    </a:p>
                  </a:txBody>
                  <a:tcPr/>
                </a:tc>
              </a:tr>
              <a:tr h="5875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prstClr val="black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Доля педагогов, реализующих концепции учебных предметов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100 %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Не определялся</a:t>
                      </a:r>
                      <a:endParaRPr lang="ru-RU" b="1" dirty="0"/>
                    </a:p>
                  </a:txBody>
                  <a:tcPr/>
                </a:tc>
              </a:tr>
              <a:tr h="6274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prstClr val="black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участников муниципальной педагогической конференции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174</a:t>
                      </a:r>
                      <a:endParaRPr lang="ru-RU" b="1" dirty="0"/>
                    </a:p>
                  </a:txBody>
                  <a:tcPr/>
                </a:tc>
              </a:tr>
              <a:tr h="6354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prstClr val="black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Доля педагогов и школ, охваченных методическим консалтингом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100 % / 16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- / 10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79512" y="98774"/>
            <a:ext cx="8748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Промежуточные результаты реализации модели муниципальной методической службы за 2016 – 2018 годы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76470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solidFill>
                  <a:schemeClr val="accent4">
                    <a:lumMod val="75000"/>
                  </a:schemeClr>
                </a:solidFill>
              </a:rPr>
              <a:t>Направление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«Реализация концепций учебных предметов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34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s://im0-tub-ru.yandex.net/i?id=07aee89638b425ab5cd4ccd77ad68314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656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221816"/>
              </p:ext>
            </p:extLst>
          </p:nvPr>
        </p:nvGraphicFramePr>
        <p:xfrm>
          <a:off x="0" y="1510136"/>
          <a:ext cx="9144000" cy="5347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6016"/>
                <a:gridCol w="2160240"/>
                <a:gridCol w="2267744"/>
              </a:tblGrid>
              <a:tr h="12312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Показатели (индикаторы)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Плановый показатель на период до 2020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Фактический показатель</a:t>
                      </a:r>
                      <a:endParaRPr lang="ru-RU" dirty="0"/>
                    </a:p>
                  </a:txBody>
                  <a:tcPr/>
                </a:tc>
              </a:tr>
              <a:tr h="70269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sz="1800" dirty="0" smtClean="0">
                          <a:solidFill>
                            <a:prstClr val="black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учреждений, в которых разработаны адаптированные ООП</a:t>
                      </a:r>
                      <a:endParaRPr lang="ru-RU" sz="1800" dirty="0">
                        <a:solidFill>
                          <a:prstClr val="black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22</a:t>
                      </a:r>
                      <a:endParaRPr lang="ru-RU" b="1" dirty="0"/>
                    </a:p>
                  </a:txBody>
                  <a:tcPr/>
                </a:tc>
              </a:tr>
              <a:tr h="852292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Количество педагогов, обученных на КПК по теме «Инклюзивное образование»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131</a:t>
                      </a:r>
                      <a:endParaRPr lang="ru-RU" b="1" dirty="0"/>
                    </a:p>
                  </a:txBody>
                  <a:tcPr/>
                </a:tc>
              </a:tr>
              <a:tr h="85229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Количество педагогов и руководителей,  обученных на семинарах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159</a:t>
                      </a:r>
                      <a:endParaRPr lang="ru-RU" b="1" dirty="0"/>
                    </a:p>
                  </a:txBody>
                  <a:tcPr/>
                </a:tc>
              </a:tr>
              <a:tr h="702690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педагогов, представивших опыт по инклюзивному образованию</a:t>
                      </a:r>
                      <a:endParaRPr lang="ru-RU" sz="18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25</a:t>
                      </a:r>
                      <a:endParaRPr lang="ru-RU" b="1" dirty="0"/>
                    </a:p>
                  </a:txBody>
                  <a:tcPr/>
                </a:tc>
              </a:tr>
              <a:tr h="1006680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образовательных организаций, представивших опыт по инклюзивному образованию</a:t>
                      </a:r>
                      <a:endParaRPr lang="ru-RU" sz="18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79512" y="98774"/>
            <a:ext cx="8748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Промежуточные результаты реализации модели муниципальной методической службы за 2016 – 2018 годы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4649" y="929771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solidFill>
                  <a:schemeClr val="accent4">
                    <a:lumMod val="75000"/>
                  </a:schemeClr>
                </a:solidFill>
              </a:rPr>
              <a:t>Направление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«Инклюзивное образование»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43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s://im0-tub-ru.yandex.net/i?id=07aee89638b425ab5cd4ccd77ad68314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656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867918"/>
              </p:ext>
            </p:extLst>
          </p:nvPr>
        </p:nvGraphicFramePr>
        <p:xfrm>
          <a:off x="0" y="1505512"/>
          <a:ext cx="9144000" cy="5379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6056"/>
                <a:gridCol w="2160240"/>
                <a:gridCol w="1907704"/>
              </a:tblGrid>
              <a:tr h="12312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Показатели (индикаторы)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Плановый показатель на период до 2020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Фактический показатель</a:t>
                      </a:r>
                      <a:endParaRPr lang="ru-RU" dirty="0"/>
                    </a:p>
                  </a:txBody>
                  <a:tcPr/>
                </a:tc>
              </a:tr>
              <a:tr h="39961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sz="1800" dirty="0" smtClean="0">
                          <a:solidFill>
                            <a:prstClr val="black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Доля  педагогов, прошедших КПК по ФГОС СОО</a:t>
                      </a:r>
                      <a:endParaRPr lang="ru-RU" sz="1800" dirty="0">
                        <a:solidFill>
                          <a:prstClr val="black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100 %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Доля педагогов и руководителей, обученных на семинарах, практикумах по вопросам ФГОС СОО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90 %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12 %</a:t>
                      </a:r>
                      <a:endParaRPr lang="ru-RU" b="1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Доля педагогов старшей школы, которые знают  ФГОС СОО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100 %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12 %</a:t>
                      </a:r>
                      <a:endParaRPr lang="ru-RU" b="1" dirty="0"/>
                    </a:p>
                  </a:txBody>
                  <a:tcPr/>
                </a:tc>
              </a:tr>
              <a:tr h="52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Доля образовательных организаций, разработавшие ООП СОО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100 %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-</a:t>
                      </a:r>
                      <a:endParaRPr lang="ru-RU" b="1" dirty="0"/>
                    </a:p>
                  </a:txBody>
                  <a:tcPr/>
                </a:tc>
              </a:tr>
              <a:tr h="1006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Доля образовательных организаций, имеющих средний и высокий уровень готовности к введению ФГОС СОО по программно- методическому обеспечению (по результатам самоконтроля)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100 %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Мониторинг не завершен</a:t>
                      </a:r>
                      <a:endParaRPr lang="ru-RU" b="1" dirty="0"/>
                    </a:p>
                  </a:txBody>
                  <a:tcPr/>
                </a:tc>
              </a:tr>
              <a:tr h="3611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ОО на апробации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9512" y="98774"/>
            <a:ext cx="8748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Промежуточные результаты реализации модели муниципальной методической службы за 2016 – 2018 годы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4649" y="929771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solidFill>
                  <a:schemeClr val="accent4">
                    <a:lumMod val="75000"/>
                  </a:schemeClr>
                </a:solidFill>
              </a:rPr>
              <a:t>Направление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«Подготовка к введению ФГОС СОО»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48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s://im0-tub-ru.yandex.net/i?id=07aee89638b425ab5cd4ccd77ad68314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656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696495"/>
              </p:ext>
            </p:extLst>
          </p:nvPr>
        </p:nvGraphicFramePr>
        <p:xfrm>
          <a:off x="15911" y="1255389"/>
          <a:ext cx="9144000" cy="5695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48177"/>
                <a:gridCol w="1816111"/>
                <a:gridCol w="1979712"/>
              </a:tblGrid>
              <a:tr h="12312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Показатели (индикаторы)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Плановый показатель на период до 2020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Фактический показатель</a:t>
                      </a:r>
                      <a:endParaRPr lang="ru-RU" dirty="0"/>
                    </a:p>
                  </a:txBody>
                  <a:tcPr/>
                </a:tc>
              </a:tr>
              <a:tr h="3663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prstClr val="black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Обновление сети профессиональных объединений: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prstClr val="black"/>
                          </a:solidFill>
                          <a:latin typeface="Times New Roman"/>
                          <a:cs typeface="Times New Roman"/>
                        </a:rPr>
                        <a:t>Постоянно действующие практикумы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Междисциплинарные команды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b="1" dirty="0" smtClean="0"/>
                        <a:t>20</a:t>
                      </a:r>
                    </a:p>
                    <a:p>
                      <a:pPr algn="ctr"/>
                      <a:r>
                        <a:rPr lang="ru-RU" sz="1600" b="1" dirty="0" smtClean="0"/>
                        <a:t>7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/>
                    </a:p>
                    <a:p>
                      <a:pPr algn="ctr"/>
                      <a:r>
                        <a:rPr lang="ru-RU" sz="1600" b="1" dirty="0" smtClean="0"/>
                        <a:t>11</a:t>
                      </a:r>
                    </a:p>
                    <a:p>
                      <a:pPr algn="ctr"/>
                      <a:r>
                        <a:rPr lang="ru-RU" sz="1600" b="1" dirty="0" smtClean="0"/>
                        <a:t>7</a:t>
                      </a:r>
                      <a:endParaRPr lang="ru-RU" sz="1600" b="1" dirty="0"/>
                    </a:p>
                  </a:txBody>
                  <a:tcPr/>
                </a:tc>
              </a:tr>
              <a:tr h="623487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Охват педагогов новыми формами методической работы (образовательные акции, методический консалтинг)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45 %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13 %</a:t>
                      </a:r>
                      <a:endParaRPr lang="ru-RU" sz="1800" b="1" dirty="0"/>
                    </a:p>
                  </a:txBody>
                  <a:tcPr/>
                </a:tc>
              </a:tr>
              <a:tr h="5347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Проведение  мониторинга результатов  </a:t>
                      </a:r>
                      <a:r>
                        <a:rPr lang="ru-RU" sz="1600" dirty="0" err="1" smtClean="0">
                          <a:latin typeface="Times New Roman"/>
                          <a:ea typeface="Calibri"/>
                          <a:cs typeface="Times New Roman"/>
                        </a:rPr>
                        <a:t>послекурсовой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 подготовки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Мониторинг реализуется </a:t>
                      </a:r>
                      <a:endParaRPr lang="ru-RU" sz="1800" b="1" dirty="0"/>
                    </a:p>
                  </a:txBody>
                  <a:tcPr/>
                </a:tc>
              </a:tr>
              <a:tr h="5627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Введено техническое задание школьным методическим службам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ТЗ введено</a:t>
                      </a:r>
                      <a:endParaRPr lang="ru-RU" sz="1800" b="1" dirty="0"/>
                    </a:p>
                  </a:txBody>
                  <a:tcPr/>
                </a:tc>
              </a:tr>
              <a:tr h="3401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Введены маршрутные листы для прохождения КПК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Маршрутные листы введены</a:t>
                      </a:r>
                      <a:endParaRPr lang="ru-RU" sz="1800" b="1" dirty="0"/>
                    </a:p>
                  </a:txBody>
                  <a:tcPr/>
                </a:tc>
              </a:tr>
              <a:tr h="5449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разработанных и утвержденных дополнительных профессиональных программ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10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</a:t>
                      </a:r>
                      <a:endParaRPr lang="ru-RU" sz="1800" b="1" dirty="0"/>
                    </a:p>
                  </a:txBody>
                  <a:tcPr/>
                </a:tc>
              </a:tr>
              <a:tr h="5449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методических семинаров, проведенных в практико- продуктивном режиме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50 %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100 %</a:t>
                      </a:r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9512" y="-17340"/>
            <a:ext cx="8748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Промежуточные результаты реализации модели муниципальной методической службы за 2016 – 2018 годы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288" y="836712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solidFill>
                  <a:schemeClr val="accent4">
                    <a:lumMod val="75000"/>
                  </a:schemeClr>
                </a:solidFill>
              </a:rPr>
              <a:t>Направление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«Обновление деятельности ММС»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14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im0-tub-ru.yandex.net/i?id=07aee89638b425ab5cd4ccd77ad68314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656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5835"/>
            <a:ext cx="8229600" cy="872547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Нормативные документы, обеспечивающие реализацию модели муниципальной методической службы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712968" cy="6093296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1800" dirty="0"/>
              <a:t>Устав муниципального бюджетного  учреждения дополнительного профессионального образования «</a:t>
            </a:r>
            <a:r>
              <a:rPr lang="ru-RU" sz="1800" dirty="0" err="1"/>
              <a:t>Куединский</a:t>
            </a:r>
            <a:r>
              <a:rPr lang="ru-RU" sz="1800" dirty="0"/>
              <a:t> районный методический центр</a:t>
            </a:r>
            <a:r>
              <a:rPr lang="ru-RU" sz="1800" dirty="0" smtClean="0"/>
              <a:t>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Программа развития </a:t>
            </a:r>
            <a:r>
              <a:rPr lang="ru-RU" sz="1800" dirty="0" err="1" smtClean="0"/>
              <a:t>Куединского</a:t>
            </a:r>
            <a:r>
              <a:rPr lang="ru-RU" sz="1800" dirty="0" smtClean="0"/>
              <a:t> РМЦ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Положение о внутренней системе оценки качества образования МБУ ДПО «</a:t>
            </a:r>
            <a:r>
              <a:rPr lang="ru-RU" sz="1800" dirty="0" err="1" smtClean="0"/>
              <a:t>Куединский</a:t>
            </a:r>
            <a:r>
              <a:rPr lang="ru-RU" sz="1800" dirty="0" smtClean="0"/>
              <a:t> районный методический центр»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Положение об организации итоговой аттестации при реализации дополнительных профессиональных программ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Положение о структуре, содержании, порядке разработки и утверждения дополнительных профессиональных программ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Положение о порядке приема слушателей на обучение по дополнительным профессиональным программам в МБУ ДПО «</a:t>
            </a:r>
            <a:r>
              <a:rPr lang="ru-RU" sz="1800" dirty="0" err="1" smtClean="0"/>
              <a:t>Куединский</a:t>
            </a:r>
            <a:r>
              <a:rPr lang="ru-RU" sz="1800" dirty="0" smtClean="0"/>
              <a:t> районный методический центр»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Положение о порядке отчисления и восстановления обучающихся по дополнительным профессиональным программам в МБУ ДПО «</a:t>
            </a:r>
            <a:r>
              <a:rPr lang="ru-RU" sz="1800" dirty="0" err="1" smtClean="0"/>
              <a:t>Куединский</a:t>
            </a:r>
            <a:r>
              <a:rPr lang="ru-RU" sz="1800" dirty="0" smtClean="0"/>
              <a:t> районный методический центр»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Положение о порядке оформления возникновения, приостановления и прекращения отношений между участниками образовательных отношений</a:t>
            </a:r>
          </a:p>
          <a:p>
            <a:pPr marL="0" indent="0">
              <a:buNone/>
            </a:pPr>
            <a:r>
              <a:rPr lang="ru-RU" sz="1800" b="1" i="1" dirty="0" smtClean="0"/>
              <a:t>Документы учредителя:</a:t>
            </a:r>
          </a:p>
          <a:p>
            <a:pPr marL="0" indent="0">
              <a:buNone/>
            </a:pPr>
            <a:r>
              <a:rPr lang="ru-RU" sz="1800" dirty="0" smtClean="0"/>
              <a:t>Положения о статусных образовательных учреждениях </a:t>
            </a:r>
          </a:p>
          <a:p>
            <a:pPr marL="0" indent="0">
              <a:buNone/>
            </a:pPr>
            <a:r>
              <a:rPr lang="ru-RU" sz="1800" dirty="0" smtClean="0"/>
              <a:t>Положение о постоянно-действующем семинаре</a:t>
            </a:r>
          </a:p>
          <a:p>
            <a:pPr marL="0" indent="0">
              <a:buNone/>
            </a:pPr>
            <a:r>
              <a:rPr lang="ru-RU" sz="1800" dirty="0" smtClean="0"/>
              <a:t>Положение о проблемной группе</a:t>
            </a:r>
          </a:p>
          <a:p>
            <a:pPr marL="0" indent="0">
              <a:buNone/>
            </a:pPr>
            <a:r>
              <a:rPr lang="ru-RU" sz="1800" dirty="0" smtClean="0"/>
              <a:t> Положение о муниципальной опорной образовательной площадке</a:t>
            </a:r>
          </a:p>
          <a:p>
            <a:pPr marL="0" indent="0">
              <a:buNone/>
            </a:pPr>
            <a:r>
              <a:rPr lang="ru-RU" sz="1800" dirty="0" smtClean="0"/>
              <a:t>Положение о муниципальной опытной педагогической площадке</a:t>
            </a:r>
          </a:p>
          <a:p>
            <a:pPr marL="0" indent="0">
              <a:buNone/>
            </a:pPr>
            <a:r>
              <a:rPr lang="ru-RU" sz="1800" dirty="0" smtClean="0"/>
              <a:t>Положение о постоянно действующем семинаре</a:t>
            </a:r>
          </a:p>
          <a:p>
            <a:pPr marL="0" indent="0">
              <a:buNone/>
            </a:pPr>
            <a:r>
              <a:rPr lang="ru-RU" sz="1800" dirty="0" smtClean="0"/>
              <a:t>Положение о междисциплинарной команде</a:t>
            </a:r>
          </a:p>
          <a:p>
            <a:pPr marL="0" indent="0">
              <a:buNone/>
            </a:pPr>
            <a:r>
              <a:rPr lang="en-US" sz="1800" dirty="0" smtClean="0">
                <a:hlinkClick r:id="rId3"/>
              </a:rPr>
              <a:t>http://kueda-rmc.ru/2018/09/10/%D0%B4%D0%BE%D0%BA%D1%83%D0%BC%D0%B5%D0%BD%D1%82%D1%8B/</a:t>
            </a:r>
            <a:r>
              <a:rPr lang="ru-RU" sz="1800" dirty="0" smtClean="0"/>
              <a:t> 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4145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s://im0-tub-ru.yandex.net/i?id=07aee89638b425ab5cd4ccd77ad68314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656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sc25.ucoz.ru/15/9/bezopas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547856"/>
            <a:ext cx="1803595" cy="116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612" y="2554099"/>
            <a:ext cx="1301130" cy="100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8" y="116632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Потребители методических  услуг 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МБУ ДПО «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Куединский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районный 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методический центр»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1908" y="4141926"/>
            <a:ext cx="20125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23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Дошкольные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образовательные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организации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95250" y="4005064"/>
            <a:ext cx="286341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8 </a:t>
            </a:r>
            <a:r>
              <a:rPr lang="ru-RU" b="1" dirty="0" smtClean="0">
                <a:solidFill>
                  <a:srgbClr val="0070C0"/>
                </a:solidFill>
              </a:rPr>
              <a:t>средних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    общеобразовательных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    школ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9 </a:t>
            </a:r>
            <a:r>
              <a:rPr lang="ru-RU" b="1" dirty="0" smtClean="0">
                <a:solidFill>
                  <a:srgbClr val="0070C0"/>
                </a:solidFill>
              </a:rPr>
              <a:t>основных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    общеобразовательных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     школ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</a:rPr>
              <a:t>Коррекционная школа </a:t>
            </a:r>
          </a:p>
          <a:p>
            <a:pPr algn="ctr"/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82032" y="1974001"/>
            <a:ext cx="41044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</a:rPr>
              <a:t>Педагоги и руководители </a:t>
            </a:r>
          </a:p>
          <a:p>
            <a:pPr algn="ctr"/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</a:rPr>
              <a:t>образовательных организаций </a:t>
            </a:r>
          </a:p>
          <a:p>
            <a:pPr algn="ctr"/>
            <a:r>
              <a:rPr lang="ru-RU" sz="2800" b="1" i="1" dirty="0" err="1" smtClean="0">
                <a:solidFill>
                  <a:schemeClr val="accent4">
                    <a:lumMod val="50000"/>
                  </a:schemeClr>
                </a:solidFill>
              </a:rPr>
              <a:t>Куединского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</a:rPr>
              <a:t> района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всего 609 человек 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33" name="Picture 9" descr="http://green-sd.ru/assets/images/opt/img/main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075" y="4670246"/>
            <a:ext cx="1027269" cy="97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652802" y="5531939"/>
            <a:ext cx="20018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организации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дополнительного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образования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778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im0-tub-ru.yandex.net/i?id=07aee89638b425ab5cd4ccd77ad68314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656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387678" y="0"/>
            <a:ext cx="3712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МБУ ДПО «Куединский РМЦ»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04070" y="836712"/>
            <a:ext cx="8856984" cy="561662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недостаточная </a:t>
            </a:r>
            <a:r>
              <a:rPr lang="ru-RU" sz="1800" dirty="0"/>
              <a:t>компетентность педагогов образовательных организаций района  в вопросах реализации ООП ООО, ООП ДО;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отсутствие </a:t>
            </a:r>
            <a:r>
              <a:rPr lang="ru-RU" sz="1800" dirty="0"/>
              <a:t>системной поддержки муниципальных  опытных педагогических площадок в период реализации инновационных проектов;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неготовность </a:t>
            </a:r>
            <a:r>
              <a:rPr lang="ru-RU" sz="1800" dirty="0"/>
              <a:t>школ к проектированию ООП СОО;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недостаточная </a:t>
            </a:r>
            <a:r>
              <a:rPr lang="ru-RU" sz="1800" dirty="0"/>
              <a:t>подготовка педагогов к  обновлению деятельности в соответствии с новыми концепциями учебных предметов;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неготовность  </a:t>
            </a:r>
            <a:r>
              <a:rPr lang="ru-RU" sz="1800" dirty="0"/>
              <a:t>педагогов и образовательных организаций организовать образовательную деятельность с учетом  индивидуализации образования;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недостаточная </a:t>
            </a:r>
            <a:r>
              <a:rPr lang="ru-RU" sz="1800" dirty="0"/>
              <a:t>направленность педагогов на  реализацию </a:t>
            </a:r>
            <a:r>
              <a:rPr lang="ru-RU" sz="1800" dirty="0" err="1"/>
              <a:t>метапредметности</a:t>
            </a:r>
            <a:r>
              <a:rPr lang="ru-RU" sz="1800" dirty="0"/>
              <a:t> в образовании;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слабое </a:t>
            </a:r>
            <a:r>
              <a:rPr lang="ru-RU" sz="1800" dirty="0"/>
              <a:t>владение теорией инклюзивного образования и неготовность применять ее на практике, неготовность к проектированию и реализации адаптированных образовательных программ;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снижение </a:t>
            </a:r>
            <a:r>
              <a:rPr lang="ru-RU" sz="1800" dirty="0"/>
              <a:t>количества педагогов - участников  конкурсного и олимпиадного движения;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недостаточно </a:t>
            </a:r>
            <a:r>
              <a:rPr lang="ru-RU" sz="1800" dirty="0"/>
              <a:t>дополнительных профессиональных программ, отвечающих потребностям педагогов и запросам образовательных организаций;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800" dirty="0" smtClean="0"/>
              <a:t>недостаточная </a:t>
            </a:r>
            <a:r>
              <a:rPr lang="ru-RU" sz="1800" dirty="0"/>
              <a:t>эффективность существующих форм и механизмов работы районного методического центра.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17818" y="73728"/>
            <a:ext cx="7560840" cy="591207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В результате анализа деятельности выявлены проблемы</a:t>
            </a:r>
            <a:r>
              <a:rPr lang="ru-RU" sz="2000" b="1" dirty="0"/>
              <a:t>, требующие решения:</a:t>
            </a:r>
          </a:p>
          <a:p>
            <a:pPr algn="ct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7413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6" descr="https://im0-tub-ru.yandex.net/i?id=07aee89638b425ab5cd4ccd77ad68314&amp;n=13&amp;exp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656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7674" y="20989"/>
            <a:ext cx="73407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Модель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муниципальной методической службы</a:t>
            </a:r>
            <a:endParaRPr lang="ru-RU" sz="2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476672"/>
            <a:ext cx="8280920" cy="7200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Цель: </a:t>
            </a:r>
            <a:r>
              <a:rPr lang="ru-RU" b="1" dirty="0"/>
              <a:t>Обновление методической деятельности в соответствии с тенденциями современного </a:t>
            </a:r>
            <a:r>
              <a:rPr lang="ru-RU" b="1" dirty="0" smtClean="0"/>
              <a:t>образования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059832" y="1351909"/>
            <a:ext cx="2922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направления деятельности</a:t>
            </a:r>
            <a:endParaRPr lang="ru-RU" b="1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79512" y="1779819"/>
            <a:ext cx="1282642" cy="1539170"/>
            <a:chOff x="0" y="16543"/>
            <a:chExt cx="2565284" cy="1539170"/>
          </a:xfrm>
          <a:solidFill>
            <a:schemeClr val="tx2">
              <a:lumMod val="75000"/>
            </a:schemeClr>
          </a:solidFill>
          <a:scene3d>
            <a:camera prst="orthographicFront"/>
            <a:lightRig rig="threePt" dir="t"/>
          </a:scene3d>
        </p:grpSpPr>
        <p:sp>
          <p:nvSpPr>
            <p:cNvPr id="9" name="Прямоугольник 8"/>
            <p:cNvSpPr/>
            <p:nvPr/>
          </p:nvSpPr>
          <p:spPr>
            <a:xfrm>
              <a:off x="0" y="16543"/>
              <a:ext cx="2565284" cy="1539170"/>
            </a:xfrm>
            <a:prstGeom prst="rect">
              <a:avLst/>
            </a:prstGeom>
            <a:grpFill/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0" y="16543"/>
              <a:ext cx="2565284" cy="1539170"/>
            </a:xfrm>
            <a:prstGeom prst="rect">
              <a:avLst/>
            </a:prstGeom>
            <a:grpFill/>
            <a:sp3d>
              <a:bevelT prst="relaxedIns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err="1" smtClean="0"/>
                <a:t>Индивидуа-лизация</a:t>
              </a:r>
              <a:r>
                <a:rPr lang="ru-RU" sz="1600" b="1" kern="1200" dirty="0" smtClean="0"/>
                <a:t> </a:t>
              </a:r>
              <a:r>
                <a:rPr lang="ru-RU" sz="1600" b="1" kern="1200" dirty="0" err="1" smtClean="0"/>
                <a:t>образова-ния</a:t>
              </a:r>
              <a:endParaRPr lang="ru-RU" sz="1600" b="1" kern="1200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691680" y="1779819"/>
            <a:ext cx="1282642" cy="1539170"/>
            <a:chOff x="5629465" y="0"/>
            <a:chExt cx="2565284" cy="1539170"/>
          </a:xfrm>
          <a:scene3d>
            <a:camera prst="orthographicFront"/>
            <a:lightRig rig="threePt" dir="t"/>
          </a:scene3d>
        </p:grpSpPr>
        <p:sp>
          <p:nvSpPr>
            <p:cNvPr id="12" name="Прямоугольник 11"/>
            <p:cNvSpPr/>
            <p:nvPr/>
          </p:nvSpPr>
          <p:spPr>
            <a:xfrm>
              <a:off x="5629465" y="0"/>
              <a:ext cx="2565284" cy="1539170"/>
            </a:xfrm>
            <a:prstGeom prst="rect">
              <a:avLst/>
            </a:prstGeom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872608"/>
                <a:satOff val="-2336"/>
                <a:lumOff val="549"/>
                <a:alphaOff val="0"/>
              </a:schemeClr>
            </a:fillRef>
            <a:effectRef idx="0">
              <a:schemeClr val="accent2">
                <a:hueOff val="1872608"/>
                <a:satOff val="-2336"/>
                <a:lumOff val="54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5629465" y="0"/>
              <a:ext cx="2565284" cy="153917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sp3d>
              <a:bevelT prst="relaxedIns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err="1" smtClean="0"/>
                <a:t>Метапред-метное</a:t>
              </a:r>
              <a:r>
                <a:rPr lang="ru-RU" sz="1600" b="1" kern="1200" dirty="0" smtClean="0"/>
                <a:t>  </a:t>
              </a:r>
              <a:r>
                <a:rPr lang="ru-RU" sz="1600" b="1" kern="1200" dirty="0" err="1" smtClean="0"/>
                <a:t>образова-ние</a:t>
              </a:r>
              <a:endParaRPr lang="ru-RU" sz="1600" b="1" kern="12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175747" y="1770839"/>
            <a:ext cx="1383903" cy="1548150"/>
            <a:chOff x="3188908" y="-902204"/>
            <a:chExt cx="2565284" cy="1548150"/>
          </a:xfr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</p:grpSpPr>
        <p:sp>
          <p:nvSpPr>
            <p:cNvPr id="15" name="Прямоугольник 14"/>
            <p:cNvSpPr/>
            <p:nvPr/>
          </p:nvSpPr>
          <p:spPr>
            <a:xfrm>
              <a:off x="3188908" y="-902204"/>
              <a:ext cx="2565284" cy="1539170"/>
            </a:xfrm>
            <a:prstGeom prst="rect">
              <a:avLst/>
            </a:prstGeom>
            <a:grpFill/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936304"/>
                <a:satOff val="-1168"/>
                <a:lumOff val="275"/>
                <a:alphaOff val="0"/>
              </a:schemeClr>
            </a:fillRef>
            <a:effectRef idx="0">
              <a:schemeClr val="accent2">
                <a:hueOff val="936304"/>
                <a:satOff val="-1168"/>
                <a:lumOff val="27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3304586" y="-893224"/>
              <a:ext cx="2362762" cy="1539170"/>
            </a:xfrm>
            <a:prstGeom prst="rect">
              <a:avLst/>
            </a:prstGeom>
            <a:grpFill/>
            <a:sp3d>
              <a:bevelT prst="relaxedIns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/>
                <a:t>Реализация концепций учебных предметов</a:t>
              </a:r>
              <a:endParaRPr lang="ru-RU" sz="1600" b="1" kern="1200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716016" y="1753192"/>
            <a:ext cx="1318646" cy="1539170"/>
            <a:chOff x="0" y="1656185"/>
            <a:chExt cx="2565284" cy="1539170"/>
          </a:xfrm>
          <a:solidFill>
            <a:schemeClr val="tx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</p:grpSpPr>
        <p:sp>
          <p:nvSpPr>
            <p:cNvPr id="18" name="Прямоугольник 17"/>
            <p:cNvSpPr/>
            <p:nvPr/>
          </p:nvSpPr>
          <p:spPr>
            <a:xfrm>
              <a:off x="0" y="1656185"/>
              <a:ext cx="2565284" cy="1539170"/>
            </a:xfrm>
            <a:prstGeom prst="rect">
              <a:avLst/>
            </a:prstGeom>
            <a:grpFill/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рямоугольник 18"/>
            <p:cNvSpPr/>
            <p:nvPr/>
          </p:nvSpPr>
          <p:spPr>
            <a:xfrm>
              <a:off x="0" y="1656185"/>
              <a:ext cx="2565284" cy="1539170"/>
            </a:xfrm>
            <a:prstGeom prst="rect">
              <a:avLst/>
            </a:prstGeom>
            <a:grpFill/>
            <a:sp3d>
              <a:bevelT prst="relaxedIns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/>
                <a:t>Инклюзив-</a:t>
              </a:r>
              <a:r>
                <a:rPr lang="ru-RU" sz="1600" b="1" kern="1200" dirty="0" err="1" smtClean="0"/>
                <a:t>ное</a:t>
              </a:r>
              <a:r>
                <a:rPr lang="ru-RU" sz="1600" b="1" kern="1200" dirty="0" smtClean="0"/>
                <a:t> образование</a:t>
              </a:r>
              <a:endParaRPr lang="ru-RU" sz="1600" b="1" kern="1200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6218833" y="1730098"/>
            <a:ext cx="1282642" cy="1539170"/>
            <a:chOff x="2810833" y="1656185"/>
            <a:chExt cx="2565284" cy="1539170"/>
          </a:xfr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</p:grpSpPr>
        <p:sp>
          <p:nvSpPr>
            <p:cNvPr id="21" name="Прямоугольник 20"/>
            <p:cNvSpPr/>
            <p:nvPr/>
          </p:nvSpPr>
          <p:spPr>
            <a:xfrm>
              <a:off x="2810833" y="1656185"/>
              <a:ext cx="2565284" cy="1539170"/>
            </a:xfrm>
            <a:prstGeom prst="rect">
              <a:avLst/>
            </a:prstGeom>
            <a:grpFill/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745215"/>
                <a:satOff val="-4671"/>
                <a:lumOff val="1098"/>
                <a:alphaOff val="0"/>
              </a:schemeClr>
            </a:fillRef>
            <a:effectRef idx="0">
              <a:schemeClr val="accent2">
                <a:hueOff val="3745215"/>
                <a:satOff val="-4671"/>
                <a:lumOff val="109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Прямоугольник 21"/>
            <p:cNvSpPr/>
            <p:nvPr/>
          </p:nvSpPr>
          <p:spPr>
            <a:xfrm>
              <a:off x="2810833" y="1656185"/>
              <a:ext cx="2565284" cy="1539170"/>
            </a:xfrm>
            <a:prstGeom prst="rect">
              <a:avLst/>
            </a:prstGeom>
            <a:grpFill/>
            <a:sp3d>
              <a:bevelT prst="relaxedIns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/>
                <a:t>Подготовка к введению ФГОС СОО</a:t>
              </a:r>
              <a:endParaRPr lang="ru-RU" sz="1600" b="1" kern="1200" dirty="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7668344" y="1721241"/>
            <a:ext cx="1318646" cy="1539170"/>
            <a:chOff x="5629465" y="1656185"/>
            <a:chExt cx="2565284" cy="1539170"/>
          </a:xfrm>
          <a:solidFill>
            <a:schemeClr val="accent6">
              <a:lumMod val="50000"/>
            </a:schemeClr>
          </a:solidFill>
          <a:scene3d>
            <a:camera prst="orthographicFront"/>
            <a:lightRig rig="threePt" dir="t"/>
          </a:scene3d>
        </p:grpSpPr>
        <p:sp>
          <p:nvSpPr>
            <p:cNvPr id="24" name="Прямоугольник 23"/>
            <p:cNvSpPr/>
            <p:nvPr/>
          </p:nvSpPr>
          <p:spPr>
            <a:xfrm>
              <a:off x="5629465" y="1656185"/>
              <a:ext cx="2565284" cy="1539170"/>
            </a:xfrm>
            <a:prstGeom prst="rect">
              <a:avLst/>
            </a:prstGeom>
            <a:grpFill/>
            <a:sp3d>
              <a:bevelT prst="relaxedInset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2808911"/>
                <a:satOff val="-3503"/>
                <a:lumOff val="824"/>
                <a:alphaOff val="0"/>
              </a:schemeClr>
            </a:fillRef>
            <a:effectRef idx="0">
              <a:schemeClr val="accent2">
                <a:hueOff val="2808911"/>
                <a:satOff val="-3503"/>
                <a:lumOff val="82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Прямоугольник 24"/>
            <p:cNvSpPr/>
            <p:nvPr/>
          </p:nvSpPr>
          <p:spPr>
            <a:xfrm>
              <a:off x="5629465" y="1656185"/>
              <a:ext cx="2565284" cy="1539170"/>
            </a:xfrm>
            <a:prstGeom prst="rect">
              <a:avLst/>
            </a:prstGeom>
            <a:grpFill/>
            <a:sp3d>
              <a:bevelT prst="relaxedIns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/>
                <a:t>Обновление деятельно-</a:t>
              </a:r>
              <a:r>
                <a:rPr lang="ru-RU" sz="1600" b="1" kern="1200" dirty="0" err="1" smtClean="0"/>
                <a:t>сти</a:t>
              </a:r>
              <a:r>
                <a:rPr lang="ru-RU" sz="1600" b="1" kern="1200" dirty="0" smtClean="0"/>
                <a:t> ММС</a:t>
              </a:r>
              <a:endParaRPr lang="ru-RU" sz="1600" b="1" kern="1200" dirty="0"/>
            </a:p>
          </p:txBody>
        </p:sp>
      </p:grpSp>
      <p:sp>
        <p:nvSpPr>
          <p:cNvPr id="26" name="Скругленный прямоугольник 25"/>
          <p:cNvSpPr/>
          <p:nvPr/>
        </p:nvSpPr>
        <p:spPr>
          <a:xfrm>
            <a:off x="491198" y="3868249"/>
            <a:ext cx="8136904" cy="814062"/>
          </a:xfrm>
          <a:prstGeom prst="roundRect">
            <a:avLst/>
          </a:prstGeom>
          <a:solidFill>
            <a:schemeClr val="accent4">
              <a:lumMod val="5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Целевые показатели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388359" y="4898334"/>
            <a:ext cx="6217772" cy="762913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План мероприятий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91199" y="5819194"/>
            <a:ext cx="8130031" cy="706150"/>
          </a:xfrm>
          <a:prstGeom prst="roundRect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Мониторинг эффективности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0" name="Стрелка вниз 29"/>
          <p:cNvSpPr/>
          <p:nvPr/>
        </p:nvSpPr>
        <p:spPr>
          <a:xfrm>
            <a:off x="3750695" y="3414666"/>
            <a:ext cx="192468" cy="432048"/>
          </a:xfrm>
          <a:prstGeom prst="downArrow">
            <a:avLst/>
          </a:prstGeom>
          <a:solidFill>
            <a:srgbClr val="BEE3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2236767" y="3414666"/>
            <a:ext cx="192468" cy="432048"/>
          </a:xfrm>
          <a:prstGeom prst="downArrow">
            <a:avLst/>
          </a:prstGeom>
          <a:solidFill>
            <a:srgbClr val="BEE3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697293" y="3425079"/>
            <a:ext cx="192468" cy="432048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5279105" y="3425079"/>
            <a:ext cx="192468" cy="432048"/>
          </a:xfrm>
          <a:prstGeom prst="downArrow">
            <a:avLst/>
          </a:prstGeom>
          <a:solidFill>
            <a:srgbClr val="BEE3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6763920" y="3414666"/>
            <a:ext cx="192468" cy="432048"/>
          </a:xfrm>
          <a:prstGeom prst="downArrow">
            <a:avLst/>
          </a:prstGeom>
          <a:solidFill>
            <a:srgbClr val="BEE3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8231433" y="3386809"/>
            <a:ext cx="192468" cy="432048"/>
          </a:xfrm>
          <a:prstGeom prst="downArrow">
            <a:avLst/>
          </a:prstGeom>
          <a:solidFill>
            <a:srgbClr val="BEE3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>
            <a:off x="4367182" y="4682311"/>
            <a:ext cx="192468" cy="216024"/>
          </a:xfrm>
          <a:prstGeom prst="downArrow">
            <a:avLst/>
          </a:prstGeom>
          <a:solidFill>
            <a:srgbClr val="BEE3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Выгнутая влево стрелка 37"/>
          <p:cNvSpPr/>
          <p:nvPr/>
        </p:nvSpPr>
        <p:spPr>
          <a:xfrm rot="10800000">
            <a:off x="8621230" y="4034922"/>
            <a:ext cx="365760" cy="2054302"/>
          </a:xfrm>
          <a:prstGeom prst="curvedRightArrow">
            <a:avLst/>
          </a:prstGeom>
          <a:solidFill>
            <a:srgbClr val="BEE3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Выгнутая влево стрелка 41"/>
          <p:cNvSpPr/>
          <p:nvPr/>
        </p:nvSpPr>
        <p:spPr>
          <a:xfrm rot="10800000" flipH="1">
            <a:off x="46478" y="4138279"/>
            <a:ext cx="444720" cy="2054302"/>
          </a:xfrm>
          <a:prstGeom prst="curvedRightArrow">
            <a:avLst/>
          </a:prstGeom>
          <a:solidFill>
            <a:srgbClr val="BEE3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31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oo-karjera-garant.esy.es/wp-content/uploads/2016/06/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946" y="621258"/>
            <a:ext cx="1529553" cy="866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852142" y="159159"/>
            <a:ext cx="756084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bg2"/>
                </a:solidFill>
              </a:rPr>
              <a:t>Направление</a:t>
            </a:r>
            <a:r>
              <a:rPr lang="ru-RU" sz="2000" b="1" dirty="0">
                <a:solidFill>
                  <a:schemeClr val="bg2"/>
                </a:solidFill>
              </a:rPr>
              <a:t> </a:t>
            </a:r>
            <a:r>
              <a:rPr lang="ru-RU" sz="2000" b="1" dirty="0" smtClean="0"/>
              <a:t>Индивидуализация образования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7401" y="1118673"/>
            <a:ext cx="2264081" cy="369332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Целевые </a:t>
            </a:r>
            <a:r>
              <a:rPr lang="ru-RU" b="1" dirty="0" smtClean="0">
                <a:solidFill>
                  <a:schemeClr val="bg1"/>
                </a:solidFill>
              </a:rPr>
              <a:t>показатели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488005"/>
            <a:ext cx="3527829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13" lvl="0" indent="-265113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Количество образовательных организаций, вновь разработавших и реализующих модели индивидуализации образования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14370" y="2714255"/>
            <a:ext cx="3599835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Доля педагогов, прошедших КПК по вопросам индивидуализации образования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683147" y="1118673"/>
            <a:ext cx="4110441" cy="646331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Мероприятия для достижения целевых показателей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048256" y="1818243"/>
            <a:ext cx="2147311" cy="19509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Муниципальные опытные педагогические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площадки по апробации моделей индивидуализации образования 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924464" y="1770533"/>
            <a:ext cx="1540074" cy="199861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Презента-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цинные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площадки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(распространения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опыта по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индивидуализации образования)</a:t>
            </a:r>
            <a:endParaRPr lang="ru-RU" sz="1400" dirty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048256" y="3673201"/>
            <a:ext cx="1703054" cy="1905437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Семинары, мастер-классы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в рамках сетевого взаимодействия с организациями, партнерами РМЦ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380311" y="1815917"/>
            <a:ext cx="1797517" cy="195323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err="1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Муниципаль-ные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опорные 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образователь-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ные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площадки </a:t>
            </a:r>
            <a:r>
              <a:rPr lang="ru-RU" sz="14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презентация опыта по индивидуализации образования)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587124" y="5018274"/>
            <a:ext cx="2147715" cy="16510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Методический консалтинг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«Реализация программ развития ОО, направленных на индивидуализацию образования»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464538" y="3785281"/>
            <a:ext cx="1542872" cy="191356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НП Конференция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«Индивидуализация образования в условиях реализации ФГОС»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587124" y="3673201"/>
            <a:ext cx="1907705" cy="134507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Постоянно действующие практикумы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(для воспитателей, учителей, завучей)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99147" y="5578638"/>
            <a:ext cx="1752163" cy="127936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КПК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«Индивидуализация образования»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37153" y="3806689"/>
            <a:ext cx="3485367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Доля педагогов, прошедших обучение на семинарах, практикумах по вопросам индивидуализации образования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14370" y="5186162"/>
            <a:ext cx="3528316" cy="1673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Доля педагогов, представивших опыт по теме «Индивидуализация образования» (мастер-классы, выступления, презентационные площадки, открытые уроки, НОД, занятия)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441820" y="5751462"/>
            <a:ext cx="1702180" cy="110653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Образователь-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ные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акции </a:t>
            </a:r>
            <a:endParaRPr lang="ru-RU" sz="1600" b="1" dirty="0" smtClean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Шаг в будущее»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3914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7425665" y="3673201"/>
            <a:ext cx="1752163" cy="191940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Мета-предметная </a:t>
            </a: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олимпиада учащихся и педагогов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667" y="697836"/>
            <a:ext cx="1185356" cy="1067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852142" y="159159"/>
            <a:ext cx="756084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2"/>
                </a:solidFill>
              </a:rPr>
              <a:t>Направление </a:t>
            </a:r>
            <a:r>
              <a:rPr lang="ru-RU" sz="2000" b="1" dirty="0" err="1"/>
              <a:t>Метапредметное</a:t>
            </a:r>
            <a:r>
              <a:rPr lang="ru-RU" sz="2000" b="1" dirty="0"/>
              <a:t>  образование</a:t>
            </a:r>
            <a:r>
              <a:rPr lang="ru-RU" sz="2000" dirty="0" smtClean="0">
                <a:solidFill>
                  <a:schemeClr val="bg2"/>
                </a:solidFill>
              </a:rPr>
              <a:t> 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7401" y="1118673"/>
            <a:ext cx="2264081" cy="369332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Целевые </a:t>
            </a:r>
            <a:r>
              <a:rPr lang="ru-RU" b="1" dirty="0" smtClean="0">
                <a:solidFill>
                  <a:schemeClr val="bg1"/>
                </a:solidFill>
              </a:rPr>
              <a:t>показатели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848" y="1561538"/>
            <a:ext cx="3599835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Доля педагогов, обученных по теме «</a:t>
            </a:r>
            <a:r>
              <a:rPr lang="ru-RU" sz="1600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Метапредметность</a:t>
            </a: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в образовании»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932040" y="1118673"/>
            <a:ext cx="4110441" cy="646331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Мероприятия для достижения целевых показателей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133216" y="1818243"/>
            <a:ext cx="2062351" cy="18549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Опорные педагогические площадки,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апробирующие модели развития УУД учащихся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924464" y="1770533"/>
            <a:ext cx="1540074" cy="199861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Презента-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ционные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площадки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(распространения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опыта по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развитию УУД обучающихся)</a:t>
            </a:r>
            <a:endParaRPr lang="ru-RU" sz="1400" dirty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312864" y="3687169"/>
            <a:ext cx="1703054" cy="1905437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Семинары, семинары-практикумы, мастер-классы </a:t>
            </a:r>
            <a:endParaRPr lang="ru-RU" sz="1600" b="1" dirty="0" smtClean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по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развитию УУД учащихся 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380311" y="1815917"/>
            <a:ext cx="1797517" cy="195323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err="1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Муниципаль-ные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опорные образовательные площадки </a:t>
            </a:r>
            <a:r>
              <a:rPr lang="ru-RU" sz="14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презентация опыта по формированию УУД)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660031" y="5586767"/>
            <a:ext cx="2619038" cy="133356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Конкурс профессионального мастерства «Вперед в будущее»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924464" y="3673201"/>
            <a:ext cx="1542872" cy="191356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НП Конференция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«Технологии, методы и приемы формирования УУД обучающихся»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3" y="2468346"/>
            <a:ext cx="3485367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Количество педагогов, реализующих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метапредметные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курсы впервые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14370" y="3402645"/>
            <a:ext cx="3528316" cy="864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Количество педагогов, участвующих в муниципальной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метапредметной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олимпиаде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-9838" y="4452291"/>
            <a:ext cx="3528316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Количество проведенных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метапредметных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олимпиад для учащихся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-14370" y="5396700"/>
            <a:ext cx="3528316" cy="140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Количество педагогов, обобщивших опыт по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метапредметности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образования  (выступления, мастер-классы и др. формы)</a:t>
            </a:r>
          </a:p>
        </p:txBody>
      </p:sp>
    </p:spTree>
    <p:extLst>
      <p:ext uri="{BB962C8B-B14F-4D97-AF65-F5344CB8AC3E}">
        <p14:creationId xmlns:p14="http://schemas.microsoft.com/office/powerpoint/2010/main" val="285468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4608004" y="3375157"/>
            <a:ext cx="1703054" cy="2058679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Установочные семинары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планирование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организационных мероприятий, направленных на реализацию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концепций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852142" y="159159"/>
            <a:ext cx="756084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bg2"/>
                </a:solidFill>
              </a:rPr>
              <a:t>Направление</a:t>
            </a:r>
            <a:r>
              <a:rPr lang="ru-RU" sz="2000" b="1" dirty="0">
                <a:solidFill>
                  <a:schemeClr val="bg2"/>
                </a:solidFill>
              </a:rPr>
              <a:t> </a:t>
            </a:r>
            <a:r>
              <a:rPr lang="ru-RU" sz="2000" b="1" dirty="0"/>
              <a:t>Реализация </a:t>
            </a:r>
            <a:r>
              <a:rPr lang="ru-RU" sz="2000" b="1" dirty="0" smtClean="0"/>
              <a:t>концепций </a:t>
            </a:r>
            <a:r>
              <a:rPr lang="ru-RU" sz="2000" b="1" dirty="0"/>
              <a:t>учебных предметов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7401" y="1118673"/>
            <a:ext cx="2264081" cy="369332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Целевые </a:t>
            </a:r>
            <a:r>
              <a:rPr lang="ru-RU" b="1" dirty="0" smtClean="0">
                <a:solidFill>
                  <a:schemeClr val="bg1"/>
                </a:solidFill>
              </a:rPr>
              <a:t>показатели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488005"/>
            <a:ext cx="3527829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13" lvl="0" indent="-265113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Доля педагогов, которые  знают концепции учебных предметов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101193"/>
            <a:ext cx="3510235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Доля педагогов, обученных на семинарах и практикумах по вопросам реализации концепций учебных предметов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20478" y="3202005"/>
            <a:ext cx="3599835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Доля педагогов, прошедших КПК по вопросам реализации концепций учебных предметов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084747"/>
            <a:ext cx="3570896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Доля педагогов, реализующих концепции учебных предметов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704019"/>
            <a:ext cx="3536172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Количество участников муниципальной педагогической конференции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42547" y="5592813"/>
            <a:ext cx="3484525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Доля педагогов и школ, охваченных методическим консалтингом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2040" y="1118673"/>
            <a:ext cx="4110441" cy="646331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Мероприятия для достижения целевых показателей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11669" y="1766128"/>
            <a:ext cx="1699389" cy="16299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Семинары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изучение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и общественное обсуждение концепций учебных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предметов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72286" y="1797641"/>
            <a:ext cx="1292488" cy="16712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КПК </a:t>
            </a:r>
            <a:endParaRPr lang="ru-RU" sz="1600" b="1" dirty="0" smtClean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  <a:p>
            <a:pPr algn="ctr"/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изучение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изменений в содержании учебных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предметов</a:t>
            </a:r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564774" y="1765004"/>
            <a:ext cx="1603834" cy="183109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Тематические семинары </a:t>
            </a:r>
            <a:r>
              <a:rPr lang="ru-RU" sz="14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вопросы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преподавания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соответствии с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концепциями)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632562" y="5376686"/>
            <a:ext cx="2147715" cy="131499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Методический консалтинг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«Реализация концепций учебных предметов»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242130" y="3375157"/>
            <a:ext cx="1471819" cy="215398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НП Конференция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«Обновление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преподавания учебных предметов в современной школе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»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713949" y="3596095"/>
            <a:ext cx="1430052" cy="178981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РМО</a:t>
            </a:r>
            <a:r>
              <a:rPr lang="ru-RU" sz="16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(изучение современных требований к реализации учебных предметов)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780277" y="5376686"/>
            <a:ext cx="2155765" cy="12514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Страница на сайте РМЦ</a:t>
            </a:r>
            <a:r>
              <a:rPr lang="ru-RU" sz="16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1600" dirty="0" smtClean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О реализации концепции учебных предметов»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pic>
        <p:nvPicPr>
          <p:cNvPr id="1026" name="Picture 2" descr="https://im0-tub-ru.yandex.net/i?id=d3f47e1f001c694f1e4968b21f736d14&amp;n=13&amp;exp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238" y="651121"/>
            <a:ext cx="1079847" cy="107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03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789" y="692696"/>
            <a:ext cx="1626233" cy="914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852142" y="159159"/>
            <a:ext cx="756084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2"/>
                </a:solidFill>
              </a:rPr>
              <a:t>Направление </a:t>
            </a:r>
            <a:r>
              <a:rPr lang="ru-RU" sz="2000" b="1" dirty="0"/>
              <a:t>Инклюзивное образование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7167" y="1561538"/>
            <a:ext cx="3599835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Количество учреждений, в которых разработаны адаптированные ООП</a:t>
            </a:r>
          </a:p>
          <a:p>
            <a:pPr lvl="0">
              <a:lnSpc>
                <a:spcPct val="107000"/>
              </a:lnSpc>
            </a:pPr>
            <a:r>
              <a:rPr lang="ru-RU" sz="16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1600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615774" y="2137701"/>
            <a:ext cx="1745266" cy="10972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КПК </a:t>
            </a:r>
            <a:r>
              <a:rPr lang="ru-RU" sz="16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«Инклюзивное образование»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668034" y="3209909"/>
            <a:ext cx="1540074" cy="17707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Проектные семинары </a:t>
            </a:r>
            <a:endParaRPr lang="ru-RU" sz="1600" b="1" dirty="0" smtClean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  <a:p>
            <a:pPr algn="ctr"/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по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разработке АООП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123837" y="3460277"/>
            <a:ext cx="2017278" cy="152041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ПДС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«Коррекционно-развивающая работа с учащимися с ОВЗ в начальной школе»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895787" y="1818243"/>
            <a:ext cx="1887715" cy="224058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Постоянно действующий практикум </a:t>
            </a:r>
            <a:endParaRPr lang="ru-RU" sz="1600" b="1" dirty="0" smtClean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для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педагогов-психологов «Коррекционно-развивающая деятельность с детьми с ОВЗ»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917286" y="4980695"/>
            <a:ext cx="1542872" cy="191356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НП Конференция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«Инклюзивное образование: опыт, проблемы, перспективы»</a:t>
            </a:r>
            <a:endParaRPr lang="ru-RU" sz="1400" dirty="0">
              <a:solidFill>
                <a:schemeClr val="tx2"/>
              </a:solidFill>
              <a:ea typeface="Calibri"/>
              <a:cs typeface="Times New Roman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168235" y="5201140"/>
            <a:ext cx="1819025" cy="16431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ПДС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«Коррекционно-развивающая работа с учащимися с ОВЗ в детском саду»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74367" y="4097281"/>
            <a:ext cx="1809135" cy="149195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ПДС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«Коррекционно-развивающая работа с учащимися с ОВЗ в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основной </a:t>
            </a:r>
            <a:r>
              <a:rPr lang="ru-RU" sz="14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школе»</a:t>
            </a:r>
            <a:endParaRPr lang="ru-RU" sz="1400" dirty="0" smtClean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3" y="2468346"/>
            <a:ext cx="3485367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Количество педагогов, обученных на КПК по теме «Инклюзивное образование»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14370" y="3402645"/>
            <a:ext cx="3528316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Количество педагогов и руководителей,  обученных на семинарах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-9838" y="4452291"/>
            <a:ext cx="3528316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Количество педагогов, представивших опыт по инклюзивному образованию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-14370" y="5396700"/>
            <a:ext cx="3528316" cy="864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Количество образовательных организаций, представивших опыт по инклюзивному образованию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223456" y="1818243"/>
            <a:ext cx="1819025" cy="16431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Семинары, семинары-практикумы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по вопросам инклюзивного образования</a:t>
            </a:r>
            <a:endParaRPr lang="ru-RU" sz="1400" dirty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848096" y="1238372"/>
            <a:ext cx="3874246" cy="646331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Мероприятия для достижения целевых показателей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47401" y="1118673"/>
            <a:ext cx="2264081" cy="369332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Целевые </a:t>
            </a:r>
            <a:r>
              <a:rPr lang="ru-RU" b="1" dirty="0" smtClean="0">
                <a:solidFill>
                  <a:schemeClr val="bg1"/>
                </a:solidFill>
              </a:rPr>
              <a:t>показатели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04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52142" y="159159"/>
            <a:ext cx="756084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2"/>
                </a:solidFill>
              </a:rPr>
              <a:t>Направление </a:t>
            </a:r>
            <a:r>
              <a:rPr lang="ru-RU" sz="2000" b="1" dirty="0"/>
              <a:t>Подготовка к введению ФГОС СОО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848" y="1561538"/>
            <a:ext cx="3964001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Доля  педагогов, прошедших КПК по ФГОС СОО</a:t>
            </a:r>
          </a:p>
          <a:p>
            <a:pPr lvl="0">
              <a:lnSpc>
                <a:spcPct val="107000"/>
              </a:lnSpc>
            </a:pPr>
            <a:r>
              <a:rPr lang="ru-RU" sz="16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1600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2040" y="1118673"/>
            <a:ext cx="4110441" cy="646331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Мероприятия для достижения целевых показателей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667716" y="2525040"/>
            <a:ext cx="1745266" cy="10972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КПК </a:t>
            </a:r>
            <a:endParaRPr lang="ru-RU" sz="1600" b="1" dirty="0" smtClean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по </a:t>
            </a:r>
            <a:r>
              <a:rPr lang="ru-RU" sz="16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ФГОС СОО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941331" y="3456408"/>
            <a:ext cx="1540074" cy="177078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Проектные семинары  </a:t>
            </a:r>
            <a:r>
              <a:rPr lang="ru-RU" sz="16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по разработке ООП СОО</a:t>
            </a:r>
            <a:endParaRPr lang="ru-RU" sz="1400" dirty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941331" y="5179915"/>
            <a:ext cx="2017278" cy="152041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Создание на сайте РМЦ страницы «ФГОС СОО»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400" dirty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863023" y="2101217"/>
            <a:ext cx="1887715" cy="224058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Подготовка ОО к введению ФГОС СОО </a:t>
            </a:r>
            <a:r>
              <a:rPr lang="ru-RU" sz="1600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через реализацию технических заданий</a:t>
            </a:r>
            <a:endParaRPr lang="ru-RU" sz="1400" dirty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3" y="2151945"/>
            <a:ext cx="3860204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Доля педагогов и руководителей, обученных на семинарах, практикумах по вопросам ФГОС СОО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11703" y="2967158"/>
            <a:ext cx="3905182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Доля педагогов старшей школы, которые знают  ФГОС СОО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-11703" y="3556814"/>
            <a:ext cx="3889540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Доля образовательных организаций,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разработавшие ООП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СОО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1847" y="4176086"/>
            <a:ext cx="3845989" cy="1673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Доля образовательных организаций, имеющих средний и высокий уровень готовности к введению ФГОС СОО по программно- методическому обеспечению (по результатам самоконтроля)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780344" y="4254890"/>
            <a:ext cx="2206916" cy="254342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Семинары, практикумы, консультации </a:t>
            </a: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по проектированию рабочих программ,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особенностям УМК, системе оценивания, использованию СОТ, организации урока,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ИУП обучающихся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400" dirty="0">
              <a:solidFill>
                <a:schemeClr val="tx2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667" y="681004"/>
            <a:ext cx="1185356" cy="967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0072" y="5940124"/>
            <a:ext cx="3845989" cy="355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Количество ОО на апробации 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47401" y="1118673"/>
            <a:ext cx="2264081" cy="369332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Целевые </a:t>
            </a:r>
            <a:r>
              <a:rPr lang="ru-RU" b="1" dirty="0" smtClean="0">
                <a:solidFill>
                  <a:schemeClr val="bg1"/>
                </a:solidFill>
              </a:rPr>
              <a:t>показатели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25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770</TotalTime>
  <Words>1689</Words>
  <Application>Microsoft Office PowerPoint</Application>
  <PresentationFormat>Экран (4:3)</PresentationFormat>
  <Paragraphs>317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модель муниципальной методической службы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Нормативные документы, обеспечивающие реализацию модели муниципальной методической службы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муниципальной методической службы</dc:title>
  <dc:creator>Пользователь</dc:creator>
  <cp:lastModifiedBy>zartinova</cp:lastModifiedBy>
  <cp:revision>53</cp:revision>
  <dcterms:created xsi:type="dcterms:W3CDTF">2018-10-24T06:54:13Z</dcterms:created>
  <dcterms:modified xsi:type="dcterms:W3CDTF">2018-10-30T11:12:38Z</dcterms:modified>
</cp:coreProperties>
</file>