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2" r:id="rId3"/>
    <p:sldId id="274" r:id="rId4"/>
    <p:sldId id="273" r:id="rId5"/>
    <p:sldId id="275" r:id="rId6"/>
    <p:sldId id="261" r:id="rId7"/>
    <p:sldId id="281" r:id="rId8"/>
    <p:sldId id="264" r:id="rId9"/>
    <p:sldId id="276" r:id="rId10"/>
    <p:sldId id="259" r:id="rId11"/>
    <p:sldId id="260" r:id="rId12"/>
    <p:sldId id="258" r:id="rId13"/>
    <p:sldId id="277" r:id="rId14"/>
    <p:sldId id="280" r:id="rId15"/>
    <p:sldId id="279" r:id="rId16"/>
    <p:sldId id="257" r:id="rId17"/>
    <p:sldId id="271" r:id="rId18"/>
    <p:sldId id="284" r:id="rId19"/>
    <p:sldId id="283" r:id="rId20"/>
    <p:sldId id="26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F94-E544-416A-9E32-72F8B73DE358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FF825-53AA-4CBD-B49E-8827BC0E57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F94-E544-416A-9E32-72F8B73DE358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FF825-53AA-4CBD-B49E-8827BC0E57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F94-E544-416A-9E32-72F8B73DE358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FF825-53AA-4CBD-B49E-8827BC0E57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F94-E544-416A-9E32-72F8B73DE358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FF825-53AA-4CBD-B49E-8827BC0E57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F94-E544-416A-9E32-72F8B73DE358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FF825-53AA-4CBD-B49E-8827BC0E57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F94-E544-416A-9E32-72F8B73DE358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FF825-53AA-4CBD-B49E-8827BC0E57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F94-E544-416A-9E32-72F8B73DE358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FF825-53AA-4CBD-B49E-8827BC0E57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F94-E544-416A-9E32-72F8B73DE358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FF825-53AA-4CBD-B49E-8827BC0E57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F94-E544-416A-9E32-72F8B73DE358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FF825-53AA-4CBD-B49E-8827BC0E57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F94-E544-416A-9E32-72F8B73DE358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FF825-53AA-4CBD-B49E-8827BC0E57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F94-E544-416A-9E32-72F8B73DE358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FF825-53AA-4CBD-B49E-8827BC0E57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5DF9F94-E544-416A-9E32-72F8B73DE358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E6FF825-53AA-4CBD-B49E-8827BC0E57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&#1061;.&#1048;.&#1045;&#1083;&#1080;&#1089;&#1077;&#1077;&#1074;&#1072;.avi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59898"/>
            <a:ext cx="7620000" cy="245950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Краевой конкурс по организации методической работы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муниципальном и институциональном уровнях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«МЕТОДИСТ - 2018»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МБОУ «Березовская СОШ №2»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Березовский район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2667000"/>
            <a:ext cx="7239000" cy="3733800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/>
              <a:t>Методическое объединение учителей иностранного языка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Руководитель ШМО – учитель немецкого языка высшей категории Антипина </a:t>
            </a:r>
            <a:r>
              <a:rPr lang="ru-RU" dirty="0" err="1" smtClean="0"/>
              <a:t>Альфия</a:t>
            </a:r>
            <a:r>
              <a:rPr lang="ru-RU" dirty="0" smtClean="0"/>
              <a:t> </a:t>
            </a:r>
            <a:r>
              <a:rPr lang="ru-RU" dirty="0" err="1" smtClean="0"/>
              <a:t>Рашитовна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Село Березовка, октябрь 2018 года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7562088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Курсы повышения квалификации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66800" y="1051561"/>
          <a:ext cx="7772400" cy="5745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7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6175">
                <a:tc>
                  <a:txBody>
                    <a:bodyPr/>
                    <a:lstStyle/>
                    <a:p>
                      <a:r>
                        <a:rPr lang="ru-RU" dirty="0" smtClean="0"/>
                        <a:t>ФИО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Тематика курсов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базе какого учреждения и год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4911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Елисеева Х.И.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-Программа предметных курсов в формате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Университетско-школьного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кластера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-Новые подходы в обучении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иностр.языкам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как средство реализации требований ФГОС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НИУ ВШЭ</a:t>
                      </a: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ООО»Корпорация –Российский учебник»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16апреля – 4 мая 2018 года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122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Антипина А.Р.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Сопровождение ИОМ обучающихся при реализации ФГОС НОО и ООО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Междун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школа практической педагогики г. Москва,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рук-ль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Чередилина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М.Ю.(на базе БИМЦ)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16.102017 по 24.11.2017г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1631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Сухоева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И.А.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Совершенствование преподавания иностранного языка в свете ФГОС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НИУ ВШЭ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Ноябрь 2016 года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7866888" cy="12192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Одним их основных условий успешного введения новых стандартов НОО и ООО Министерством образования и науки РФ определено повышение квалификации по проблемам ФГОС. Учителя нашего ШМО обогатились теоретически и практически!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1143000"/>
            <a:ext cx="7467600" cy="4983163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66800" y="1397000"/>
          <a:ext cx="7848599" cy="530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6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59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6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08404">
                <a:tc>
                  <a:txBody>
                    <a:bodyPr/>
                    <a:lstStyle/>
                    <a:p>
                      <a:r>
                        <a:rPr kumimoji="0" lang="ru-RU" sz="18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Гулак</a:t>
                      </a:r>
                      <a:r>
                        <a:rPr kumimoji="0"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Е.М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Система </a:t>
                      </a:r>
                      <a:r>
                        <a:rPr kumimoji="0" lang="ru-RU" sz="18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естеств.-научных</a:t>
                      </a:r>
                      <a:r>
                        <a:rPr kumimoji="0"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практик с </a:t>
                      </a:r>
                      <a:r>
                        <a:rPr kumimoji="0" lang="ru-RU" sz="18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</a:t>
                      </a:r>
                      <a:r>
                        <a:rPr kumimoji="0"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8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Робототехн</a:t>
                      </a:r>
                      <a:r>
                        <a:rPr kumimoji="0"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в сетевом </a:t>
                      </a:r>
                      <a:r>
                        <a:rPr kumimoji="0" lang="ru-RU" sz="18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вз-ствии</a:t>
                      </a:r>
                      <a:r>
                        <a:rPr kumimoji="0"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г. Чайковский, СОШ №7,2017 г.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338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Оборина И.Н.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 экспертов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метапредметных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испытаний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РИНО ПГНИУ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21.06.2017г. - 07.11.2017г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3420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Шайдурова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Т.М.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Орг-ция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мониторинг вариативного учебного процесса в 8-11 классах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Институт развития образования Пермского края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19- 21 сентября 2017 года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338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Титова М.В.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Информационные технологии на уроке немецкого языка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ПГГПУ, сентябрь 2018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7790688" cy="60960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Сетевое взаимодействие через  Ассоциацию учителей ИЯ восточного округа края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1026" name="Picture 2" descr="C:\Documents and Settings\User\Рабочий стол\FTq2nh9Wpy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477386"/>
            <a:ext cx="4876800" cy="6168689"/>
          </a:xfrm>
          <a:prstGeom prst="rect">
            <a:avLst/>
          </a:prstGeom>
          <a:noFill/>
        </p:spPr>
      </p:pic>
      <p:pic>
        <p:nvPicPr>
          <p:cNvPr id="6" name="Picture 5" descr="C:\Documents and Settings\User\Рабочий стол\a_9d4a58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371600"/>
            <a:ext cx="2438400" cy="3450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-7620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Обобщение и распространение опыта работы на региональном уровне</a:t>
            </a:r>
            <a:endParaRPr lang="ru-RU" sz="3200" b="1" dirty="0"/>
          </a:p>
        </p:txBody>
      </p:sp>
      <p:pic>
        <p:nvPicPr>
          <p:cNvPr id="6" name="Содержимое 5" descr="Изображение 09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2236807" y="-38882"/>
            <a:ext cx="5638801" cy="7769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Изображение 09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2517321" y="2464871"/>
            <a:ext cx="5633359" cy="2743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Изображение 10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19033">
            <a:off x="826919" y="-172534"/>
            <a:ext cx="3700826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Изображение 10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4950251" y="993349"/>
            <a:ext cx="4196498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C:\Documents and Settings\User\Рабочий стол\NQA5VnxCIW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4038600"/>
            <a:ext cx="3429633" cy="246083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876800" y="53340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Это учителя, чьи учащиеся заняли призовые места на региональном уровне. </a:t>
            </a:r>
          </a:p>
          <a:p>
            <a:r>
              <a:rPr lang="ru-RU" b="1" dirty="0" smtClean="0"/>
              <a:t>Среди них 6 наших педагогов!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7790688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Использование педагогами современных образовательных технологий с детьми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066800"/>
            <a:ext cx="7866888" cy="5486400"/>
          </a:xfrm>
        </p:spPr>
        <p:txBody>
          <a:bodyPr>
            <a:normAutofit fontScale="40000" lnSpcReduction="20000"/>
          </a:bodyPr>
          <a:lstStyle/>
          <a:p>
            <a:r>
              <a:rPr lang="ru-RU" b="1" dirty="0" smtClean="0"/>
              <a:t>Елисеева Х.И. – проект в 5 «в» классе «Путешествие по Великобритании».</a:t>
            </a:r>
          </a:p>
          <a:p>
            <a:r>
              <a:rPr lang="ru-RU" b="1" dirty="0" err="1" smtClean="0"/>
              <a:t>Берсенева</a:t>
            </a:r>
            <a:r>
              <a:rPr lang="ru-RU" b="1" dirty="0" smtClean="0"/>
              <a:t> Ю.Н.- учебно-исследовательская деятельность в 7 классе по теме «Метафоризация».</a:t>
            </a:r>
          </a:p>
          <a:p>
            <a:r>
              <a:rPr lang="ru-RU" b="1" dirty="0" smtClean="0"/>
              <a:t>Антипина А.Р.- учебно-исследовательская деятельность в 7 классе по теме «В мире немецкой литературы».</a:t>
            </a:r>
          </a:p>
          <a:p>
            <a:r>
              <a:rPr lang="ru-RU" b="1" dirty="0" err="1" smtClean="0"/>
              <a:t>Сухоева</a:t>
            </a:r>
            <a:r>
              <a:rPr lang="ru-RU" b="1" dirty="0" smtClean="0"/>
              <a:t> И.А. – проект в 9 классе «Традиции народов Британии и России».</a:t>
            </a:r>
          </a:p>
          <a:p>
            <a:r>
              <a:rPr lang="ru-RU" b="1" dirty="0" smtClean="0"/>
              <a:t>Оборина И.Н. - учебно-исследовательская деятельность в 9 классе по теме «Могу ли я стать английской королевой», проект в 7 классе «Открытие Канады».</a:t>
            </a:r>
          </a:p>
          <a:p>
            <a:r>
              <a:rPr lang="ru-RU" b="1" dirty="0" err="1" smtClean="0"/>
              <a:t>Шайдурова</a:t>
            </a:r>
            <a:r>
              <a:rPr lang="ru-RU" b="1" dirty="0" smtClean="0"/>
              <a:t> Т.М.- проект «Киностудия» 8 класс.</a:t>
            </a:r>
          </a:p>
          <a:p>
            <a:r>
              <a:rPr lang="ru-RU" b="1" dirty="0" err="1" smtClean="0"/>
              <a:t>Гулак</a:t>
            </a:r>
            <a:r>
              <a:rPr lang="ru-RU" b="1" dirty="0" smtClean="0"/>
              <a:t> Е.М. – проект «Отдых в Германии» 9 «г» класс.</a:t>
            </a:r>
          </a:p>
          <a:p>
            <a:r>
              <a:rPr lang="ru-RU" b="1" dirty="0" smtClean="0"/>
              <a:t>Организация внеурочной деятельности учащихся</a:t>
            </a:r>
          </a:p>
          <a:p>
            <a:pPr>
              <a:buNone/>
            </a:pPr>
            <a:r>
              <a:rPr lang="ru-RU" b="1" dirty="0" smtClean="0"/>
              <a:t>Елисеева Х.И. -5 класс «Театр на английском языке».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sz="5000" dirty="0" smtClean="0">
                <a:solidFill>
                  <a:srgbClr val="FF0000"/>
                </a:solidFill>
              </a:rPr>
              <a:t> Проектная и исследовательская </a:t>
            </a:r>
          </a:p>
          <a:p>
            <a:pPr>
              <a:buNone/>
            </a:pPr>
            <a:r>
              <a:rPr lang="ru-RU" sz="5000" dirty="0" smtClean="0">
                <a:solidFill>
                  <a:srgbClr val="FF0000"/>
                </a:solidFill>
              </a:rPr>
              <a:t>          деятельность в приоритете!!!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Результат: 1. Успешность в обучении всех категорий учащихся.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2. Развитие интеллектуального потенциала учащихся.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3. Индивидуальная траектория развития ученика.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4. Реализация интересов учащихся, </a:t>
            </a:r>
            <a:r>
              <a:rPr lang="ru-RU" b="1" dirty="0" err="1" smtClean="0"/>
              <a:t>предпрофильная</a:t>
            </a:r>
            <a:r>
              <a:rPr lang="ru-RU" b="1" dirty="0" smtClean="0"/>
              <a:t>    подготовка.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6" descr="https://pp.userapi.com/c636725/v636725469/3bb64/Tst8b7RSAK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3429000"/>
            <a:ext cx="2997266" cy="1685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749808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Нестандартные уроки.</a:t>
            </a:r>
            <a:br>
              <a:rPr lang="ru-RU" sz="3200" dirty="0" smtClean="0"/>
            </a:br>
            <a:r>
              <a:rPr lang="ru-RU" sz="3200" dirty="0" smtClean="0"/>
              <a:t>Профессиональные пробы на иностранном языке</a:t>
            </a:r>
            <a:endParaRPr lang="ru-RU" sz="3200" dirty="0"/>
          </a:p>
        </p:txBody>
      </p:sp>
      <p:pic>
        <p:nvPicPr>
          <p:cNvPr id="4" name="Содержимое 3" descr="https://sun1-1.userapi.com/c834203/v834203317/d1f17/GasRVFt97ZE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1447800"/>
            <a:ext cx="2531225" cy="189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p.userapi.com/c841329/v841329317/73c41/fjHD3JjjWbw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3810000"/>
            <a:ext cx="2590800" cy="248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pp.userapi.com/c841122/v841122317/7393d/gK03WjlDgPQ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1600200"/>
            <a:ext cx="1619280" cy="2124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s://pp.userapi.com/c834100/v834100618/109f2b/KMrDQjYGlTM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95400" y="1600200"/>
            <a:ext cx="2844800" cy="2133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95400" y="3962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Экскурсовод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67200" y="38862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немецкого языка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371600" y="4724400"/>
            <a:ext cx="2514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Ролевые игры</a:t>
            </a:r>
          </a:p>
          <a:p>
            <a:r>
              <a:rPr lang="ru-RU" b="1" dirty="0" smtClean="0"/>
              <a:t>Дискуссионные  площадки</a:t>
            </a:r>
          </a:p>
          <a:p>
            <a:r>
              <a:rPr lang="ru-RU" b="1" dirty="0" smtClean="0"/>
              <a:t>Съемка видеороликов</a:t>
            </a:r>
          </a:p>
          <a:p>
            <a:r>
              <a:rPr lang="ru-RU" b="1" dirty="0" smtClean="0"/>
              <a:t>Страноведческие викторины и многое другое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Мои рисунки\Изображение\Изображение 0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43200" y="120050"/>
            <a:ext cx="4724400" cy="6128349"/>
          </a:xfrm>
          <a:noFill/>
        </p:spPr>
      </p:pic>
      <p:pic>
        <p:nvPicPr>
          <p:cNvPr id="5" name="Picture 2" descr="C:\Users\User\Desktop\публичное выступление\DSCN05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4648200"/>
            <a:ext cx="2619124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C:\Documents and Settings\User\Local Settings\Temp\Rar$DI08.047\u58qsyfn8kA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981200" cy="362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User\Desktop\публичное выступление\DSCN058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0" y="228600"/>
            <a:ext cx="1676400" cy="223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C:\Documents and Settings\User\Local Settings\Temp\Rar$DI29.328\bm--dKX6-ns.jpg"/>
          <p:cNvPicPr>
            <a:picLocks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4648200"/>
            <a:ext cx="2362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7866888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Каждый год продумываем Неделю иностранного языка. Вот одна из них!</a:t>
            </a:r>
            <a:endParaRPr lang="ru-RU" sz="2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143000" y="982324"/>
          <a:ext cx="7848600" cy="5729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6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3451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мероприятия, участники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Дата и место проведения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Ответственные, форма представления результатов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218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 «С днем святого Валентина», 2-4 классы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11-17 февраля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Титова М.В., оформление стендов в холле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1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Страноведческая игра «Счастливый случай», 9 классы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Холл,16 февраля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Оборина И.Н.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Гулак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Е.М.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Сухоева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И.А.,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фотоотчет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на сайт школы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9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Образовательное мероприятие «Зарубежная дискотека», 10-11 классы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19 февраля, холл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Елисеева Х.И.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Антипина А.Р.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Рефлексивная газета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34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Познавательное мероприятие «Игры детей разных стран», 6-7 классы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11-19 февраля, на переменах по графику, на уроках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Сухорослова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Т.И.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Берсенева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Ю.Н.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Рефлексивные отзывы на сайт школы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5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Калейдоскоп нестандартных уроков в интерактивной форме; 5,8 классы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11-19 февраля, по расписанию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Все учителя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790688" cy="126523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Накопленный опыт представляем на суд жюри. В прошлом году было 24  </a:t>
            </a:r>
            <a:r>
              <a:rPr lang="ru-RU" sz="2700" dirty="0" err="1" smtClean="0"/>
              <a:t>конкурсо-участия</a:t>
            </a:r>
            <a:r>
              <a:rPr lang="ru-RU" sz="2700" dirty="0" smtClean="0"/>
              <a:t>. Разнообразный формат!</a:t>
            </a:r>
            <a:endParaRPr lang="ru-RU" sz="27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66800" y="1447799"/>
          <a:ext cx="7924800" cy="546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8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0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5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3717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конкурса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ФИО </a:t>
                      </a:r>
                      <a:r>
                        <a:rPr lang="ru-RU" dirty="0" err="1" smtClean="0"/>
                        <a:t>участн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0322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Инновац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практик»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Муниц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Calibri"/>
                          <a:ea typeface="Calibri"/>
                          <a:cs typeface="Times New Roman"/>
                        </a:rPr>
                        <a:t>Радостева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 Л.Г.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Елисеева Х.И.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Calibri"/>
                          <a:ea typeface="Calibri"/>
                          <a:cs typeface="Times New Roman"/>
                        </a:rPr>
                        <a:t>Шайдурова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 Т.М.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Антипина А.Р.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Победитель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Призер</a:t>
                      </a:r>
                    </a:p>
                    <a:p>
                      <a:r>
                        <a:rPr lang="ru-RU" dirty="0" smtClean="0"/>
                        <a:t>участие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57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«Учитель года»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Муниц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Елисеева Х.И.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призер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4586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«Учитель года английского языка»</a:t>
                      </a: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–урок»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Методических и дидактических разработок «Сокровищница России»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Краевой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Муниц</a:t>
                      </a:r>
                      <a:r>
                        <a:rPr lang="ru-RU" dirty="0" smtClean="0"/>
                        <a:t>.</a:t>
                      </a:r>
                    </a:p>
                    <a:p>
                      <a:r>
                        <a:rPr lang="ru-RU" dirty="0" err="1" smtClean="0"/>
                        <a:t>Междун</a:t>
                      </a:r>
                      <a:r>
                        <a:rPr lang="ru-RU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Шайдурова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Т.М.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Елисеева Х.И.,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Берсенева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Ю.Н.,Оборина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И.Н.,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Сухоева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И.А.</a:t>
                      </a: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Шайдурова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Т.М.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Антипина А.Р.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Призер</a:t>
                      </a:r>
                    </a:p>
                    <a:p>
                      <a:r>
                        <a:rPr lang="ru-RU" dirty="0" smtClean="0"/>
                        <a:t>Участие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Победитель</a:t>
                      </a:r>
                    </a:p>
                    <a:p>
                      <a:r>
                        <a:rPr lang="ru-RU" dirty="0" smtClean="0"/>
                        <a:t>победитель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81612"/>
            <a:ext cx="7498080" cy="1143000"/>
          </a:xfrm>
        </p:spPr>
        <p:txBody>
          <a:bodyPr/>
          <a:lstStyle/>
          <a:p>
            <a:r>
              <a:rPr lang="ru-RU" b="1" dirty="0" smtClean="0"/>
              <a:t>Рады представиться!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059875"/>
            <a:ext cx="4797425" cy="35980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Содержимое 3" descr="S730129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121742"/>
            <a:ext cx="2971800" cy="33552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219200" y="5105400"/>
            <a:ext cx="373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Уважаемый экспертов экипаж,</a:t>
            </a:r>
          </a:p>
          <a:p>
            <a:r>
              <a:rPr lang="ru-RU" b="1" dirty="0" smtClean="0"/>
              <a:t>   посмотрите на «ИЯШ»</a:t>
            </a:r>
          </a:p>
          <a:p>
            <a:r>
              <a:rPr lang="ru-RU" b="1" dirty="0" smtClean="0"/>
              <a:t>Все красивы и умны,</a:t>
            </a:r>
          </a:p>
          <a:p>
            <a:r>
              <a:rPr lang="ru-RU" b="1" dirty="0" smtClean="0"/>
              <a:t>   А реализации концепции образования как     нужны!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90688" cy="487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Участие в конкурсах сближает ученика с учителем!</a:t>
            </a:r>
            <a:endParaRPr lang="ru-RU" dirty="0"/>
          </a:p>
        </p:txBody>
      </p:sp>
      <p:pic>
        <p:nvPicPr>
          <p:cNvPr id="2050" name="Picture 2" descr="C:\Documents and Settings\User\Рабочий стол\VDwpF7Mrd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57800" y="1066800"/>
            <a:ext cx="3150668" cy="23622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3886200"/>
            <a:ext cx="2971800" cy="221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295400" y="32766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Конкурс иностранной песни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95800" y="3581400"/>
            <a:ext cx="3581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Конкурс </a:t>
            </a:r>
            <a:r>
              <a:rPr lang="ru-RU" dirty="0" err="1" smtClean="0"/>
              <a:t>фотоновелл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60198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Страноведческая олимпиада учащихся</a:t>
            </a:r>
            <a:endParaRPr lang="ru-RU" dirty="0"/>
          </a:p>
        </p:txBody>
      </p:sp>
      <p:pic>
        <p:nvPicPr>
          <p:cNvPr id="11" name="Picture 3" descr="C:\Documents and Settings\User\Рабочий стол\rP2CN0GpNz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4038600"/>
            <a:ext cx="3247091" cy="216388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724400" y="6324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Страноведческая олимпиада учителей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4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"/>
            <a:ext cx="5232400" cy="39243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08048" y="4152900"/>
            <a:ext cx="655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Анализ дел показал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Неплохих достижений накал!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Говорим мы Вам : «Пока!»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Вновь трудиться нам пора!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7400" y="5996624"/>
            <a:ext cx="6553200" cy="6225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 action="ppaction://hlinkfile"/>
              </a:rPr>
              <a:t>Позицию «Каким должен быть учитель иностранного языка» обсуждает со своими учащимися учитель английского языка Елисеева Х.И.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7112" y="150425"/>
            <a:ext cx="7638288" cy="1524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smtClean="0">
                <a:effectLst/>
              </a:rPr>
              <a:t>Средний возраст – 47 лет (в душе всем по 18). </a:t>
            </a:r>
            <a:br>
              <a:rPr lang="ru-RU" sz="2400" b="1" dirty="0" smtClean="0">
                <a:effectLst/>
              </a:rPr>
            </a:br>
            <a:r>
              <a:rPr lang="ru-RU" sz="2400" b="1" dirty="0" smtClean="0">
                <a:effectLst/>
              </a:rPr>
              <a:t>Общий педагогический стаж -262 года. С высшей категорией – 7 человек,  с первой 2 человека. </a:t>
            </a:r>
            <a:br>
              <a:rPr lang="ru-RU" sz="2400" b="1" dirty="0" smtClean="0">
                <a:effectLst/>
              </a:rPr>
            </a:br>
            <a:r>
              <a:rPr lang="ru-RU" sz="2400" b="1" dirty="0" smtClean="0">
                <a:effectLst/>
              </a:rPr>
              <a:t>Живем общими идеями, но каждый в чем-то лучше!</a:t>
            </a:r>
            <a:endParaRPr lang="ru-RU" sz="2400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1735775"/>
            <a:ext cx="7498080" cy="5181600"/>
          </a:xfrm>
        </p:spPr>
        <p:txBody>
          <a:bodyPr>
            <a:normAutofit fontScale="32500" lnSpcReduction="20000"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4300" b="1" dirty="0" smtClean="0"/>
              <a:t>Во </a:t>
            </a:r>
            <a:r>
              <a:rPr lang="ru-RU" sz="4300" b="1" dirty="0" err="1" smtClean="0"/>
              <a:t>внеурочке</a:t>
            </a:r>
            <a:r>
              <a:rPr lang="ru-RU" sz="4300" b="1" dirty="0" smtClean="0"/>
              <a:t> </a:t>
            </a:r>
            <a:r>
              <a:rPr lang="ru-RU" sz="4300" b="1" i="1" u="sng" dirty="0" smtClean="0"/>
              <a:t>Марина  Васильевна </a:t>
            </a:r>
            <a:r>
              <a:rPr lang="ru-RU" sz="4300" b="1" dirty="0" smtClean="0"/>
              <a:t>ас</a:t>
            </a:r>
          </a:p>
          <a:p>
            <a:pPr algn="ctr">
              <a:buNone/>
            </a:pPr>
            <a:r>
              <a:rPr lang="ru-RU" sz="4300" b="1" dirty="0" smtClean="0"/>
              <a:t>    Для </a:t>
            </a:r>
            <a:r>
              <a:rPr lang="ru-RU" sz="4300" b="1" dirty="0" err="1" smtClean="0"/>
              <a:t>ФГОСов</a:t>
            </a:r>
            <a:r>
              <a:rPr lang="ru-RU" sz="4300" b="1" dirty="0" smtClean="0"/>
              <a:t> просто класс.</a:t>
            </a:r>
          </a:p>
          <a:p>
            <a:pPr algn="ctr">
              <a:buFont typeface="Wingdings" pitchFamily="2" charset="2"/>
              <a:buChar char="§"/>
            </a:pPr>
            <a:r>
              <a:rPr lang="ru-RU" sz="4300" b="1" dirty="0" smtClean="0"/>
              <a:t>На здоровье нужен курс</a:t>
            </a:r>
          </a:p>
          <a:p>
            <a:pPr algn="ctr">
              <a:buNone/>
            </a:pPr>
            <a:r>
              <a:rPr lang="ru-RU" sz="4300" b="1" dirty="0" smtClean="0"/>
              <a:t>    Тут </a:t>
            </a:r>
            <a:r>
              <a:rPr lang="ru-RU" sz="4300" b="1" i="1" u="sng" dirty="0" smtClean="0"/>
              <a:t>Татьяны Ивановны  </a:t>
            </a:r>
            <a:r>
              <a:rPr lang="ru-RU" sz="4300" b="1" dirty="0" smtClean="0"/>
              <a:t>опыт и вкус.</a:t>
            </a:r>
          </a:p>
          <a:p>
            <a:pPr algn="ctr">
              <a:buFont typeface="Wingdings" pitchFamily="2" charset="2"/>
              <a:buChar char="§"/>
            </a:pPr>
            <a:r>
              <a:rPr lang="ru-RU" sz="4300" b="1" dirty="0" smtClean="0"/>
              <a:t> Дифференциация, новинка на уроке важна</a:t>
            </a:r>
          </a:p>
          <a:p>
            <a:pPr algn="ctr">
              <a:buNone/>
            </a:pPr>
            <a:r>
              <a:rPr lang="ru-RU" sz="4300" b="1" dirty="0" smtClean="0"/>
              <a:t>    Здесь </a:t>
            </a:r>
            <a:r>
              <a:rPr lang="ru-RU" sz="4300" b="1" i="1" u="sng" dirty="0" smtClean="0"/>
              <a:t>Татьяна Михайловна </a:t>
            </a:r>
            <a:r>
              <a:rPr lang="ru-RU" sz="4300" b="1" dirty="0" smtClean="0"/>
              <a:t>как княжна.</a:t>
            </a:r>
          </a:p>
          <a:p>
            <a:pPr algn="ctr">
              <a:buFont typeface="Wingdings" pitchFamily="2" charset="2"/>
              <a:buChar char="§"/>
            </a:pPr>
            <a:r>
              <a:rPr lang="ru-RU" sz="4300" b="1" dirty="0" smtClean="0"/>
              <a:t>Бросает вызов региональная Ассоциация</a:t>
            </a:r>
          </a:p>
          <a:p>
            <a:pPr algn="ctr">
              <a:buNone/>
            </a:pPr>
            <a:r>
              <a:rPr lang="ru-RU" sz="4300" b="1" dirty="0" smtClean="0"/>
              <a:t>  </a:t>
            </a:r>
            <a:r>
              <a:rPr lang="ru-RU" sz="4300" b="1" i="1" u="sng" dirty="0" err="1" smtClean="0"/>
              <a:t>Хатуна</a:t>
            </a:r>
            <a:r>
              <a:rPr lang="ru-RU" sz="4300" b="1" i="1" u="sng" dirty="0" smtClean="0"/>
              <a:t>  Игоревна </a:t>
            </a:r>
            <a:r>
              <a:rPr lang="ru-RU" sz="4300" b="1" dirty="0" smtClean="0"/>
              <a:t>четко руководит местной фракцией.</a:t>
            </a:r>
          </a:p>
          <a:p>
            <a:pPr algn="ctr">
              <a:buFont typeface="Wingdings" pitchFamily="2" charset="2"/>
              <a:buChar char="§"/>
            </a:pPr>
            <a:r>
              <a:rPr lang="ru-RU" sz="4300" b="1" dirty="0" smtClean="0"/>
              <a:t>Куда без творчества и рвения,</a:t>
            </a:r>
          </a:p>
          <a:p>
            <a:pPr algn="ctr">
              <a:buNone/>
            </a:pPr>
            <a:r>
              <a:rPr lang="ru-RU" sz="4300" b="1" dirty="0" smtClean="0"/>
              <a:t>    Тут </a:t>
            </a:r>
            <a:r>
              <a:rPr lang="ru-RU" sz="4300" b="1" i="1" u="sng" dirty="0" smtClean="0"/>
              <a:t>Любовь Геннадьевна </a:t>
            </a:r>
            <a:r>
              <a:rPr lang="ru-RU" sz="4300" b="1" dirty="0" smtClean="0"/>
              <a:t>-  лидер без сомнения.</a:t>
            </a:r>
          </a:p>
          <a:p>
            <a:pPr algn="ctr">
              <a:buFont typeface="Wingdings" pitchFamily="2" charset="2"/>
              <a:buChar char="§"/>
            </a:pPr>
            <a:r>
              <a:rPr lang="ru-RU" sz="4300" b="1" i="1" u="sng" dirty="0" smtClean="0"/>
              <a:t>Ирина Николаевна </a:t>
            </a:r>
            <a:r>
              <a:rPr lang="ru-RU" sz="4300" b="1" dirty="0" smtClean="0"/>
              <a:t>решила </a:t>
            </a:r>
            <a:r>
              <a:rPr lang="ru-RU" sz="4300" b="1" dirty="0" err="1" smtClean="0"/>
              <a:t>метапредметности</a:t>
            </a:r>
            <a:r>
              <a:rPr lang="ru-RU" sz="4300" b="1" dirty="0" smtClean="0"/>
              <a:t> учиться,</a:t>
            </a:r>
          </a:p>
          <a:p>
            <a:pPr algn="ctr">
              <a:buNone/>
            </a:pPr>
            <a:r>
              <a:rPr lang="ru-RU" sz="4300" b="1" dirty="0" smtClean="0"/>
              <a:t>    Специалист с разносторонним образованием всегда пригодится.</a:t>
            </a:r>
          </a:p>
          <a:p>
            <a:pPr algn="ctr">
              <a:buFont typeface="Wingdings" pitchFamily="2" charset="2"/>
              <a:buChar char="§"/>
            </a:pPr>
            <a:r>
              <a:rPr lang="ru-RU" sz="4300" b="1" dirty="0" smtClean="0"/>
              <a:t>В ЕГЭ все от «А» до «Я»</a:t>
            </a:r>
          </a:p>
          <a:p>
            <a:pPr algn="ctr">
              <a:buNone/>
            </a:pPr>
            <a:r>
              <a:rPr lang="ru-RU" sz="4300" b="1" dirty="0" smtClean="0"/>
              <a:t>    Знает </a:t>
            </a:r>
            <a:r>
              <a:rPr lang="ru-RU" sz="4300" b="1" i="1" u="sng" dirty="0" smtClean="0"/>
              <a:t>Ирина Арсеньевна</a:t>
            </a:r>
            <a:r>
              <a:rPr lang="ru-RU" sz="4300" b="1" dirty="0" smtClean="0"/>
              <a:t>, друзья!</a:t>
            </a:r>
          </a:p>
          <a:p>
            <a:pPr algn="ctr">
              <a:buFont typeface="Wingdings" pitchFamily="2" charset="2"/>
              <a:buChar char="§"/>
            </a:pPr>
            <a:r>
              <a:rPr lang="ru-RU" sz="4300" b="1" dirty="0" smtClean="0"/>
              <a:t>Командой </a:t>
            </a:r>
            <a:r>
              <a:rPr lang="ru-RU" sz="4300" b="1" dirty="0" err="1" smtClean="0"/>
              <a:t>тьюторов</a:t>
            </a:r>
            <a:r>
              <a:rPr lang="ru-RU" sz="4300" b="1" dirty="0" smtClean="0"/>
              <a:t> руководит мастак</a:t>
            </a:r>
          </a:p>
          <a:p>
            <a:pPr algn="ctr">
              <a:buNone/>
            </a:pPr>
            <a:r>
              <a:rPr lang="ru-RU" sz="4300" b="1" dirty="0" smtClean="0"/>
              <a:t>     завуч </a:t>
            </a:r>
            <a:r>
              <a:rPr lang="ru-RU" sz="4300" b="1" i="1" u="sng" dirty="0" smtClean="0"/>
              <a:t>Екатерина  Михайловна </a:t>
            </a:r>
            <a:r>
              <a:rPr lang="ru-RU" sz="4300" b="1" i="1" u="sng" dirty="0" err="1" smtClean="0"/>
              <a:t>Гулак</a:t>
            </a:r>
            <a:r>
              <a:rPr lang="ru-RU" sz="4300" b="1" i="1" u="sng" dirty="0" smtClean="0"/>
              <a:t> </a:t>
            </a:r>
            <a:r>
              <a:rPr lang="ru-RU" sz="4300" b="1" dirty="0" smtClean="0"/>
              <a:t>.</a:t>
            </a:r>
          </a:p>
          <a:p>
            <a:pPr algn="ctr">
              <a:buFont typeface="Wingdings" pitchFamily="2" charset="2"/>
              <a:buChar char="§"/>
            </a:pPr>
            <a:r>
              <a:rPr lang="ru-RU" sz="4300" b="1" dirty="0" err="1" smtClean="0"/>
              <a:t>Рук-ль</a:t>
            </a:r>
            <a:r>
              <a:rPr lang="ru-RU" sz="4300" b="1" dirty="0" smtClean="0"/>
              <a:t> ШМО –</a:t>
            </a:r>
          </a:p>
          <a:p>
            <a:pPr algn="ctr">
              <a:buNone/>
            </a:pPr>
            <a:r>
              <a:rPr lang="ru-RU" sz="4300" b="1" dirty="0" smtClean="0"/>
              <a:t>      </a:t>
            </a:r>
            <a:r>
              <a:rPr lang="ru-RU" sz="4300" b="1" i="1" u="sng" dirty="0" err="1" smtClean="0"/>
              <a:t>Альфия</a:t>
            </a:r>
            <a:r>
              <a:rPr lang="ru-RU" sz="4300" b="1" i="1" u="sng" dirty="0" smtClean="0"/>
              <a:t> </a:t>
            </a:r>
            <a:r>
              <a:rPr lang="ru-RU" sz="4300" b="1" i="1" u="sng" dirty="0" err="1" smtClean="0"/>
              <a:t>Рашитовна</a:t>
            </a:r>
            <a:r>
              <a:rPr lang="ru-RU" sz="4300" b="1" dirty="0" smtClean="0"/>
              <a:t>, знаете её давно.</a:t>
            </a:r>
          </a:p>
          <a:p>
            <a:pPr algn="ctr">
              <a:buNone/>
            </a:pPr>
            <a:r>
              <a:rPr lang="ru-RU" sz="4300" b="1" dirty="0" smtClean="0"/>
              <a:t>Под  руководством </a:t>
            </a:r>
            <a:r>
              <a:rPr lang="ru-RU" sz="4300" b="1" dirty="0" err="1" smtClean="0"/>
              <a:t>Альфии</a:t>
            </a:r>
            <a:endParaRPr lang="ru-RU" sz="4300" b="1" dirty="0" smtClean="0"/>
          </a:p>
          <a:p>
            <a:pPr algn="ctr">
              <a:buNone/>
            </a:pPr>
            <a:r>
              <a:rPr lang="ru-RU" sz="4300" b="1" dirty="0" smtClean="0"/>
              <a:t> Мы работаем в содружестве с детьми!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59375"/>
            <a:ext cx="7866888" cy="762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ПЕДАГОГИ  ШМО СООТВЕТСТВУЮТ СОВРЕМЕННЫМ ТЕНДЕНЦИЯМ РАЗВИТИЯ ОБРАЗОВАНИЯ</a:t>
            </a:r>
            <a:endParaRPr lang="ru-RU" sz="2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73675" y="889455"/>
          <a:ext cx="7772400" cy="577557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92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75570">
                <a:tc>
                  <a:txBody>
                    <a:bodyPr/>
                    <a:lstStyle/>
                    <a:p>
                      <a:r>
                        <a:rPr kumimoji="0" lang="ru-RU" sz="1750" u="sng" kern="1200" dirty="0" smtClean="0"/>
                        <a:t>Методическая тема школы</a:t>
                      </a:r>
                      <a:r>
                        <a:rPr kumimoji="0" lang="ru-RU" sz="1750" kern="1200" dirty="0" smtClean="0"/>
                        <a:t>. </a:t>
                      </a:r>
                      <a:r>
                        <a:rPr kumimoji="0" lang="ru-RU" sz="1750" kern="1200" dirty="0" err="1" smtClean="0"/>
                        <a:t>Системно-деятельностный</a:t>
                      </a:r>
                      <a:r>
                        <a:rPr kumimoji="0" lang="ru-RU" sz="1750" kern="1200" dirty="0" smtClean="0"/>
                        <a:t> подход в обучении как методологическая основа ФГОС.</a:t>
                      </a:r>
                    </a:p>
                    <a:p>
                      <a:r>
                        <a:rPr kumimoji="0" lang="ru-RU" sz="1750" u="sng" kern="1200" dirty="0" smtClean="0"/>
                        <a:t>Методическая тема года. </a:t>
                      </a:r>
                      <a:r>
                        <a:rPr kumimoji="0" lang="ru-RU" sz="1750" kern="1200" dirty="0" smtClean="0"/>
                        <a:t>Педагогическое проектирование как ресурс освоения способов деятельности  всеми субъектами образовательного процесса: педагогами, обучающимися и их родителями.</a:t>
                      </a:r>
                    </a:p>
                    <a:p>
                      <a:r>
                        <a:rPr kumimoji="0" lang="ru-RU" sz="1750" kern="1200" dirty="0" smtClean="0"/>
                        <a:t>Цель. Создание условий для позитивных изменений существующей образовательной действительности и профессиональной позиции людей   средствами педагогического проектирования.</a:t>
                      </a:r>
                    </a:p>
                    <a:p>
                      <a:endParaRPr lang="ru-RU" sz="17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750" u="sng" kern="1200" dirty="0" smtClean="0"/>
                        <a:t>Цель ШМО </a:t>
                      </a:r>
                      <a:r>
                        <a:rPr kumimoji="0" lang="ru-RU" sz="1750" kern="1200" dirty="0" smtClean="0"/>
                        <a:t>–создание избыточной образовательной среды через активизацию действующего учебного пространства, расширение имеющихся образовательных ресурсов, использование новых форм внеурочной деятельности.</a:t>
                      </a:r>
                    </a:p>
                    <a:p>
                      <a:r>
                        <a:rPr kumimoji="0" lang="ru-RU" sz="1750" u="none" strike="noStrike" kern="1200" dirty="0" smtClean="0"/>
                        <a:t> </a:t>
                      </a:r>
                      <a:r>
                        <a:rPr kumimoji="0" lang="ru-RU" sz="1750" u="sng" kern="1200" dirty="0" smtClean="0"/>
                        <a:t>Задачи</a:t>
                      </a:r>
                      <a:r>
                        <a:rPr kumimoji="0" lang="ru-RU" sz="1750" kern="1200" dirty="0" smtClean="0"/>
                        <a:t>: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ru-RU" sz="1750" kern="1200" dirty="0" smtClean="0"/>
                        <a:t>развитие у педагогов проектного мышления; </a:t>
                      </a:r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kumimoji="0" lang="ru-RU" sz="1750" kern="1200" dirty="0" smtClean="0"/>
                        <a:t>внедрение  проектных технологий для обеспечения формирования у учащихся базовых компетентностей  (информационной, коммуникативной, самоорганизации, самообразования);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ru-RU" sz="1750" kern="1200" dirty="0" smtClean="0"/>
                        <a:t>выявление, обобщение, распространение опыта внутри ШМО и за пределами</a:t>
                      </a:r>
                    </a:p>
                    <a:p>
                      <a:endParaRPr lang="ru-RU" sz="17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i="1" u="sng" dirty="0" smtClean="0"/>
              <a:t>Структурирование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Цель. Обеспечение потребности учителей в выборе форм повышения профессиональной компетентности.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143000"/>
            <a:ext cx="7866888" cy="510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ПДС (постоянно-действующий семинар)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-«Проектные технологии в образовательной деятельности»- все учителя </a:t>
            </a:r>
          </a:p>
          <a:p>
            <a:pPr>
              <a:buNone/>
            </a:pPr>
            <a:r>
              <a:rPr lang="ru-RU" sz="1600" dirty="0" smtClean="0"/>
              <a:t>                       </a:t>
            </a:r>
            <a:r>
              <a:rPr lang="ru-RU" sz="1600" b="1" dirty="0" smtClean="0"/>
              <a:t>Проектные группы: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- «Уроки с открытым миром»  (5-е классы) – </a:t>
            </a:r>
            <a:r>
              <a:rPr lang="ru-RU" sz="1600" dirty="0" err="1" smtClean="0"/>
              <a:t>Шайдурова</a:t>
            </a:r>
            <a:r>
              <a:rPr lang="ru-RU" sz="1600" dirty="0" smtClean="0"/>
              <a:t> Т.М.</a:t>
            </a:r>
          </a:p>
          <a:p>
            <a:pPr>
              <a:buNone/>
            </a:pPr>
            <a:r>
              <a:rPr lang="ru-RU" sz="1600" dirty="0" smtClean="0"/>
              <a:t>-«Образовательное путешествие» (5,6-е классы) – Антипина А.Р.</a:t>
            </a:r>
          </a:p>
          <a:p>
            <a:pPr>
              <a:buNone/>
            </a:pPr>
            <a:r>
              <a:rPr lang="ru-RU" sz="1600" dirty="0" smtClean="0"/>
              <a:t>-«</a:t>
            </a:r>
            <a:r>
              <a:rPr lang="ru-RU" sz="1600" dirty="0" err="1" smtClean="0"/>
              <a:t>Метапредметная</a:t>
            </a:r>
            <a:r>
              <a:rPr lang="ru-RU" sz="1600" dirty="0" smtClean="0"/>
              <a:t> олимпиада»(7-е классы) – Елисеева Х.И., </a:t>
            </a:r>
            <a:r>
              <a:rPr lang="ru-RU" sz="1600" dirty="0" err="1" smtClean="0"/>
              <a:t>Сухоева</a:t>
            </a:r>
            <a:r>
              <a:rPr lang="ru-RU" sz="1600" dirty="0" smtClean="0"/>
              <a:t> И.А.</a:t>
            </a:r>
          </a:p>
          <a:p>
            <a:pPr>
              <a:buNone/>
            </a:pPr>
            <a:r>
              <a:rPr lang="ru-RU" sz="1600" dirty="0" smtClean="0"/>
              <a:t>-«</a:t>
            </a:r>
            <a:r>
              <a:rPr lang="ru-RU" sz="1600" dirty="0" err="1" smtClean="0"/>
              <a:t>Тьюторское</a:t>
            </a:r>
            <a:r>
              <a:rPr lang="ru-RU" sz="1600" dirty="0" smtClean="0"/>
              <a:t> сопровождение  в самоопределении школьников» (8-е классы)-  </a:t>
            </a:r>
            <a:r>
              <a:rPr lang="ru-RU" sz="1600" dirty="0" err="1" smtClean="0"/>
              <a:t>Гулак</a:t>
            </a:r>
            <a:r>
              <a:rPr lang="ru-RU" sz="1600" dirty="0" smtClean="0"/>
              <a:t> Е.М., Антипина А.Р., Оборина И.Н., </a:t>
            </a:r>
            <a:r>
              <a:rPr lang="ru-RU" sz="1600" dirty="0" err="1" smtClean="0"/>
              <a:t>Сухоева</a:t>
            </a:r>
            <a:r>
              <a:rPr lang="ru-RU" sz="1600" dirty="0" smtClean="0"/>
              <a:t> И.А.</a:t>
            </a:r>
          </a:p>
          <a:p>
            <a:pPr>
              <a:buNone/>
            </a:pPr>
            <a:r>
              <a:rPr lang="ru-RU" sz="1600" dirty="0" smtClean="0"/>
              <a:t>-«</a:t>
            </a:r>
            <a:r>
              <a:rPr lang="ru-RU" sz="1600" dirty="0" err="1" smtClean="0"/>
              <a:t>Коммуникативно-деятельностные</a:t>
            </a:r>
            <a:r>
              <a:rPr lang="ru-RU" sz="1600" dirty="0" smtClean="0"/>
              <a:t> пробы» (8-е классы) - Елисеева </a:t>
            </a:r>
            <a:r>
              <a:rPr lang="ru-RU" sz="1600" dirty="0" err="1" smtClean="0"/>
              <a:t>Х.И.,Оборина</a:t>
            </a:r>
            <a:r>
              <a:rPr lang="ru-RU" sz="1600" dirty="0" smtClean="0"/>
              <a:t> И.Н.</a:t>
            </a:r>
          </a:p>
          <a:p>
            <a:pPr>
              <a:buNone/>
            </a:pPr>
            <a:r>
              <a:rPr lang="ru-RU" sz="1600" dirty="0" smtClean="0"/>
              <a:t>-«Проектирование образовательных результатов в старшей школе»(10-11-е классы) - </a:t>
            </a:r>
            <a:r>
              <a:rPr lang="ru-RU" sz="1600" dirty="0" err="1" smtClean="0"/>
              <a:t>Шайдурова</a:t>
            </a:r>
            <a:r>
              <a:rPr lang="ru-RU" sz="1600" dirty="0" smtClean="0"/>
              <a:t> Т.М.</a:t>
            </a:r>
          </a:p>
          <a:p>
            <a:pPr>
              <a:buNone/>
            </a:pPr>
            <a:r>
              <a:rPr lang="ru-RU" sz="1600" dirty="0" smtClean="0"/>
              <a:t>Ассоциация учителей иностранного языка «Содружество» на муниципальном и региональном уровне – </a:t>
            </a:r>
            <a:r>
              <a:rPr lang="ru-RU" sz="1600" dirty="0" err="1" smtClean="0"/>
              <a:t>рук-ль</a:t>
            </a:r>
            <a:r>
              <a:rPr lang="ru-RU" sz="1600" dirty="0" smtClean="0"/>
              <a:t>  Елисеева Х.И., все учителя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Результат: объединение педагогов по предметной направленности, педагогическим интересам; повышение нашего профессионального уровня, повышение творческого потенциала.</a:t>
            </a:r>
            <a:endParaRPr lang="ru-RU" sz="1600" dirty="0" smtClean="0"/>
          </a:p>
          <a:p>
            <a:pPr>
              <a:buNone/>
            </a:pPr>
            <a:r>
              <a:rPr lang="ru-RU" sz="1600" b="1" dirty="0" smtClean="0"/>
              <a:t> 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 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0"/>
            <a:ext cx="7714488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Стратегии действий в области индивидуализации в предмете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066800"/>
            <a:ext cx="7866888" cy="5486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Это </a:t>
            </a:r>
            <a:r>
              <a:rPr lang="ru-RU" dirty="0" err="1" smtClean="0"/>
              <a:t>измененение</a:t>
            </a:r>
            <a:r>
              <a:rPr lang="ru-RU" dirty="0" smtClean="0"/>
              <a:t> ресурсного обеспечения занятий,</a:t>
            </a:r>
            <a:r>
              <a:rPr lang="ru-RU" b="1" dirty="0" smtClean="0"/>
              <a:t> </a:t>
            </a:r>
            <a:r>
              <a:rPr lang="ru-RU" dirty="0" smtClean="0"/>
              <a:t>перестройка образовательного содержания: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Обучение по навигатору-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ИОМ в предмете (</a:t>
            </a:r>
            <a:r>
              <a:rPr lang="ru-RU" sz="1600" dirty="0" err="1" smtClean="0">
                <a:solidFill>
                  <a:srgbClr val="FF0000"/>
                </a:solidFill>
              </a:rPr>
              <a:t>премиум-технология</a:t>
            </a:r>
            <a:r>
              <a:rPr lang="ru-RU" sz="1600" dirty="0" smtClean="0">
                <a:solidFill>
                  <a:srgbClr val="FF0000"/>
                </a:solidFill>
              </a:rPr>
              <a:t>)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«Открытый IT – марафон «Осваивай и делись!»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Образовательная  платформа «Я класс»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Технологии открытого образования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Documents and Settings\User\Рабочий стол\BgjX_GB4RY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2514600"/>
            <a:ext cx="2387600" cy="179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dirty="0" smtClean="0"/>
              <a:t>Инновационная деятельность  расширила возможности для развития обучающихся и обогащения педагогов новыми образовательными технологиями, интересными профессиональными идеями.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Педагогов ШМО отличает предоставление образовательных выборов и поощрение проб, организация образовательных событий: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FF0000"/>
                </a:solidFill>
              </a:rPr>
              <a:t>Модульное обучение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FF0000"/>
                </a:solidFill>
              </a:rPr>
              <a:t>Картирование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FF0000"/>
                </a:solidFill>
              </a:rPr>
              <a:t>Технология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публичного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выступления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err="1" smtClean="0">
                <a:solidFill>
                  <a:srgbClr val="FF0000"/>
                </a:solidFill>
              </a:rPr>
              <a:t>Печа-куча</a:t>
            </a:r>
            <a:r>
              <a:rPr lang="ru-RU" sz="2400" b="1" dirty="0" smtClean="0">
                <a:solidFill>
                  <a:srgbClr val="FF0000"/>
                </a:solidFill>
              </a:rPr>
              <a:t>» и др.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:\Documents and Settings\User\Рабочий стол\с раб.ст\Новая папка\DSC0517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2819400"/>
            <a:ext cx="2743200" cy="302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495800" y="5867400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Построение индивидуальных</a:t>
            </a:r>
          </a:p>
          <a:p>
            <a:r>
              <a:rPr lang="ru-RU" dirty="0" smtClean="0"/>
              <a:t>               образовательных карт. Тема</a:t>
            </a:r>
          </a:p>
          <a:p>
            <a:r>
              <a:rPr lang="ru-RU" dirty="0" smtClean="0"/>
              <a:t>              «Исследовательская работа».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Идея! Формируем образовательную мобильность!</a:t>
            </a:r>
            <a:endParaRPr lang="ru-RU" dirty="0"/>
          </a:p>
        </p:txBody>
      </p:sp>
      <p:pic>
        <p:nvPicPr>
          <p:cNvPr id="5" name="Picture 2" descr="http://kino-teatr.com/news/9697/956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895600"/>
            <a:ext cx="2661886" cy="17728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47800" y="1600201"/>
            <a:ext cx="3733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 smtClean="0"/>
              <a:t>Технология «Образовательное путешествие»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2743200"/>
            <a:ext cx="1524000" cy="204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600200"/>
            <a:ext cx="25654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219200" y="5029200"/>
            <a:ext cx="403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Задача учителя иностранного языка - формирование </a:t>
            </a:r>
            <a:r>
              <a:rPr lang="ru-RU" b="1" dirty="0" err="1" smtClean="0"/>
              <a:t>метапредметных</a:t>
            </a:r>
            <a:r>
              <a:rPr lang="ru-RU" b="1" dirty="0" smtClean="0"/>
              <a:t> умений. </a:t>
            </a:r>
            <a:r>
              <a:rPr lang="ru-RU" b="1" i="1" dirty="0" smtClean="0"/>
              <a:t>Построение индивидуального образовательного маршрута</a:t>
            </a:r>
            <a:endParaRPr lang="ru-RU" i="1" dirty="0"/>
          </a:p>
        </p:txBody>
      </p:sp>
      <p:pic>
        <p:nvPicPr>
          <p:cNvPr id="15" name="Picture 2" descr="C:\Documents and Settings\User\Мои документы\Мои рисунки\Изображение\Изображение 0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835101" y="3745482"/>
            <a:ext cx="2362200" cy="3862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/>
              <a:t>Работа в  методическом, дидактическом росте педагогов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371600"/>
            <a:ext cx="8095488" cy="51816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4900" b="1" i="1" dirty="0" smtClean="0"/>
              <a:t>Заседания ШМО:</a:t>
            </a:r>
            <a:endParaRPr lang="ru-RU" sz="4900" dirty="0" smtClean="0"/>
          </a:p>
          <a:p>
            <a:pPr>
              <a:buNone/>
            </a:pPr>
            <a:r>
              <a:rPr lang="ru-RU" sz="4900" b="1" dirty="0" smtClean="0"/>
              <a:t> </a:t>
            </a:r>
            <a:endParaRPr lang="ru-RU" sz="4900" dirty="0" smtClean="0"/>
          </a:p>
          <a:p>
            <a:pPr>
              <a:buNone/>
            </a:pPr>
            <a:r>
              <a:rPr lang="ru-RU" sz="6400" b="1" dirty="0" smtClean="0"/>
              <a:t>Август</a:t>
            </a:r>
            <a:r>
              <a:rPr lang="ru-RU" sz="6400" dirty="0" smtClean="0"/>
              <a:t> – организационные моменты, рассмотрение рабочих программ и т.д.</a:t>
            </a:r>
          </a:p>
          <a:p>
            <a:pPr>
              <a:buNone/>
            </a:pPr>
            <a:r>
              <a:rPr lang="ru-RU" sz="6400" dirty="0" smtClean="0"/>
              <a:t> </a:t>
            </a:r>
            <a:r>
              <a:rPr lang="ru-RU" sz="6400" b="1" dirty="0" smtClean="0"/>
              <a:t>Сентябрь</a:t>
            </a:r>
            <a:r>
              <a:rPr lang="ru-RU" sz="6400" dirty="0" smtClean="0"/>
              <a:t>- планирование деятельности ШМО, ПГ,ПДС и </a:t>
            </a:r>
            <a:r>
              <a:rPr lang="ru-RU" sz="6400" dirty="0" err="1" smtClean="0"/>
              <a:t>т.д.,Подготовка</a:t>
            </a:r>
            <a:r>
              <a:rPr lang="ru-RU" sz="6400" dirty="0" smtClean="0"/>
              <a:t> к проведению школьной олимпиады.</a:t>
            </a:r>
          </a:p>
          <a:p>
            <a:pPr>
              <a:buNone/>
            </a:pPr>
            <a:r>
              <a:rPr lang="ru-RU" sz="6400" dirty="0" smtClean="0"/>
              <a:t> </a:t>
            </a:r>
            <a:r>
              <a:rPr lang="ru-RU" sz="6400" b="1" dirty="0" smtClean="0"/>
              <a:t>Октябрь -</a:t>
            </a:r>
            <a:r>
              <a:rPr lang="ru-RU" sz="6400" dirty="0" smtClean="0"/>
              <a:t>организация конкурсов Ассоциации «Содружество», школьной олимпиады, анализ результатов, планирование Недели иностранного языка.</a:t>
            </a:r>
          </a:p>
          <a:p>
            <a:pPr>
              <a:buNone/>
            </a:pPr>
            <a:r>
              <a:rPr lang="ru-RU" sz="6400" dirty="0" smtClean="0"/>
              <a:t> </a:t>
            </a:r>
            <a:r>
              <a:rPr lang="ru-RU" sz="6400" b="1" dirty="0" smtClean="0"/>
              <a:t>Ноябрь</a:t>
            </a:r>
            <a:r>
              <a:rPr lang="ru-RU" sz="6400" dirty="0" smtClean="0"/>
              <a:t> (осенние каникулы)- обсуждение темы «Школа открытых образовательных возможностей». Анализ применения личного опыта педагога в проектных линиях. Единый методический день (ЕМД). </a:t>
            </a:r>
          </a:p>
          <a:p>
            <a:pPr>
              <a:buNone/>
            </a:pPr>
            <a:r>
              <a:rPr lang="ru-RU" sz="6400" dirty="0" smtClean="0"/>
              <a:t> </a:t>
            </a:r>
            <a:r>
              <a:rPr lang="ru-RU" sz="6400" b="1" dirty="0" smtClean="0"/>
              <a:t>Декабрь-</a:t>
            </a:r>
            <a:r>
              <a:rPr lang="ru-RU" sz="6400" dirty="0" smtClean="0"/>
              <a:t> планирование  избыточной образовательной среды через активизацию действующего учебного пространства в предметном и </a:t>
            </a:r>
            <a:r>
              <a:rPr lang="ru-RU" sz="6400" dirty="0" err="1" smtClean="0"/>
              <a:t>метапредметном</a:t>
            </a:r>
            <a:r>
              <a:rPr lang="ru-RU" sz="6400" dirty="0" smtClean="0"/>
              <a:t> направлениях, использование новых форм ВД. Опыт работы коллег.</a:t>
            </a:r>
          </a:p>
          <a:p>
            <a:pPr>
              <a:buNone/>
            </a:pPr>
            <a:r>
              <a:rPr lang="ru-RU" sz="6400" dirty="0" smtClean="0"/>
              <a:t> </a:t>
            </a:r>
            <a:r>
              <a:rPr lang="ru-RU" sz="6400" b="1" dirty="0" smtClean="0"/>
              <a:t>Январь </a:t>
            </a:r>
            <a:r>
              <a:rPr lang="ru-RU" sz="6400" dirty="0" smtClean="0"/>
              <a:t>-  организация конкурсов Ассоциации «Содружество» на разных уровнях.</a:t>
            </a:r>
          </a:p>
          <a:p>
            <a:pPr>
              <a:buNone/>
            </a:pPr>
            <a:r>
              <a:rPr lang="ru-RU" sz="6400" dirty="0" smtClean="0"/>
              <a:t> </a:t>
            </a:r>
            <a:r>
              <a:rPr lang="ru-RU" sz="6400" b="1" dirty="0" smtClean="0"/>
              <a:t>Февраль </a:t>
            </a:r>
            <a:r>
              <a:rPr lang="ru-RU" sz="6400" dirty="0" smtClean="0"/>
              <a:t>– Профессиональный стандарт педагога. Анализ своего развития в различных компетенциях. Обмен опытом.</a:t>
            </a:r>
          </a:p>
          <a:p>
            <a:pPr>
              <a:buNone/>
            </a:pPr>
            <a:r>
              <a:rPr lang="ru-RU" sz="6400" dirty="0" smtClean="0"/>
              <a:t> </a:t>
            </a:r>
            <a:r>
              <a:rPr lang="ru-RU" sz="6400" b="1" dirty="0" smtClean="0"/>
              <a:t>Март –</a:t>
            </a:r>
            <a:r>
              <a:rPr lang="ru-RU" sz="6400" dirty="0" smtClean="0"/>
              <a:t> ЕМД, подготовка   к региональной конференции Ассоциации  «Содружество».</a:t>
            </a:r>
          </a:p>
          <a:p>
            <a:pPr>
              <a:buNone/>
            </a:pPr>
            <a:r>
              <a:rPr lang="ru-RU" sz="6400" dirty="0" smtClean="0"/>
              <a:t> </a:t>
            </a:r>
            <a:r>
              <a:rPr lang="ru-RU" sz="6400" b="1" dirty="0" smtClean="0"/>
              <a:t>Апрель </a:t>
            </a:r>
            <a:r>
              <a:rPr lang="ru-RU" sz="6400" dirty="0" smtClean="0"/>
              <a:t>– анализ реализации требований ФГОС ОО через организацию ПДС, ПГ.</a:t>
            </a:r>
          </a:p>
          <a:p>
            <a:pPr>
              <a:buNone/>
            </a:pPr>
            <a:r>
              <a:rPr lang="ru-RU" sz="6400" dirty="0" smtClean="0"/>
              <a:t> </a:t>
            </a:r>
            <a:r>
              <a:rPr lang="ru-RU" sz="6400" b="1" dirty="0" smtClean="0"/>
              <a:t>Май</a:t>
            </a:r>
            <a:r>
              <a:rPr lang="ru-RU" sz="6400" dirty="0" smtClean="0"/>
              <a:t> – подведение итогов.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900</TotalTime>
  <Words>1255</Words>
  <Application>Microsoft Office PowerPoint</Application>
  <PresentationFormat>Экран (4:3)</PresentationFormat>
  <Paragraphs>248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Calibri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Краевой конкурс по организации методической работы  на муниципальном и институциональном уровнях «МЕТОДИСТ - 2018» МБОУ «Березовская СОШ №2» Березовский район  </vt:lpstr>
      <vt:lpstr>Рады представиться!</vt:lpstr>
      <vt:lpstr>Средний возраст – 47 лет (в душе всем по 18).  Общий педагогический стаж -262 года. С высшей категорией – 7 человек,  с первой 2 человека.  Живем общими идеями, но каждый в чем-то лучше!</vt:lpstr>
      <vt:lpstr>ПЕДАГОГИ  ШМО СООТВЕТСТВУЮТ СОВРЕМЕННЫМ ТЕНДЕНЦИЯМ РАЗВИТИЯ ОБРАЗОВАНИЯ</vt:lpstr>
      <vt:lpstr>Структурирование Цель. Обеспечение потребности учителей в выборе форм повышения профессиональной компетентности. </vt:lpstr>
      <vt:lpstr>Стратегии действий в области индивидуализации в предмете</vt:lpstr>
      <vt:lpstr>Инновационная деятельность  расширила возможности для развития обучающихся и обогащения педагогов новыми образовательными технологиями, интересными профессиональными идеями.</vt:lpstr>
      <vt:lpstr>Идея! Формируем образовательную мобильность!</vt:lpstr>
      <vt:lpstr>Работа в  методическом, дидактическом росте педагогов</vt:lpstr>
      <vt:lpstr>Курсы повышения квалификации</vt:lpstr>
      <vt:lpstr>Одним их основных условий успешного введения новых стандартов НОО и ООО Министерством образования и науки РФ определено повышение квалификации по проблемам ФГОС. Учителя нашего ШМО обогатились теоретически и практически!</vt:lpstr>
      <vt:lpstr>Сетевое взаимодействие через  Ассоциацию учителей ИЯ восточного округа края.</vt:lpstr>
      <vt:lpstr>Обобщение и распространение опыта работы на региональном уровне</vt:lpstr>
      <vt:lpstr>Презентация PowerPoint</vt:lpstr>
      <vt:lpstr>Использование педагогами современных образовательных технологий с детьми</vt:lpstr>
      <vt:lpstr>Нестандартные уроки. Профессиональные пробы на иностранном языке</vt:lpstr>
      <vt:lpstr>Презентация PowerPoint</vt:lpstr>
      <vt:lpstr>Каждый год продумываем Неделю иностранного языка. Вот одна из них!</vt:lpstr>
      <vt:lpstr>Накопленный опыт представляем на суд жюри. В прошлом году было 24  конкурсо-участия. Разнообразный формат!</vt:lpstr>
      <vt:lpstr>Участие в конкурсах сближает ученика с учителем!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svt</cp:lastModifiedBy>
  <cp:revision>80</cp:revision>
  <dcterms:created xsi:type="dcterms:W3CDTF">2018-10-15T09:53:55Z</dcterms:created>
  <dcterms:modified xsi:type="dcterms:W3CDTF">2018-10-29T05:09:36Z</dcterms:modified>
</cp:coreProperties>
</file>