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3" r:id="rId2"/>
    <p:sldId id="265" r:id="rId3"/>
    <p:sldId id="268" r:id="rId4"/>
    <p:sldId id="286" r:id="rId5"/>
    <p:sldId id="354" r:id="rId6"/>
    <p:sldId id="352" r:id="rId7"/>
    <p:sldId id="353" r:id="rId8"/>
    <p:sldId id="445" r:id="rId9"/>
    <p:sldId id="357" r:id="rId10"/>
    <p:sldId id="274" r:id="rId11"/>
    <p:sldId id="442" r:id="rId12"/>
    <p:sldId id="283" r:id="rId13"/>
    <p:sldId id="356" r:id="rId14"/>
    <p:sldId id="443" r:id="rId15"/>
    <p:sldId id="444" r:id="rId16"/>
    <p:sldId id="292" r:id="rId17"/>
    <p:sldId id="28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2"/>
    <p:restoredTop sz="94513"/>
  </p:normalViewPr>
  <p:slideViewPr>
    <p:cSldViewPr snapToGrid="0" snapToObjects="1">
      <p:cViewPr varScale="1">
        <p:scale>
          <a:sx n="110" d="100"/>
          <a:sy n="110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Нижегородская обл.</c:v>
                </c:pt>
                <c:pt idx="1">
                  <c:v>Респ. Башкортостан</c:v>
                </c:pt>
                <c:pt idx="2">
                  <c:v>Чувашская респ.</c:v>
                </c:pt>
                <c:pt idx="3">
                  <c:v>Пензенская обл.</c:v>
                </c:pt>
                <c:pt idx="4">
                  <c:v>Ульяновская обл.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0-0145-8337-D8E924240D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Нижегородская обл.</c:v>
                </c:pt>
                <c:pt idx="1">
                  <c:v>Респ. Башкортостан</c:v>
                </c:pt>
                <c:pt idx="2">
                  <c:v>Чувашская респ.</c:v>
                </c:pt>
                <c:pt idx="3">
                  <c:v>Пензенская обл.</c:v>
                </c:pt>
                <c:pt idx="4">
                  <c:v>Ульяновская обл.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</c:v>
                </c:pt>
                <c:pt idx="1">
                  <c:v>15</c:v>
                </c:pt>
                <c:pt idx="2">
                  <c:v>86</c:v>
                </c:pt>
                <c:pt idx="3">
                  <c:v>16.7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A0-0145-8337-D8E924240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0400944"/>
        <c:axId val="1300402592"/>
      </c:barChart>
      <c:catAx>
        <c:axId val="130040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402592"/>
        <c:crosses val="autoZero"/>
        <c:auto val="1"/>
        <c:lblAlgn val="ctr"/>
        <c:lblOffset val="100"/>
        <c:noMultiLvlLbl val="0"/>
      </c:catAx>
      <c:valAx>
        <c:axId val="130040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040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83309-156C-4C73-87F3-4BAB77E773A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B2ED17E-D369-4CDA-8CD3-3127A08F1B6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Кафедра неврологии, психиатрии и наркологии ФДПО</a:t>
          </a:r>
          <a:endParaRPr lang="en-US"/>
        </a:p>
      </dgm:t>
    </dgm:pt>
    <dgm:pt modelId="{AFE350AC-6E39-4ED0-86FA-897FCDA70469}" type="parTrans" cxnId="{A6FD06E2-46E2-4861-B1F7-3DADE320C5E8}">
      <dgm:prSet/>
      <dgm:spPr/>
      <dgm:t>
        <a:bodyPr/>
        <a:lstStyle/>
        <a:p>
          <a:endParaRPr lang="en-US"/>
        </a:p>
      </dgm:t>
    </dgm:pt>
    <dgm:pt modelId="{C6007419-CE06-4812-8079-5CE548C7043F}" type="sibTrans" cxnId="{A6FD06E2-46E2-4861-B1F7-3DADE320C5E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C2FC14-7059-4E38-9B96-F63F6D3BC0D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Кафедра психиатрии</a:t>
          </a:r>
          <a:endParaRPr lang="en-US"/>
        </a:p>
      </dgm:t>
    </dgm:pt>
    <dgm:pt modelId="{40409647-FE0A-420C-B6B6-D412441F5A31}" type="parTrans" cxnId="{C819F5FF-7C42-4D7F-AFCD-E69FC1B4EDC8}">
      <dgm:prSet/>
      <dgm:spPr/>
      <dgm:t>
        <a:bodyPr/>
        <a:lstStyle/>
        <a:p>
          <a:endParaRPr lang="en-US"/>
        </a:p>
      </dgm:t>
    </dgm:pt>
    <dgm:pt modelId="{7DC1A1BC-EB59-4A19-8F94-54341464D239}" type="sibTrans" cxnId="{C819F5FF-7C42-4D7F-AFCD-E69FC1B4EDC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73BC31B-A5BF-49AA-A781-D02A6F36C19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Кафедра общей и клинической психологии</a:t>
          </a:r>
          <a:endParaRPr lang="en-US"/>
        </a:p>
      </dgm:t>
    </dgm:pt>
    <dgm:pt modelId="{7AC99426-7C32-41EE-85FC-BAE4F82B235F}" type="parTrans" cxnId="{3F983600-5BDD-4E71-BC3A-DFD6FB18FFFA}">
      <dgm:prSet/>
      <dgm:spPr/>
      <dgm:t>
        <a:bodyPr/>
        <a:lstStyle/>
        <a:p>
          <a:endParaRPr lang="en-US"/>
        </a:p>
      </dgm:t>
    </dgm:pt>
    <dgm:pt modelId="{853C8452-4294-42E9-95EB-36854F6429B1}" type="sibTrans" cxnId="{3F983600-5BDD-4E71-BC3A-DFD6FB18FF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B84708-8109-4F5B-BB22-8E32C4C6A07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Институт клинической психологии</a:t>
          </a:r>
          <a:endParaRPr lang="en-US"/>
        </a:p>
      </dgm:t>
    </dgm:pt>
    <dgm:pt modelId="{085C748A-CD7C-4ECA-9688-9185A6C9E9F3}" type="parTrans" cxnId="{0BB1C985-D439-4543-B187-E4F640C5B92B}">
      <dgm:prSet/>
      <dgm:spPr/>
      <dgm:t>
        <a:bodyPr/>
        <a:lstStyle/>
        <a:p>
          <a:endParaRPr lang="en-US"/>
        </a:p>
      </dgm:t>
    </dgm:pt>
    <dgm:pt modelId="{64017005-1C76-490E-B94A-524E82FDC078}" type="sibTrans" cxnId="{0BB1C985-D439-4543-B187-E4F640C5B92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9988AA-0CD8-4D0F-B947-ACE66B2A51E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Центр ментального здоровья – клиническая база</a:t>
          </a:r>
          <a:endParaRPr lang="en-US"/>
        </a:p>
      </dgm:t>
    </dgm:pt>
    <dgm:pt modelId="{46220DA2-8CB0-4143-9EF6-6696647A411E}" type="parTrans" cxnId="{2C0A3089-FDD6-4EF6-B045-D25DA3C34C9F}">
      <dgm:prSet/>
      <dgm:spPr/>
      <dgm:t>
        <a:bodyPr/>
        <a:lstStyle/>
        <a:p>
          <a:endParaRPr lang="en-US"/>
        </a:p>
      </dgm:t>
    </dgm:pt>
    <dgm:pt modelId="{8AD78014-60C1-40CF-B55D-2B4DAE511E28}" type="sibTrans" cxnId="{2C0A3089-FDD6-4EF6-B045-D25DA3C34C9F}">
      <dgm:prSet/>
      <dgm:spPr/>
      <dgm:t>
        <a:bodyPr/>
        <a:lstStyle/>
        <a:p>
          <a:endParaRPr lang="en-US"/>
        </a:p>
      </dgm:t>
    </dgm:pt>
    <dgm:pt modelId="{83C0A411-F6E8-4015-ACD2-498CD029AF43}" type="pres">
      <dgm:prSet presAssocID="{2ED83309-156C-4C73-87F3-4BAB77E773AA}" presName="root" presStyleCnt="0">
        <dgm:presLayoutVars>
          <dgm:dir/>
          <dgm:resizeHandles val="exact"/>
        </dgm:presLayoutVars>
      </dgm:prSet>
      <dgm:spPr/>
    </dgm:pt>
    <dgm:pt modelId="{425DFBB8-8214-444B-8724-4C23422AAFD3}" type="pres">
      <dgm:prSet presAssocID="{2ED83309-156C-4C73-87F3-4BAB77E773AA}" presName="container" presStyleCnt="0">
        <dgm:presLayoutVars>
          <dgm:dir/>
          <dgm:resizeHandles val="exact"/>
        </dgm:presLayoutVars>
      </dgm:prSet>
      <dgm:spPr/>
    </dgm:pt>
    <dgm:pt modelId="{5B7624B5-A711-47AA-8758-35C2ED2D82FB}" type="pres">
      <dgm:prSet presAssocID="{7B2ED17E-D369-4CDA-8CD3-3127A08F1B63}" presName="compNode" presStyleCnt="0"/>
      <dgm:spPr/>
    </dgm:pt>
    <dgm:pt modelId="{3C9DF49D-40E8-41DC-A725-4C5CAF7D3DDC}" type="pres">
      <dgm:prSet presAssocID="{7B2ED17E-D369-4CDA-8CD3-3127A08F1B63}" presName="iconBgRect" presStyleLbl="bgShp" presStyleIdx="0" presStyleCnt="5"/>
      <dgm:spPr/>
    </dgm:pt>
    <dgm:pt modelId="{6CF152EA-FC4D-41BF-964E-F04BECAFBDD5}" type="pres">
      <dgm:prSet presAssocID="{7B2ED17E-D369-4CDA-8CD3-3127A08F1B6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51F0A80-42AA-4F5F-B1CD-8AFB4F20E91F}" type="pres">
      <dgm:prSet presAssocID="{7B2ED17E-D369-4CDA-8CD3-3127A08F1B63}" presName="spaceRect" presStyleCnt="0"/>
      <dgm:spPr/>
    </dgm:pt>
    <dgm:pt modelId="{3FCCC3B2-9098-4AFB-B371-2863EA239705}" type="pres">
      <dgm:prSet presAssocID="{7B2ED17E-D369-4CDA-8CD3-3127A08F1B63}" presName="textRect" presStyleLbl="revTx" presStyleIdx="0" presStyleCnt="5">
        <dgm:presLayoutVars>
          <dgm:chMax val="1"/>
          <dgm:chPref val="1"/>
        </dgm:presLayoutVars>
      </dgm:prSet>
      <dgm:spPr/>
    </dgm:pt>
    <dgm:pt modelId="{029B1BF3-6A9E-4C83-9774-B12DB769F090}" type="pres">
      <dgm:prSet presAssocID="{C6007419-CE06-4812-8079-5CE548C7043F}" presName="sibTrans" presStyleLbl="sibTrans2D1" presStyleIdx="0" presStyleCnt="0"/>
      <dgm:spPr/>
    </dgm:pt>
    <dgm:pt modelId="{2C053A4B-092B-43B1-831B-70A119865E4F}" type="pres">
      <dgm:prSet presAssocID="{65C2FC14-7059-4E38-9B96-F63F6D3BC0D4}" presName="compNode" presStyleCnt="0"/>
      <dgm:spPr/>
    </dgm:pt>
    <dgm:pt modelId="{EC9B0041-9A59-4B3F-AF1A-67A3874917BD}" type="pres">
      <dgm:prSet presAssocID="{65C2FC14-7059-4E38-9B96-F63F6D3BC0D4}" presName="iconBgRect" presStyleLbl="bgShp" presStyleIdx="1" presStyleCnt="5"/>
      <dgm:spPr/>
    </dgm:pt>
    <dgm:pt modelId="{E550845A-5DB2-47D8-9559-52A381CAE1D3}" type="pres">
      <dgm:prSet presAssocID="{65C2FC14-7059-4E38-9B96-F63F6D3BC0D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зг"/>
        </a:ext>
      </dgm:extLst>
    </dgm:pt>
    <dgm:pt modelId="{2C75CF16-C684-4686-9E0C-5AFB9CCF89E6}" type="pres">
      <dgm:prSet presAssocID="{65C2FC14-7059-4E38-9B96-F63F6D3BC0D4}" presName="spaceRect" presStyleCnt="0"/>
      <dgm:spPr/>
    </dgm:pt>
    <dgm:pt modelId="{76CEF3A0-1715-4375-9940-2DE610C98832}" type="pres">
      <dgm:prSet presAssocID="{65C2FC14-7059-4E38-9B96-F63F6D3BC0D4}" presName="textRect" presStyleLbl="revTx" presStyleIdx="1" presStyleCnt="5">
        <dgm:presLayoutVars>
          <dgm:chMax val="1"/>
          <dgm:chPref val="1"/>
        </dgm:presLayoutVars>
      </dgm:prSet>
      <dgm:spPr/>
    </dgm:pt>
    <dgm:pt modelId="{663D0EB4-0DDB-4923-8156-3D19F6CFDDB7}" type="pres">
      <dgm:prSet presAssocID="{7DC1A1BC-EB59-4A19-8F94-54341464D239}" presName="sibTrans" presStyleLbl="sibTrans2D1" presStyleIdx="0" presStyleCnt="0"/>
      <dgm:spPr/>
    </dgm:pt>
    <dgm:pt modelId="{C1B0A6A6-1ABD-497A-A6A0-B89AAE50E608}" type="pres">
      <dgm:prSet presAssocID="{473BC31B-A5BF-49AA-A781-D02A6F36C19C}" presName="compNode" presStyleCnt="0"/>
      <dgm:spPr/>
    </dgm:pt>
    <dgm:pt modelId="{8591F634-3AB9-4498-B451-FA1E65B31232}" type="pres">
      <dgm:prSet presAssocID="{473BC31B-A5BF-49AA-A781-D02A6F36C19C}" presName="iconBgRect" presStyleLbl="bgShp" presStyleIdx="2" presStyleCnt="5"/>
      <dgm:spPr/>
    </dgm:pt>
    <dgm:pt modelId="{0327FF8D-82D1-4F14-A93A-B9EABCCFA5DB}" type="pres">
      <dgm:prSet presAssocID="{473BC31B-A5BF-49AA-A781-D02A6F36C19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849D5FB-F08C-4BC6-A562-F5452B0A59F0}" type="pres">
      <dgm:prSet presAssocID="{473BC31B-A5BF-49AA-A781-D02A6F36C19C}" presName="spaceRect" presStyleCnt="0"/>
      <dgm:spPr/>
    </dgm:pt>
    <dgm:pt modelId="{C99A64D4-D2A7-46B2-8208-C6051D064CBC}" type="pres">
      <dgm:prSet presAssocID="{473BC31B-A5BF-49AA-A781-D02A6F36C19C}" presName="textRect" presStyleLbl="revTx" presStyleIdx="2" presStyleCnt="5">
        <dgm:presLayoutVars>
          <dgm:chMax val="1"/>
          <dgm:chPref val="1"/>
        </dgm:presLayoutVars>
      </dgm:prSet>
      <dgm:spPr/>
    </dgm:pt>
    <dgm:pt modelId="{B4FA09D5-BAD4-42F2-9761-901B57B0DC3F}" type="pres">
      <dgm:prSet presAssocID="{853C8452-4294-42E9-95EB-36854F6429B1}" presName="sibTrans" presStyleLbl="sibTrans2D1" presStyleIdx="0" presStyleCnt="0"/>
      <dgm:spPr/>
    </dgm:pt>
    <dgm:pt modelId="{8439B824-B7EB-4084-8A5A-DC1B388C96B2}" type="pres">
      <dgm:prSet presAssocID="{CFB84708-8109-4F5B-BB22-8E32C4C6A073}" presName="compNode" presStyleCnt="0"/>
      <dgm:spPr/>
    </dgm:pt>
    <dgm:pt modelId="{108E4E22-9125-4342-B3FE-709D32EE2E3B}" type="pres">
      <dgm:prSet presAssocID="{CFB84708-8109-4F5B-BB22-8E32C4C6A073}" presName="iconBgRect" presStyleLbl="bgShp" presStyleIdx="3" presStyleCnt="5"/>
      <dgm:spPr/>
    </dgm:pt>
    <dgm:pt modelId="{C2E25501-A50E-4083-8BAA-D4803177BCFF}" type="pres">
      <dgm:prSet presAssocID="{CFB84708-8109-4F5B-BB22-8E32C4C6A07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ABCB75E4-2985-4B42-B07E-4188E622BE27}" type="pres">
      <dgm:prSet presAssocID="{CFB84708-8109-4F5B-BB22-8E32C4C6A073}" presName="spaceRect" presStyleCnt="0"/>
      <dgm:spPr/>
    </dgm:pt>
    <dgm:pt modelId="{B1516DA2-2F71-4408-85F0-0CEDED9B9BDB}" type="pres">
      <dgm:prSet presAssocID="{CFB84708-8109-4F5B-BB22-8E32C4C6A073}" presName="textRect" presStyleLbl="revTx" presStyleIdx="3" presStyleCnt="5">
        <dgm:presLayoutVars>
          <dgm:chMax val="1"/>
          <dgm:chPref val="1"/>
        </dgm:presLayoutVars>
      </dgm:prSet>
      <dgm:spPr/>
    </dgm:pt>
    <dgm:pt modelId="{EC88E040-5784-40D5-8892-C0CA7768EBE5}" type="pres">
      <dgm:prSet presAssocID="{64017005-1C76-490E-B94A-524E82FDC078}" presName="sibTrans" presStyleLbl="sibTrans2D1" presStyleIdx="0" presStyleCnt="0"/>
      <dgm:spPr/>
    </dgm:pt>
    <dgm:pt modelId="{547B6723-1BED-4ECC-9147-31D2CB3D3EAB}" type="pres">
      <dgm:prSet presAssocID="{3A9988AA-0CD8-4D0F-B947-ACE66B2A51E8}" presName="compNode" presStyleCnt="0"/>
      <dgm:spPr/>
    </dgm:pt>
    <dgm:pt modelId="{3D77FC89-2538-4560-B772-F9032882932E}" type="pres">
      <dgm:prSet presAssocID="{3A9988AA-0CD8-4D0F-B947-ACE66B2A51E8}" presName="iconBgRect" presStyleLbl="bgShp" presStyleIdx="4" presStyleCnt="5"/>
      <dgm:spPr/>
    </dgm:pt>
    <dgm:pt modelId="{67358EF5-B9CE-442D-80CE-2A6E3F3066C0}" type="pres">
      <dgm:prSet presAssocID="{3A9988AA-0CD8-4D0F-B947-ACE66B2A51E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тетоскоп"/>
        </a:ext>
      </dgm:extLst>
    </dgm:pt>
    <dgm:pt modelId="{225BEFCA-622F-4FC3-BEFF-A29EDB2813BD}" type="pres">
      <dgm:prSet presAssocID="{3A9988AA-0CD8-4D0F-B947-ACE66B2A51E8}" presName="spaceRect" presStyleCnt="0"/>
      <dgm:spPr/>
    </dgm:pt>
    <dgm:pt modelId="{F7385C80-541C-4EA9-B169-129DAAC23165}" type="pres">
      <dgm:prSet presAssocID="{3A9988AA-0CD8-4D0F-B947-ACE66B2A51E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F983600-5BDD-4E71-BC3A-DFD6FB18FFFA}" srcId="{2ED83309-156C-4C73-87F3-4BAB77E773AA}" destId="{473BC31B-A5BF-49AA-A781-D02A6F36C19C}" srcOrd="2" destOrd="0" parTransId="{7AC99426-7C32-41EE-85FC-BAE4F82B235F}" sibTransId="{853C8452-4294-42E9-95EB-36854F6429B1}"/>
    <dgm:cxn modelId="{ADB4CD10-550F-4844-B065-5110F06C276B}" type="presOf" srcId="{64017005-1C76-490E-B94A-524E82FDC078}" destId="{EC88E040-5784-40D5-8892-C0CA7768EBE5}" srcOrd="0" destOrd="0" presId="urn:microsoft.com/office/officeart/2018/2/layout/IconCircleList"/>
    <dgm:cxn modelId="{9D21D242-434F-5542-8C95-D5A66B3F5C28}" type="presOf" srcId="{473BC31B-A5BF-49AA-A781-D02A6F36C19C}" destId="{C99A64D4-D2A7-46B2-8208-C6051D064CBC}" srcOrd="0" destOrd="0" presId="urn:microsoft.com/office/officeart/2018/2/layout/IconCircleList"/>
    <dgm:cxn modelId="{3C3B7649-6529-AA46-B14F-E7E845160638}" type="presOf" srcId="{C6007419-CE06-4812-8079-5CE548C7043F}" destId="{029B1BF3-6A9E-4C83-9774-B12DB769F090}" srcOrd="0" destOrd="0" presId="urn:microsoft.com/office/officeart/2018/2/layout/IconCircleList"/>
    <dgm:cxn modelId="{88506867-BF04-0D4D-BF64-C22E3AD3ED4B}" type="presOf" srcId="{7DC1A1BC-EB59-4A19-8F94-54341464D239}" destId="{663D0EB4-0DDB-4923-8156-3D19F6CFDDB7}" srcOrd="0" destOrd="0" presId="urn:microsoft.com/office/officeart/2018/2/layout/IconCircleList"/>
    <dgm:cxn modelId="{7F7F387C-9DD9-8B40-B365-7ADEFE953000}" type="presOf" srcId="{65C2FC14-7059-4E38-9B96-F63F6D3BC0D4}" destId="{76CEF3A0-1715-4375-9940-2DE610C98832}" srcOrd="0" destOrd="0" presId="urn:microsoft.com/office/officeart/2018/2/layout/IconCircleList"/>
    <dgm:cxn modelId="{A8F21E7E-C143-EE4B-AD17-3B9AC889A8FB}" type="presOf" srcId="{853C8452-4294-42E9-95EB-36854F6429B1}" destId="{B4FA09D5-BAD4-42F2-9761-901B57B0DC3F}" srcOrd="0" destOrd="0" presId="urn:microsoft.com/office/officeart/2018/2/layout/IconCircleList"/>
    <dgm:cxn modelId="{0BB1C985-D439-4543-B187-E4F640C5B92B}" srcId="{2ED83309-156C-4C73-87F3-4BAB77E773AA}" destId="{CFB84708-8109-4F5B-BB22-8E32C4C6A073}" srcOrd="3" destOrd="0" parTransId="{085C748A-CD7C-4ECA-9688-9185A6C9E9F3}" sibTransId="{64017005-1C76-490E-B94A-524E82FDC078}"/>
    <dgm:cxn modelId="{2C0A3089-FDD6-4EF6-B045-D25DA3C34C9F}" srcId="{2ED83309-156C-4C73-87F3-4BAB77E773AA}" destId="{3A9988AA-0CD8-4D0F-B947-ACE66B2A51E8}" srcOrd="4" destOrd="0" parTransId="{46220DA2-8CB0-4143-9EF6-6696647A411E}" sibTransId="{8AD78014-60C1-40CF-B55D-2B4DAE511E28}"/>
    <dgm:cxn modelId="{1598D59A-7069-3B4E-B47A-368429488FB5}" type="presOf" srcId="{CFB84708-8109-4F5B-BB22-8E32C4C6A073}" destId="{B1516DA2-2F71-4408-85F0-0CEDED9B9BDB}" srcOrd="0" destOrd="0" presId="urn:microsoft.com/office/officeart/2018/2/layout/IconCircleList"/>
    <dgm:cxn modelId="{D3D868AF-9CF8-7F44-AFBC-A27914087C1A}" type="presOf" srcId="{2ED83309-156C-4C73-87F3-4BAB77E773AA}" destId="{83C0A411-F6E8-4015-ACD2-498CD029AF43}" srcOrd="0" destOrd="0" presId="urn:microsoft.com/office/officeart/2018/2/layout/IconCircleList"/>
    <dgm:cxn modelId="{A6FD06E2-46E2-4861-B1F7-3DADE320C5E8}" srcId="{2ED83309-156C-4C73-87F3-4BAB77E773AA}" destId="{7B2ED17E-D369-4CDA-8CD3-3127A08F1B63}" srcOrd="0" destOrd="0" parTransId="{AFE350AC-6E39-4ED0-86FA-897FCDA70469}" sibTransId="{C6007419-CE06-4812-8079-5CE548C7043F}"/>
    <dgm:cxn modelId="{EE3146EA-E086-2A45-B3DB-294083732E4A}" type="presOf" srcId="{7B2ED17E-D369-4CDA-8CD3-3127A08F1B63}" destId="{3FCCC3B2-9098-4AFB-B371-2863EA239705}" srcOrd="0" destOrd="0" presId="urn:microsoft.com/office/officeart/2018/2/layout/IconCircleList"/>
    <dgm:cxn modelId="{BEDEAFEB-8BD0-774B-8D6F-FF04E972E8B9}" type="presOf" srcId="{3A9988AA-0CD8-4D0F-B947-ACE66B2A51E8}" destId="{F7385C80-541C-4EA9-B169-129DAAC23165}" srcOrd="0" destOrd="0" presId="urn:microsoft.com/office/officeart/2018/2/layout/IconCircleList"/>
    <dgm:cxn modelId="{C819F5FF-7C42-4D7F-AFCD-E69FC1B4EDC8}" srcId="{2ED83309-156C-4C73-87F3-4BAB77E773AA}" destId="{65C2FC14-7059-4E38-9B96-F63F6D3BC0D4}" srcOrd="1" destOrd="0" parTransId="{40409647-FE0A-420C-B6B6-D412441F5A31}" sibTransId="{7DC1A1BC-EB59-4A19-8F94-54341464D239}"/>
    <dgm:cxn modelId="{5D045B6D-3D66-B14A-A3E3-A1372D350618}" type="presParOf" srcId="{83C0A411-F6E8-4015-ACD2-498CD029AF43}" destId="{425DFBB8-8214-444B-8724-4C23422AAFD3}" srcOrd="0" destOrd="0" presId="urn:microsoft.com/office/officeart/2018/2/layout/IconCircleList"/>
    <dgm:cxn modelId="{6259BC5F-DF40-8648-A7BF-3CC29640286D}" type="presParOf" srcId="{425DFBB8-8214-444B-8724-4C23422AAFD3}" destId="{5B7624B5-A711-47AA-8758-35C2ED2D82FB}" srcOrd="0" destOrd="0" presId="urn:microsoft.com/office/officeart/2018/2/layout/IconCircleList"/>
    <dgm:cxn modelId="{A8B1AB04-E121-8E44-9634-6C339952DC08}" type="presParOf" srcId="{5B7624B5-A711-47AA-8758-35C2ED2D82FB}" destId="{3C9DF49D-40E8-41DC-A725-4C5CAF7D3DDC}" srcOrd="0" destOrd="0" presId="urn:microsoft.com/office/officeart/2018/2/layout/IconCircleList"/>
    <dgm:cxn modelId="{6C50E22A-3BDE-0B45-8C6E-7ADEEE69768A}" type="presParOf" srcId="{5B7624B5-A711-47AA-8758-35C2ED2D82FB}" destId="{6CF152EA-FC4D-41BF-964E-F04BECAFBDD5}" srcOrd="1" destOrd="0" presId="urn:microsoft.com/office/officeart/2018/2/layout/IconCircleList"/>
    <dgm:cxn modelId="{1DA33296-879D-BD47-889B-F273D8B3579C}" type="presParOf" srcId="{5B7624B5-A711-47AA-8758-35C2ED2D82FB}" destId="{C51F0A80-42AA-4F5F-B1CD-8AFB4F20E91F}" srcOrd="2" destOrd="0" presId="urn:microsoft.com/office/officeart/2018/2/layout/IconCircleList"/>
    <dgm:cxn modelId="{9267F35A-061A-3141-8D88-C71563C1F2DC}" type="presParOf" srcId="{5B7624B5-A711-47AA-8758-35C2ED2D82FB}" destId="{3FCCC3B2-9098-4AFB-B371-2863EA239705}" srcOrd="3" destOrd="0" presId="urn:microsoft.com/office/officeart/2018/2/layout/IconCircleList"/>
    <dgm:cxn modelId="{4F9C83CF-4665-404A-8009-0900E7A12615}" type="presParOf" srcId="{425DFBB8-8214-444B-8724-4C23422AAFD3}" destId="{029B1BF3-6A9E-4C83-9774-B12DB769F090}" srcOrd="1" destOrd="0" presId="urn:microsoft.com/office/officeart/2018/2/layout/IconCircleList"/>
    <dgm:cxn modelId="{F436FC72-1128-8D4B-9144-86238267AAAF}" type="presParOf" srcId="{425DFBB8-8214-444B-8724-4C23422AAFD3}" destId="{2C053A4B-092B-43B1-831B-70A119865E4F}" srcOrd="2" destOrd="0" presId="urn:microsoft.com/office/officeart/2018/2/layout/IconCircleList"/>
    <dgm:cxn modelId="{37C6D1BC-6675-714A-AA51-D6B602374D23}" type="presParOf" srcId="{2C053A4B-092B-43B1-831B-70A119865E4F}" destId="{EC9B0041-9A59-4B3F-AF1A-67A3874917BD}" srcOrd="0" destOrd="0" presId="urn:microsoft.com/office/officeart/2018/2/layout/IconCircleList"/>
    <dgm:cxn modelId="{607826E7-9485-0A49-BC59-3C313C1726C1}" type="presParOf" srcId="{2C053A4B-092B-43B1-831B-70A119865E4F}" destId="{E550845A-5DB2-47D8-9559-52A381CAE1D3}" srcOrd="1" destOrd="0" presId="urn:microsoft.com/office/officeart/2018/2/layout/IconCircleList"/>
    <dgm:cxn modelId="{5EC50DDC-E606-F241-B026-75BE76EF4B85}" type="presParOf" srcId="{2C053A4B-092B-43B1-831B-70A119865E4F}" destId="{2C75CF16-C684-4686-9E0C-5AFB9CCF89E6}" srcOrd="2" destOrd="0" presId="urn:microsoft.com/office/officeart/2018/2/layout/IconCircleList"/>
    <dgm:cxn modelId="{783128ED-7521-014D-81A2-0DFAC133B737}" type="presParOf" srcId="{2C053A4B-092B-43B1-831B-70A119865E4F}" destId="{76CEF3A0-1715-4375-9940-2DE610C98832}" srcOrd="3" destOrd="0" presId="urn:microsoft.com/office/officeart/2018/2/layout/IconCircleList"/>
    <dgm:cxn modelId="{FA1B7326-6024-B940-B742-C26DEC3EAC78}" type="presParOf" srcId="{425DFBB8-8214-444B-8724-4C23422AAFD3}" destId="{663D0EB4-0DDB-4923-8156-3D19F6CFDDB7}" srcOrd="3" destOrd="0" presId="urn:microsoft.com/office/officeart/2018/2/layout/IconCircleList"/>
    <dgm:cxn modelId="{81DC153B-4AF1-0844-9A29-554B456912F7}" type="presParOf" srcId="{425DFBB8-8214-444B-8724-4C23422AAFD3}" destId="{C1B0A6A6-1ABD-497A-A6A0-B89AAE50E608}" srcOrd="4" destOrd="0" presId="urn:microsoft.com/office/officeart/2018/2/layout/IconCircleList"/>
    <dgm:cxn modelId="{0CB29959-9D24-6B45-94F5-6CBD1924995D}" type="presParOf" srcId="{C1B0A6A6-1ABD-497A-A6A0-B89AAE50E608}" destId="{8591F634-3AB9-4498-B451-FA1E65B31232}" srcOrd="0" destOrd="0" presId="urn:microsoft.com/office/officeart/2018/2/layout/IconCircleList"/>
    <dgm:cxn modelId="{3CB9B3BF-06B4-A14A-969A-53D51F4C4266}" type="presParOf" srcId="{C1B0A6A6-1ABD-497A-A6A0-B89AAE50E608}" destId="{0327FF8D-82D1-4F14-A93A-B9EABCCFA5DB}" srcOrd="1" destOrd="0" presId="urn:microsoft.com/office/officeart/2018/2/layout/IconCircleList"/>
    <dgm:cxn modelId="{2060A83A-2932-C84E-B86A-F5DEEFF82A11}" type="presParOf" srcId="{C1B0A6A6-1ABD-497A-A6A0-B89AAE50E608}" destId="{3849D5FB-F08C-4BC6-A562-F5452B0A59F0}" srcOrd="2" destOrd="0" presId="urn:microsoft.com/office/officeart/2018/2/layout/IconCircleList"/>
    <dgm:cxn modelId="{8442D8A2-7393-D246-A620-774757078980}" type="presParOf" srcId="{C1B0A6A6-1ABD-497A-A6A0-B89AAE50E608}" destId="{C99A64D4-D2A7-46B2-8208-C6051D064CBC}" srcOrd="3" destOrd="0" presId="urn:microsoft.com/office/officeart/2018/2/layout/IconCircleList"/>
    <dgm:cxn modelId="{CAF3A5DA-3901-E846-AB64-09298AFA0982}" type="presParOf" srcId="{425DFBB8-8214-444B-8724-4C23422AAFD3}" destId="{B4FA09D5-BAD4-42F2-9761-901B57B0DC3F}" srcOrd="5" destOrd="0" presId="urn:microsoft.com/office/officeart/2018/2/layout/IconCircleList"/>
    <dgm:cxn modelId="{1A6A5EC6-0E8B-6F46-85B8-B45370FA9BDC}" type="presParOf" srcId="{425DFBB8-8214-444B-8724-4C23422AAFD3}" destId="{8439B824-B7EB-4084-8A5A-DC1B388C96B2}" srcOrd="6" destOrd="0" presId="urn:microsoft.com/office/officeart/2018/2/layout/IconCircleList"/>
    <dgm:cxn modelId="{EBFB2494-5A78-934E-82BF-99005EDEAEA7}" type="presParOf" srcId="{8439B824-B7EB-4084-8A5A-DC1B388C96B2}" destId="{108E4E22-9125-4342-B3FE-709D32EE2E3B}" srcOrd="0" destOrd="0" presId="urn:microsoft.com/office/officeart/2018/2/layout/IconCircleList"/>
    <dgm:cxn modelId="{229613C9-DC8A-A444-BB20-A2633AB26743}" type="presParOf" srcId="{8439B824-B7EB-4084-8A5A-DC1B388C96B2}" destId="{C2E25501-A50E-4083-8BAA-D4803177BCFF}" srcOrd="1" destOrd="0" presId="urn:microsoft.com/office/officeart/2018/2/layout/IconCircleList"/>
    <dgm:cxn modelId="{6CE3746E-A037-3943-B498-212DE26C609D}" type="presParOf" srcId="{8439B824-B7EB-4084-8A5A-DC1B388C96B2}" destId="{ABCB75E4-2985-4B42-B07E-4188E622BE27}" srcOrd="2" destOrd="0" presId="urn:microsoft.com/office/officeart/2018/2/layout/IconCircleList"/>
    <dgm:cxn modelId="{AAA82EE3-214E-3C44-B5F4-B30F91215B10}" type="presParOf" srcId="{8439B824-B7EB-4084-8A5A-DC1B388C96B2}" destId="{B1516DA2-2F71-4408-85F0-0CEDED9B9BDB}" srcOrd="3" destOrd="0" presId="urn:microsoft.com/office/officeart/2018/2/layout/IconCircleList"/>
    <dgm:cxn modelId="{18D0A054-D14E-7C4D-A677-5B84AB9E07E8}" type="presParOf" srcId="{425DFBB8-8214-444B-8724-4C23422AAFD3}" destId="{EC88E040-5784-40D5-8892-C0CA7768EBE5}" srcOrd="7" destOrd="0" presId="urn:microsoft.com/office/officeart/2018/2/layout/IconCircleList"/>
    <dgm:cxn modelId="{693235B4-2871-0C44-85D2-553C8768AB0C}" type="presParOf" srcId="{425DFBB8-8214-444B-8724-4C23422AAFD3}" destId="{547B6723-1BED-4ECC-9147-31D2CB3D3EAB}" srcOrd="8" destOrd="0" presId="urn:microsoft.com/office/officeart/2018/2/layout/IconCircleList"/>
    <dgm:cxn modelId="{92E6AA9C-84E0-5E4A-B352-25A8D4C7F548}" type="presParOf" srcId="{547B6723-1BED-4ECC-9147-31D2CB3D3EAB}" destId="{3D77FC89-2538-4560-B772-F9032882932E}" srcOrd="0" destOrd="0" presId="urn:microsoft.com/office/officeart/2018/2/layout/IconCircleList"/>
    <dgm:cxn modelId="{F2C33392-9675-FB4C-8349-DBF80B3F7379}" type="presParOf" srcId="{547B6723-1BED-4ECC-9147-31D2CB3D3EAB}" destId="{67358EF5-B9CE-442D-80CE-2A6E3F3066C0}" srcOrd="1" destOrd="0" presId="urn:microsoft.com/office/officeart/2018/2/layout/IconCircleList"/>
    <dgm:cxn modelId="{85790D41-7002-9044-ABC5-5BEB4C63530F}" type="presParOf" srcId="{547B6723-1BED-4ECC-9147-31D2CB3D3EAB}" destId="{225BEFCA-622F-4FC3-BEFF-A29EDB2813BD}" srcOrd="2" destOrd="0" presId="urn:microsoft.com/office/officeart/2018/2/layout/IconCircleList"/>
    <dgm:cxn modelId="{3B5D2E1E-42E1-394D-B7DF-20E4ABA0A6DF}" type="presParOf" srcId="{547B6723-1BED-4ECC-9147-31D2CB3D3EAB}" destId="{F7385C80-541C-4EA9-B169-129DAAC2316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3422F-51CE-AD44-B34B-9E08BF5A477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CB9682-88CA-D34B-B409-AF5E62437A4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27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«</a:t>
          </a:r>
          <a:r>
            <a:rPr lang="ru-RU" sz="2000" b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Золотой стандарт» комплексной помощи людям с РАС в регионе  </a:t>
          </a:r>
          <a:endParaRPr lang="ru-RU" sz="2700" b="1" cap="none" spc="0" dirty="0">
            <a:ln w="0"/>
            <a:solidFill>
              <a:schemeClr val="tx2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A3D939-3B0C-944B-B5EE-F1F07F195A15}" type="parTrans" cxnId="{3065B8B8-5BB8-5542-BB85-1B310F7D2840}">
      <dgm:prSet/>
      <dgm:spPr/>
      <dgm:t>
        <a:bodyPr/>
        <a:lstStyle/>
        <a:p>
          <a:endParaRPr lang="ru-RU"/>
        </a:p>
      </dgm:t>
    </dgm:pt>
    <dgm:pt modelId="{5AD9DC60-EDB5-F34F-B25D-03C1A95FF758}" type="sibTrans" cxnId="{3065B8B8-5BB8-5542-BB85-1B310F7D2840}">
      <dgm:prSet/>
      <dgm:spPr/>
      <dgm:t>
        <a:bodyPr/>
        <a:lstStyle/>
        <a:p>
          <a:endParaRPr lang="ru-RU"/>
        </a:p>
      </dgm:t>
    </dgm:pt>
    <dgm:pt modelId="{71C8457C-2C48-5D4D-9483-7401F2804015}" type="pres">
      <dgm:prSet presAssocID="{C433422F-51CE-AD44-B34B-9E08BF5A477B}" presName="linear" presStyleCnt="0">
        <dgm:presLayoutVars>
          <dgm:animLvl val="lvl"/>
          <dgm:resizeHandles val="exact"/>
        </dgm:presLayoutVars>
      </dgm:prSet>
      <dgm:spPr/>
    </dgm:pt>
    <dgm:pt modelId="{D5240FFA-D1E4-0643-A10B-1909C5F586D1}" type="pres">
      <dgm:prSet presAssocID="{37CB9682-88CA-D34B-B409-AF5E62437A4C}" presName="parentText" presStyleLbl="node1" presStyleIdx="0" presStyleCnt="1" custScaleX="95293" custScaleY="69633" custLinFactNeighborX="-14" custLinFactNeighborY="2040">
        <dgm:presLayoutVars>
          <dgm:chMax val="0"/>
          <dgm:bulletEnabled val="1"/>
        </dgm:presLayoutVars>
      </dgm:prSet>
      <dgm:spPr/>
    </dgm:pt>
  </dgm:ptLst>
  <dgm:cxnLst>
    <dgm:cxn modelId="{03B3BA26-3F25-0C44-949C-2CB88EAC97CE}" type="presOf" srcId="{C433422F-51CE-AD44-B34B-9E08BF5A477B}" destId="{71C8457C-2C48-5D4D-9483-7401F2804015}" srcOrd="0" destOrd="0" presId="urn:microsoft.com/office/officeart/2005/8/layout/vList2"/>
    <dgm:cxn modelId="{9F16C32B-9A25-C646-A03D-AAE4255ACEE3}" type="presOf" srcId="{37CB9682-88CA-D34B-B409-AF5E62437A4C}" destId="{D5240FFA-D1E4-0643-A10B-1909C5F586D1}" srcOrd="0" destOrd="0" presId="urn:microsoft.com/office/officeart/2005/8/layout/vList2"/>
    <dgm:cxn modelId="{3065B8B8-5BB8-5542-BB85-1B310F7D2840}" srcId="{C433422F-51CE-AD44-B34B-9E08BF5A477B}" destId="{37CB9682-88CA-D34B-B409-AF5E62437A4C}" srcOrd="0" destOrd="0" parTransId="{17A3D939-3B0C-944B-B5EE-F1F07F195A15}" sibTransId="{5AD9DC60-EDB5-F34F-B25D-03C1A95FF758}"/>
    <dgm:cxn modelId="{4DA32821-5D75-7C41-BD55-73DF006D68DF}" type="presParOf" srcId="{71C8457C-2C48-5D4D-9483-7401F2804015}" destId="{D5240FFA-D1E4-0643-A10B-1909C5F586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DF49D-40E8-41DC-A725-4C5CAF7D3DDC}">
      <dsp:nvSpPr>
        <dsp:cNvPr id="0" name=""/>
        <dsp:cNvSpPr/>
      </dsp:nvSpPr>
      <dsp:spPr>
        <a:xfrm>
          <a:off x="42812" y="338805"/>
          <a:ext cx="975265" cy="9752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52EA-FC4D-41BF-964E-F04BECAFBDD5}">
      <dsp:nvSpPr>
        <dsp:cNvPr id="0" name=""/>
        <dsp:cNvSpPr/>
      </dsp:nvSpPr>
      <dsp:spPr>
        <a:xfrm>
          <a:off x="247618" y="543610"/>
          <a:ext cx="565653" cy="565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CC3B2-9098-4AFB-B371-2863EA239705}">
      <dsp:nvSpPr>
        <dsp:cNvPr id="0" name=""/>
        <dsp:cNvSpPr/>
      </dsp:nvSpPr>
      <dsp:spPr>
        <a:xfrm>
          <a:off x="1227062" y="338805"/>
          <a:ext cx="2298839" cy="97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Кафедра неврологии, психиатрии и наркологии ФДПО</a:t>
          </a:r>
          <a:endParaRPr lang="en-US" sz="1900" kern="1200"/>
        </a:p>
      </dsp:txBody>
      <dsp:txXfrm>
        <a:off x="1227062" y="338805"/>
        <a:ext cx="2298839" cy="975265"/>
      </dsp:txXfrm>
    </dsp:sp>
    <dsp:sp modelId="{EC9B0041-9A59-4B3F-AF1A-67A3874917BD}">
      <dsp:nvSpPr>
        <dsp:cNvPr id="0" name=""/>
        <dsp:cNvSpPr/>
      </dsp:nvSpPr>
      <dsp:spPr>
        <a:xfrm>
          <a:off x="3926457" y="338805"/>
          <a:ext cx="975265" cy="9752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0845A-5DB2-47D8-9559-52A381CAE1D3}">
      <dsp:nvSpPr>
        <dsp:cNvPr id="0" name=""/>
        <dsp:cNvSpPr/>
      </dsp:nvSpPr>
      <dsp:spPr>
        <a:xfrm>
          <a:off x="4131263" y="543610"/>
          <a:ext cx="565653" cy="565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EF3A0-1715-4375-9940-2DE610C98832}">
      <dsp:nvSpPr>
        <dsp:cNvPr id="0" name=""/>
        <dsp:cNvSpPr/>
      </dsp:nvSpPr>
      <dsp:spPr>
        <a:xfrm>
          <a:off x="5110708" y="338805"/>
          <a:ext cx="2298839" cy="97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Кафедра психиатрии</a:t>
          </a:r>
          <a:endParaRPr lang="en-US" sz="1900" kern="1200"/>
        </a:p>
      </dsp:txBody>
      <dsp:txXfrm>
        <a:off x="5110708" y="338805"/>
        <a:ext cx="2298839" cy="975265"/>
      </dsp:txXfrm>
    </dsp:sp>
    <dsp:sp modelId="{8591F634-3AB9-4498-B451-FA1E65B31232}">
      <dsp:nvSpPr>
        <dsp:cNvPr id="0" name=""/>
        <dsp:cNvSpPr/>
      </dsp:nvSpPr>
      <dsp:spPr>
        <a:xfrm>
          <a:off x="42812" y="2242220"/>
          <a:ext cx="975265" cy="9752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7FF8D-82D1-4F14-A93A-B9EABCCFA5DB}">
      <dsp:nvSpPr>
        <dsp:cNvPr id="0" name=""/>
        <dsp:cNvSpPr/>
      </dsp:nvSpPr>
      <dsp:spPr>
        <a:xfrm>
          <a:off x="247618" y="2447026"/>
          <a:ext cx="565653" cy="5656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A64D4-D2A7-46B2-8208-C6051D064CBC}">
      <dsp:nvSpPr>
        <dsp:cNvPr id="0" name=""/>
        <dsp:cNvSpPr/>
      </dsp:nvSpPr>
      <dsp:spPr>
        <a:xfrm>
          <a:off x="1227062" y="2242220"/>
          <a:ext cx="2298839" cy="97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Кафедра общей и клинической психологии</a:t>
          </a:r>
          <a:endParaRPr lang="en-US" sz="1900" kern="1200"/>
        </a:p>
      </dsp:txBody>
      <dsp:txXfrm>
        <a:off x="1227062" y="2242220"/>
        <a:ext cx="2298839" cy="975265"/>
      </dsp:txXfrm>
    </dsp:sp>
    <dsp:sp modelId="{108E4E22-9125-4342-B3FE-709D32EE2E3B}">
      <dsp:nvSpPr>
        <dsp:cNvPr id="0" name=""/>
        <dsp:cNvSpPr/>
      </dsp:nvSpPr>
      <dsp:spPr>
        <a:xfrm>
          <a:off x="3926457" y="2242220"/>
          <a:ext cx="975265" cy="9752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25501-A50E-4083-8BAA-D4803177BCFF}">
      <dsp:nvSpPr>
        <dsp:cNvPr id="0" name=""/>
        <dsp:cNvSpPr/>
      </dsp:nvSpPr>
      <dsp:spPr>
        <a:xfrm>
          <a:off x="4131263" y="2447026"/>
          <a:ext cx="565653" cy="5656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16DA2-2F71-4408-85F0-0CEDED9B9BDB}">
      <dsp:nvSpPr>
        <dsp:cNvPr id="0" name=""/>
        <dsp:cNvSpPr/>
      </dsp:nvSpPr>
      <dsp:spPr>
        <a:xfrm>
          <a:off x="5110708" y="2242220"/>
          <a:ext cx="2298839" cy="97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Институт клинической психологии</a:t>
          </a:r>
          <a:endParaRPr lang="en-US" sz="1900" kern="1200"/>
        </a:p>
      </dsp:txBody>
      <dsp:txXfrm>
        <a:off x="5110708" y="2242220"/>
        <a:ext cx="2298839" cy="975265"/>
      </dsp:txXfrm>
    </dsp:sp>
    <dsp:sp modelId="{3D77FC89-2538-4560-B772-F9032882932E}">
      <dsp:nvSpPr>
        <dsp:cNvPr id="0" name=""/>
        <dsp:cNvSpPr/>
      </dsp:nvSpPr>
      <dsp:spPr>
        <a:xfrm>
          <a:off x="42812" y="4145635"/>
          <a:ext cx="975265" cy="9752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58EF5-B9CE-442D-80CE-2A6E3F3066C0}">
      <dsp:nvSpPr>
        <dsp:cNvPr id="0" name=""/>
        <dsp:cNvSpPr/>
      </dsp:nvSpPr>
      <dsp:spPr>
        <a:xfrm>
          <a:off x="247618" y="4350441"/>
          <a:ext cx="565653" cy="5656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85C80-541C-4EA9-B169-129DAAC23165}">
      <dsp:nvSpPr>
        <dsp:cNvPr id="0" name=""/>
        <dsp:cNvSpPr/>
      </dsp:nvSpPr>
      <dsp:spPr>
        <a:xfrm>
          <a:off x="1227062" y="4145635"/>
          <a:ext cx="2298839" cy="975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Центр ментального здоровья – клиническая база</a:t>
          </a:r>
          <a:endParaRPr lang="en-US" sz="1900" kern="1200"/>
        </a:p>
      </dsp:txBody>
      <dsp:txXfrm>
        <a:off x="1227062" y="4145635"/>
        <a:ext cx="2298839" cy="975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40FFA-D1E4-0643-A10B-1909C5F586D1}">
      <dsp:nvSpPr>
        <dsp:cNvPr id="0" name=""/>
        <dsp:cNvSpPr/>
      </dsp:nvSpPr>
      <dsp:spPr>
        <a:xfrm>
          <a:off x="195756" y="144456"/>
          <a:ext cx="7973602" cy="83425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«</a:t>
          </a:r>
          <a:r>
            <a:rPr lang="ru-RU" sz="2000" b="1" kern="120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Золотой стандарт» комплексной помощи людям с РАС в регионе  </a:t>
          </a:r>
          <a:endParaRPr lang="ru-RU" sz="2700" b="1" kern="1200" cap="none" spc="0" dirty="0">
            <a:ln w="0"/>
            <a:solidFill>
              <a:schemeClr val="tx2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6481" y="185181"/>
        <a:ext cx="7892152" cy="752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8B4E-5B10-A441-9971-3C19A81F0D03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033CC-9241-8348-BC1A-CD9BAB8B2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9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/>
        </p:spPr>
      </p:sp>
      <p:sp>
        <p:nvSpPr>
          <p:cNvPr id="19459" name="Заметки 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770F93-C4AA-4A25-8353-1DC586545029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19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Можно фото институт клин психологии добавить – семинары, занятия со взрослыми</a:t>
            </a:r>
          </a:p>
        </p:txBody>
      </p:sp>
      <p:sp>
        <p:nvSpPr>
          <p:cNvPr id="24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AAF9EC-86A5-4F32-8D81-26410BB68A3E}" type="slidenum"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ru-RU" sz="1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371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эту инф на 1 слайд поместить – раздел Институт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033CC-9241-8348-BC1A-CD9BAB8B26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9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3-6 МЗ – осмотр психиатром, коррекция реабилитационного маршрута, педиатрическая помощь, адаптированная для детей с РАС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FEC36CF-9E3F-4D2A-9048-CD2536019541}" type="slidenum">
              <a:rPr lang="ru-RU" sz="1400" b="0" strike="noStrike" spc="-1" smtClean="0">
                <a:latin typeface="Times New Roman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0707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всех регионах </a:t>
            </a:r>
            <a:r>
              <a:rPr lang="ru-RU" dirty="0" err="1"/>
              <a:t>используетс</a:t>
            </a:r>
            <a:r>
              <a:rPr lang="ru-RU" dirty="0"/>
              <a:t> анкета </a:t>
            </a:r>
            <a:r>
              <a:rPr lang="en-US" dirty="0"/>
              <a:t>M-CHAT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61E8-0170-8246-B8E7-CE191246C1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6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/>
        </p:spPr>
      </p:sp>
      <p:sp>
        <p:nvSpPr>
          <p:cNvPr id="19459" name="Заметки 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770F93-C4AA-4A25-8353-1DC586545029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19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65EDD-7A94-0A4B-B732-197383E4F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10A954-D48A-3248-9C8A-359A1F3CF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4E0A9-085A-4E4E-859D-8E9583F4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D92CF-DF0E-D144-93A7-0A29DD93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53BF3-754B-4541-8D1E-C430E0A9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2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65A95-6050-204E-8E2F-76DB7412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0215F7-C905-1743-BC55-AF778933D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73FD74-E208-E146-BA6B-A18AC5E8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FBA3F-3D02-EC48-B617-048B9402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B92EB-1098-834D-8C42-FA71F0DB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D324F8-AA21-5049-8CD2-B0A2BC4F8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78CF8E-0D69-9F46-884D-8DE86F093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A870A0-A1C8-E54A-A322-9DB77816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FF514-3028-A143-8936-7BAFED646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9EDDD-2620-734D-96DF-9ABC6B48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5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 bwMode="blackWhite">
          <a:xfrm>
            <a:off x="254000" y="263525"/>
            <a:ext cx="11684000" cy="63309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28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1DD6-D9F8-D64E-A7FB-8C1DEE7C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0796F-06CC-C14F-9C59-15178CAB1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4840F2-FE5E-B143-A42B-671760E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4FB81-7456-7440-B31E-04479563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2A68C-43EC-8543-AC58-C0C71B1A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1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4701-CC58-F04C-B7C1-129E9197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89E8ED-DCED-5044-AAC1-8463A4DB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35F04-C1CF-CB4E-8826-3F34563A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8A9E5-0D96-6348-AF0A-B6C17076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820C60-798C-694C-9F84-02FF0A8A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1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40722-E002-5744-87B0-AC7BA15F1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55CE13-7F2B-3C4F-8C8C-EBEB12E20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7A759A-3AF1-C146-8756-94B83588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2F6FB5-CAB7-2048-B6BD-FB390723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EB0AB1-11E1-2B49-9287-E17DF980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CE0B25-7385-CD49-93C1-6CAA7A72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96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AAC5-BA64-B74B-841B-1528F58C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7158D-BB7A-AE49-96DA-402281901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014E24-D0F2-2B46-8924-FE1D2BF07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8F37D7-D3C6-F142-B632-84651FD7B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838092-A3AC-A940-8630-AE3FB907E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EE0B01-EC3F-3840-81C1-C7B95CF4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4563FE-5122-B04F-A351-F27B742A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B5436F-4E06-5448-8694-E1BC8915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55655-545A-294A-A072-777244AC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BC6FAB-77DA-6C49-B45D-47578EA0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0FAC0A-2919-6F44-BB32-A25F2BAE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0058A-614D-1F42-8FB4-496784FD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6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758967-F868-F145-8D84-B55731F7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584E14-962E-8345-9F19-11F8CE86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DFF42D-DBAC-C341-BB6E-78E7573E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93692-EFB7-B645-9736-80DA2DCA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B24FED-64CC-9E49-B83F-F0DA3FBE6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BB3FB-BBCE-1649-9169-EE2FCEB5D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97447-C0A0-CE40-AB79-8463B0B4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D48A8C-7FD4-3543-81AF-46C2A3C0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00BB61-443C-8347-887A-F73D9A50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1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31C7-486D-6A47-B7B8-3A1E13A4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77A971-D40C-3642-AF2E-25989550A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ECC901-1F61-424A-9076-4F6774ECC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B2120-86B5-BA4F-9C78-11B5E0C1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A8CB8-4D34-224A-91BB-9953ABED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35ED95-2DFF-7345-8F13-A07B20FF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4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B4828-A884-2241-8640-71F880BA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FEE32-2CB6-9340-8818-9C38A679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1500AB-1DC8-CD4D-BE60-44F2637D8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7DAE-1950-A146-9313-F93C456E6E4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B5440-E78E-4346-9DF1-16C4000AA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BB0240-5826-C742-8A72-561B935C5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B8FF-5C82-2244-A747-5A105A270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2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microsoft.com/office/2007/relationships/diagramDrawing" Target="../diagrams/drawing2.xml"/><Relationship Id="rId5" Type="http://schemas.openxmlformats.org/officeDocument/2006/relationships/image" Target="../media/image2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3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1723382" y="1710558"/>
            <a:ext cx="8944619" cy="147503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</a:rPr>
              <a:t>Приволжский исследовательский медицинский университет</a:t>
            </a:r>
            <a:br>
              <a:rPr lang="ru-RU" altLang="ru-RU" sz="3200" b="1" dirty="0">
                <a:solidFill>
                  <a:schemeClr val="bg1"/>
                </a:solidFill>
              </a:rPr>
            </a:br>
            <a:br>
              <a:rPr lang="ru-RU" altLang="ru-RU" sz="3200" b="1" dirty="0">
                <a:solidFill>
                  <a:schemeClr val="bg1"/>
                </a:solidFill>
              </a:rPr>
            </a:br>
            <a:br>
              <a:rPr lang="ru-RU" altLang="ru-RU" sz="3200" b="1" dirty="0">
                <a:solidFill>
                  <a:schemeClr val="bg1"/>
                </a:solidFill>
              </a:rPr>
            </a:br>
            <a:endParaRPr lang="ru-RU" alt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82" y="3712884"/>
            <a:ext cx="8785225" cy="219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7173" y="2050002"/>
            <a:ext cx="96118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 Ментальное здоровье» </a:t>
            </a:r>
            <a:r>
              <a:rPr lang="ru-RU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программы в области работы с людьми с РАС для регионов ПФО</a:t>
            </a: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59101-EFCE-3C4E-B94A-B9F3A6A460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85" y="387120"/>
            <a:ext cx="1090829" cy="11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5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/>
              <a:t>Основные проблемы в вопросе: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1600" dirty="0"/>
              <a:t>Ключевая проблема : в регионах нет согласованных систем сопровождения детей с РАС, поэтому, организация межведомственного взаимодействия (Здравоохранение, образование, социальное сопровождение) с выработкой единых подходов в «бесшовном» сопровождении детей с РАС – это основная задача.</a:t>
            </a:r>
          </a:p>
          <a:p>
            <a:r>
              <a:rPr lang="ru-RU" sz="1600" dirty="0"/>
              <a:t>Подготовка специалистов: повышение квалификации в области работы с РАС, кадровый дефицит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Необходимые меры:</a:t>
            </a:r>
          </a:p>
          <a:p>
            <a:pPr>
              <a:buFontTx/>
              <a:buChar char="-"/>
            </a:pPr>
            <a:r>
              <a:rPr lang="ru-RU" sz="1600" dirty="0"/>
              <a:t>Разработка стандартов оказания услуг детям и взрослым с РАС в учреждениях различной ведомственной принадлежности на основе комплексного межведомственного подхода</a:t>
            </a:r>
          </a:p>
          <a:p>
            <a:pPr>
              <a:buFontTx/>
              <a:buChar char="-"/>
            </a:pPr>
            <a:r>
              <a:rPr lang="ru-RU" sz="1600" dirty="0"/>
              <a:t>Принятие нормативной базы - законодательное урегулирование стандартов ранней помощи, инклюзивного образования, сопровождаемого проживания и др.</a:t>
            </a:r>
          </a:p>
          <a:p>
            <a:pPr>
              <a:buFontTx/>
              <a:buChar char="-"/>
            </a:pPr>
            <a:r>
              <a:rPr lang="ru-RU" sz="1600" dirty="0"/>
              <a:t>Совершенствование образовательных программ в области подготовки кадров системы комплексного сопровождения людей с РАС</a:t>
            </a:r>
          </a:p>
          <a:p>
            <a:pPr>
              <a:buFontTx/>
              <a:buChar char="-"/>
            </a:pPr>
            <a:r>
              <a:rPr lang="ru-RU" sz="1600" dirty="0"/>
              <a:t>Обмен опытом между регионами, анализ и тиражирование лучших практик</a:t>
            </a:r>
          </a:p>
          <a:p>
            <a:pPr>
              <a:buFontTx/>
              <a:buChar char="-"/>
            </a:pPr>
            <a:endParaRPr lang="ru-RU" sz="1500" dirty="0"/>
          </a:p>
          <a:p>
            <a:pPr>
              <a:buFontTx/>
              <a:buChar char="-"/>
            </a:pPr>
            <a:endParaRPr lang="en-US" sz="1500" dirty="0"/>
          </a:p>
          <a:p>
            <a:pPr marL="0" indent="0">
              <a:buNone/>
            </a:pPr>
            <a:endParaRPr lang="ru-RU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1564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219075"/>
            <a:ext cx="11372849" cy="14716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0"/>
                <a:solidFill>
                  <a:srgbClr val="1D4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Методическое пособие «Система комплексного сопровождения людей с расстройствами </a:t>
            </a:r>
            <a:r>
              <a:rPr lang="ru-RU" sz="3200" b="1" dirty="0" err="1">
                <a:ln w="0"/>
                <a:solidFill>
                  <a:srgbClr val="1D4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аутистического</a:t>
            </a:r>
            <a:r>
              <a:rPr lang="ru-RU" sz="3200" b="1" dirty="0">
                <a:ln w="0"/>
                <a:solidFill>
                  <a:srgbClr val="1D4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спектра»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8267"/>
          <a:stretch>
            <a:fillRect/>
          </a:stretch>
        </p:blipFill>
        <p:spPr bwMode="auto">
          <a:xfrm>
            <a:off x="1527174" y="1819275"/>
            <a:ext cx="9083676" cy="485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19760" y="266923"/>
            <a:ext cx="11318240" cy="1214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5957" y="4391885"/>
            <a:ext cx="9470136" cy="54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7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2 </a:t>
            </a:r>
            <a:r>
              <a:rPr lang="ru-RU" sz="27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подпроекта</a:t>
            </a:r>
            <a:r>
              <a:rPr lang="ru-RU" sz="27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 масштабируются в регионах ПФО 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26544" r="11398" b="22768"/>
          <a:stretch/>
        </p:blipFill>
        <p:spPr>
          <a:xfrm>
            <a:off x="716278" y="314459"/>
            <a:ext cx="2546626" cy="911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41192" y="313439"/>
            <a:ext cx="8506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ПИМУ - победитель программы Приоритет 2030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0476" y="1784223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Стратегический проект</a:t>
            </a:r>
            <a:endParaRPr lang="ru-RU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119" y="2596226"/>
            <a:ext cx="10853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D4999"/>
                </a:solidFill>
                <a:latin typeface="Verdana" pitchFamily="34" charset="0"/>
                <a:ea typeface="Verdana" pitchFamily="34" charset="0"/>
              </a:rPr>
              <a:t>«АДАПТАЦИОННЫЙ ПОТЕНЦИАЛ ПСИХИЧЕСКОГО ЗДОРОВЬЯ РЕБЕНКА КАК ФАКТОР ИНДИВИДУАЛЬНОГО УСПЕХА»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1271" y="5491320"/>
            <a:ext cx="9191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rgbClr val="1D4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Здоровое будущее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43171" y="4998163"/>
            <a:ext cx="9191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rgbClr val="1D4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Ментальное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397578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72C7E-8C29-5545-A4DF-2C6968C1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600"/>
              <a:t>Региональная площадка подготовки специалистов по сопровождению и взаимодействию с людьми с РАС и другими ментальными нарушениями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C8DE7-C503-F840-86F1-825DE27B4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ru-RU" sz="1700"/>
              <a:t>Программы повышения квалификации специалистов, участвующих в системе раннего выявления, медицинской реабилитации и сопровождения людей с РАС и другими ментальными нарушениями( педиатры, неврологи амбулаторных учреждений ЗО, врачи – психиатры детские, стоматологи и др)</a:t>
            </a:r>
          </a:p>
          <a:p>
            <a:r>
              <a:rPr lang="ru-RU" sz="1700"/>
              <a:t>Программы повышения квалификации специалистов, участвующих в предоставлении услуг социальной реабилитации</a:t>
            </a:r>
          </a:p>
          <a:p>
            <a:r>
              <a:rPr lang="ru-RU" sz="1700"/>
              <a:t>Программы повышения квалификации специалистов, работающих в системе общего и высшего образования ( преподаватели, воспитатели, психологи, дефектологи, логопеды, инструкторы АФК, тренеры, тьюторы, специалисты ПМПК и др)</a:t>
            </a:r>
          </a:p>
          <a:p>
            <a:r>
              <a:rPr lang="ru-RU" sz="1700"/>
              <a:t>Программы повышения квалификации специалистов службы занятости, культуры и спорта участвующих в сопровождении людей с ментальными нарушениями</a:t>
            </a:r>
          </a:p>
          <a:p>
            <a:r>
              <a:rPr lang="ru-RU" sz="1700"/>
              <a:t>Повышение квалификации специалистов разных структур и ведомств ( МЧС, полиция, транспорт, торговля и т.д.), которые могут вступить во взаимодействие с людьми с РАС и другими ментальными нарушениями</a:t>
            </a:r>
          </a:p>
          <a:p>
            <a:r>
              <a:rPr lang="ru-RU" sz="1700"/>
              <a:t>Программы по повышению компетенций родителей ( опекунов, законных представителей) и ближайшего окружения, воспитывающих людей с РАС и другими ментальными нарушениями</a:t>
            </a:r>
          </a:p>
        </p:txBody>
      </p:sp>
    </p:spTree>
    <p:extLst>
      <p:ext uri="{BB962C8B-B14F-4D97-AF65-F5344CB8AC3E}">
        <p14:creationId xmlns:p14="http://schemas.microsoft.com/office/powerpoint/2010/main" val="275502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6D35FCC-F013-F946-A7E5-A3CFBBA3E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134524"/>
              </p:ext>
            </p:extLst>
          </p:nvPr>
        </p:nvGraphicFramePr>
        <p:xfrm>
          <a:off x="554637" y="599607"/>
          <a:ext cx="10993900" cy="5381105"/>
        </p:xfrm>
        <a:graphic>
          <a:graphicData uri="http://schemas.openxmlformats.org/drawingml/2006/table">
            <a:tbl>
              <a:tblPr firstRow="1" bandRow="1"/>
              <a:tblGrid>
                <a:gridCol w="535428">
                  <a:extLst>
                    <a:ext uri="{9D8B030D-6E8A-4147-A177-3AD203B41FA5}">
                      <a16:colId xmlns:a16="http://schemas.microsoft.com/office/drawing/2014/main" val="803083452"/>
                    </a:ext>
                  </a:extLst>
                </a:gridCol>
                <a:gridCol w="6271082">
                  <a:extLst>
                    <a:ext uri="{9D8B030D-6E8A-4147-A177-3AD203B41FA5}">
                      <a16:colId xmlns:a16="http://schemas.microsoft.com/office/drawing/2014/main" val="2824622121"/>
                    </a:ext>
                  </a:extLst>
                </a:gridCol>
                <a:gridCol w="535428">
                  <a:extLst>
                    <a:ext uri="{9D8B030D-6E8A-4147-A177-3AD203B41FA5}">
                      <a16:colId xmlns:a16="http://schemas.microsoft.com/office/drawing/2014/main" val="1526787213"/>
                    </a:ext>
                  </a:extLst>
                </a:gridCol>
                <a:gridCol w="3651962">
                  <a:extLst>
                    <a:ext uri="{9D8B030D-6E8A-4147-A177-3AD203B41FA5}">
                      <a16:colId xmlns:a16="http://schemas.microsoft.com/office/drawing/2014/main" val="157935064"/>
                    </a:ext>
                  </a:extLst>
                </a:gridCol>
              </a:tblGrid>
              <a:tr h="238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Образовательные программы по подготовки специалистов в области ранней помощи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59120"/>
                  </a:ext>
                </a:extLst>
              </a:tr>
              <a:tr h="238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Системная модель ранней помощи/раннего вмешательства для детей с РАС и их семей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АНО ДПО "СПб ИРАВ"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328254"/>
                  </a:ext>
                </a:extLst>
              </a:tr>
              <a:tr h="238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Технологии ранней помощи на основе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Денверской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модели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ПИМУ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727414"/>
                  </a:ext>
                </a:extLst>
              </a:tr>
              <a:tr h="434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Коррекционно-развивающие занятия, программа комплексной абилитации, реабилитации и социальной адаптации детей в возрасте до 4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АНО Наш солнечный мир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617763"/>
                  </a:ext>
                </a:extLst>
              </a:tr>
              <a:tr h="238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*Выявление, диагностика и ранняя помощь детям с РАС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ФРЦ МГППУ совместно с АНО ДПО "СПб ИРАВ"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03647"/>
                  </a:ext>
                </a:extLst>
              </a:tr>
              <a:tr h="434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Образовательные программы по подготовке специалистов в области дошкольного образования детей с РАС (от 4 до 7-8 лет)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790000"/>
                  </a:ext>
                </a:extLst>
              </a:tr>
              <a:tr h="434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 социальной адаптации, организация и проведение коррекционно-развивающих занятий и сопровождение ребенка с РАС в ДОУ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АНО Наш Солнечный мир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262877"/>
                  </a:ext>
                </a:extLst>
              </a:tr>
              <a:tr h="630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Психолого-педагогическая коррекция и обучение детей с расстройствами аутистического спектра (РАС)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ФРЦ МГППУ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967229"/>
                  </a:ext>
                </a:extLst>
              </a:tr>
              <a:tr h="630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инклюзивной среды и организация особых образовательных условий для детей с ограниченными возможностями здоровья в дошкольном образовании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ИПАП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058681"/>
                  </a:ext>
                </a:extLst>
              </a:tr>
              <a:tr h="434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и развитие речи у детей с РАС и другими нарушениями развития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АНО «Наш Солнечный мир»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152955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Подготовка детей с РАС к школе. Вопросы преемственности детского сада и школы.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АНО «Наш Солнченый мир»</a:t>
                      </a:r>
                      <a:b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87442"/>
                  </a:ext>
                </a:extLst>
              </a:tr>
              <a:tr h="238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Адаптивная физическая культура в физической реабилитации детей с РАС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Сетевая программа, ПИМУ и НГПУ им.К.Минина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773140"/>
                  </a:ext>
                </a:extLst>
              </a:tr>
              <a:tr h="434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двигательной и сенсорной сферы у детей с РАС (Сенсорная интеграция, кинезиотерапия, адаптивная физкультура)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АНО «Наш Солнечный Мир»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680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69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AC9DDD1-84D0-A84B-85FC-6EA0F0E17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12266"/>
              </p:ext>
            </p:extLst>
          </p:nvPr>
        </p:nvGraphicFramePr>
        <p:xfrm>
          <a:off x="462455" y="409903"/>
          <a:ext cx="11330154" cy="5936724"/>
        </p:xfrm>
        <a:graphic>
          <a:graphicData uri="http://schemas.openxmlformats.org/drawingml/2006/table">
            <a:tbl>
              <a:tblPr firstRow="1" bandRow="1"/>
              <a:tblGrid>
                <a:gridCol w="402172">
                  <a:extLst>
                    <a:ext uri="{9D8B030D-6E8A-4147-A177-3AD203B41FA5}">
                      <a16:colId xmlns:a16="http://schemas.microsoft.com/office/drawing/2014/main" val="2303275468"/>
                    </a:ext>
                  </a:extLst>
                </a:gridCol>
                <a:gridCol w="5941450">
                  <a:extLst>
                    <a:ext uri="{9D8B030D-6E8A-4147-A177-3AD203B41FA5}">
                      <a16:colId xmlns:a16="http://schemas.microsoft.com/office/drawing/2014/main" val="1999220285"/>
                    </a:ext>
                  </a:extLst>
                </a:gridCol>
                <a:gridCol w="557566">
                  <a:extLst>
                    <a:ext uri="{9D8B030D-6E8A-4147-A177-3AD203B41FA5}">
                      <a16:colId xmlns:a16="http://schemas.microsoft.com/office/drawing/2014/main" val="2691106316"/>
                    </a:ext>
                  </a:extLst>
                </a:gridCol>
                <a:gridCol w="4428966">
                  <a:extLst>
                    <a:ext uri="{9D8B030D-6E8A-4147-A177-3AD203B41FA5}">
                      <a16:colId xmlns:a16="http://schemas.microsoft.com/office/drawing/2014/main" val="487639475"/>
                    </a:ext>
                  </a:extLst>
                </a:gridCol>
              </a:tblGrid>
              <a:tr h="232083">
                <a:tc>
                  <a:txBody>
                    <a:bodyPr/>
                    <a:lstStyle/>
                    <a:p>
                      <a:pPr algn="ctr"/>
                      <a:r>
                        <a:rPr lang="ru-RU" sz="700" b="1" i="1" dirty="0">
                          <a:solidFill>
                            <a:srgbClr val="979797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  <a:endParaRPr lang="ru-RU" sz="700" dirty="0">
                        <a:solidFill>
                          <a:srgbClr val="9797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</a:rPr>
                        <a:t>Образовательные программы по подготовки </a:t>
                      </a:r>
                      <a:r>
                        <a:rPr lang="ru-RU" sz="1400" b="1" i="1" dirty="0" err="1">
                          <a:effectLst/>
                          <a:latin typeface="Times New Roman" panose="02020603050405020304" pitchFamily="18" charset="0"/>
                        </a:rPr>
                        <a:t>спецалистов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</a:rPr>
                        <a:t> в области школьного образования детей с РАС (7 – 18 (21г))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784723"/>
                  </a:ext>
                </a:extLst>
              </a:tr>
              <a:tr h="497321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5.1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Особенности реализации Федерального государственного образовательного стандарта начального общего образования обучающихся с ОВЗ при организации обучения детей с расстройствами аутистического спектра (РАС)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ФРЦ МГППУ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874316"/>
                  </a:ext>
                </a:extLst>
              </a:tr>
              <a:tr h="332272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Организация и сопровождение процесса инклюзивного образования детей с ОВЗ, включая РАС, в рамках ФГОС НОО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ИПАП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066132"/>
                  </a:ext>
                </a:extLst>
              </a:tr>
              <a:tr h="427821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Организация дополнительного образования и досуговой деятельности для детей с РАС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Наш Солнечный Мир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518310"/>
                  </a:ext>
                </a:extLst>
              </a:tr>
              <a:tr h="33154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5.7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Психолого-педагогическая работа с детьми с РАС школьного возраста (младшая школа, подростки, старшеклассники) различных уровней развития (функционирования)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АНО «Наш солнечный мир»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009694"/>
                  </a:ext>
                </a:extLst>
              </a:tr>
              <a:tr h="33154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5.8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Развитие речи у детей с РАС и другими нарушениями развития школьного возраста. Средства альтернативной и вспомогательной коммуникации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АНО «Наш солнечный мир»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07980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5.9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Адаптивная физическая культура в физической реабилитации детей с РАС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Сетевая программа, ПИМУ и НГПУ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</a:rPr>
                        <a:t>им.К.Минина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045714"/>
                  </a:ext>
                </a:extLst>
              </a:tr>
              <a:tr h="33154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5.10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Развитие двигательной и сенсорной сферы у детей с РАС школьного возраста (Сенсорная интеграция,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</a:rPr>
                        <a:t>кинезиотерапия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, адаптивная физкультура)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АНО «Наш Солнечный Мир»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380905"/>
                  </a:ext>
                </a:extLst>
              </a:tr>
              <a:tr h="761887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5.11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</a:rPr>
                        <a:t>Тьюторское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 сопровождение обучающихся с РАС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ФРЦ МГППУ,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078741"/>
                  </a:ext>
                </a:extLst>
              </a:tr>
              <a:tr h="477551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</a:rPr>
                        <a:t>5.13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Применение принципов прикладного анализа поведения в работе с детьми с РАС</a:t>
                      </a:r>
                    </a:p>
                    <a:p>
                      <a:pPr algn="ctr"/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ФРЦ МГППУ совместно с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Ассоциацией специалистов прикладного анализа поведения «</a:t>
                      </a:r>
                      <a:r>
                        <a:rPr lang="en" sz="1000" dirty="0" err="1">
                          <a:effectLst/>
                          <a:latin typeface="Times New Roman" panose="02020603050405020304" pitchFamily="18" charset="0"/>
                        </a:rPr>
                        <a:t>RusABA</a:t>
                      </a:r>
                      <a:r>
                        <a:rPr lang="en" sz="1000" dirty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656302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5.14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Основы прикладного анализа поведения. Базовый курс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ПИМУ совместно с ИПАП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76972"/>
                  </a:ext>
                </a:extLst>
              </a:tr>
              <a:tr h="33154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5.16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Прикладной анализ поведения (АВА – терапия): коррекция поведенческих нарушений, обучение,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</a:rPr>
                        <a:t>абилитация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 и развитие детей и подростков с ОВЗ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260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ИПАП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057909"/>
                  </a:ext>
                </a:extLst>
              </a:tr>
              <a:tr h="497321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5.18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Особенности организации образовательной модели «Ресурсный класс» для детей с ОВЗ, включая РАС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ИПАП,</a:t>
                      </a:r>
                    </a:p>
                    <a:p>
                      <a:pPr algn="ctr"/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96006"/>
                  </a:ext>
                </a:extLst>
              </a:tr>
              <a:tr h="33154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5.19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Альтернативная и дополненная коммуникация в профессиональной деятельности педагогов – психологов, учителей – логопедов и коррекционных педагогов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ИПАП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694284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5.20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Организация работы с детьми с РАС и ТМНР в условиях ФГОС ОВЗ (8.3.-8.4)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ИПАП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658313"/>
                  </a:ext>
                </a:extLst>
              </a:tr>
              <a:tr h="33154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5.21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Управленческие аспекты организации процесса инклюзивного образования обучающихся с ОВЗ, включая РАС, в образовательной организации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ИПАП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421308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Times New Roman" panose="02020603050405020304" pitchFamily="18" charset="0"/>
                        </a:rPr>
                        <a:t>5.22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Практическая Андрогогика: модель образования и самообразования взрослых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</a:rPr>
                        <a:t>Сетевая программа ПИМУ совместно с  НГПУ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</a:rPr>
                        <a:t>им.К.Минина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8" marR="4258" marT="0" marB="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31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98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B9E9B-7D6C-5946-BB57-95DED165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ru-RU" sz="3700"/>
              <a:t>Итоги реализации образовательных программ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CCF38-940B-BD49-9BC6-090EABDA8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92" y="2015068"/>
            <a:ext cx="6313987" cy="452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/>
              <a:t>С октября 2021г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Всего 15 курсов от 36ч до 260ч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З семинара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2021 год – обучено 502 человека ( Чувашская республика)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2022 год – обучено 976 человек</a:t>
            </a:r>
          </a:p>
          <a:p>
            <a:pPr marL="0" indent="0" algn="ctr">
              <a:buNone/>
            </a:pPr>
            <a:r>
              <a:rPr lang="ru-RU" sz="2000" b="1" dirty="0"/>
              <a:t>План на 2 полугодие 2022г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30 образовательных курсов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Более 3000 человек будет обучено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/>
              <a:t>Общий бюджет 20 600 000 руб. ( Приоритет 2030)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5" name="Picture 4" descr="Календарь на столе">
            <a:extLst>
              <a:ext uri="{FF2B5EF4-FFF2-40B4-BE49-F238E27FC236}">
                <a16:creationId xmlns:a16="http://schemas.microsoft.com/office/drawing/2014/main" id="{9BD23BAD-3B34-2345-EA93-855415F49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7737418" y="168876"/>
            <a:ext cx="3711086" cy="2631989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57CB131-F328-C948-8893-2A8318FC426B}"/>
              </a:ext>
            </a:extLst>
          </p:cNvPr>
          <p:cNvGraphicFramePr>
            <a:graphicFrameLocks noGrp="1"/>
          </p:cNvGraphicFramePr>
          <p:nvPr/>
        </p:nvGraphicFramePr>
        <p:xfrm>
          <a:off x="6283843" y="2961503"/>
          <a:ext cx="5402665" cy="33316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485656">
                  <a:extLst>
                    <a:ext uri="{9D8B030D-6E8A-4147-A177-3AD203B41FA5}">
                      <a16:colId xmlns:a16="http://schemas.microsoft.com/office/drawing/2014/main" val="2006270657"/>
                    </a:ext>
                  </a:extLst>
                </a:gridCol>
                <a:gridCol w="3195825">
                  <a:extLst>
                    <a:ext uri="{9D8B030D-6E8A-4147-A177-3AD203B41FA5}">
                      <a16:colId xmlns:a16="http://schemas.microsoft.com/office/drawing/2014/main" val="2455291995"/>
                    </a:ext>
                  </a:extLst>
                </a:gridCol>
                <a:gridCol w="1721184">
                  <a:extLst>
                    <a:ext uri="{9D8B030D-6E8A-4147-A177-3AD203B41FA5}">
                      <a16:colId xmlns:a16="http://schemas.microsoft.com/office/drawing/2014/main" val="2808564927"/>
                    </a:ext>
                  </a:extLst>
                </a:gridCol>
              </a:tblGrid>
              <a:tr h="86338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0" u="none" strike="noStrike" cap="none" spc="6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1300" b="0" i="0" u="none" strike="noStrike" cap="none" spc="6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spc="6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Регион</a:t>
                      </a:r>
                      <a:endParaRPr lang="ru-RU" sz="1600" b="0" i="0" u="none" strike="noStrike" cap="none" spc="6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cap="none" spc="6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Количество обученных в 2022г</a:t>
                      </a:r>
                      <a:endParaRPr lang="ru-RU" sz="1600" b="0" i="0" u="none" strike="noStrike" cap="none" spc="6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351851"/>
                  </a:ext>
                </a:extLst>
              </a:tr>
              <a:tr h="3490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Чувашская республика</a:t>
                      </a:r>
                      <a:endParaRPr lang="ru-R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550</a:t>
                      </a:r>
                      <a:endParaRPr lang="ru-RU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018964"/>
                  </a:ext>
                </a:extLst>
              </a:tr>
              <a:tr h="3490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Ульяновская область</a:t>
                      </a:r>
                      <a:endParaRPr lang="ru-R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343</a:t>
                      </a:r>
                      <a:endParaRPr lang="ru-RU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423199"/>
                  </a:ext>
                </a:extLst>
              </a:tr>
              <a:tr h="3490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3</a:t>
                      </a:r>
                      <a:endParaRPr lang="ru-RU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Нижегородская область</a:t>
                      </a:r>
                      <a:endParaRPr lang="ru-R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26</a:t>
                      </a:r>
                      <a:endParaRPr lang="ru-RU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843569"/>
                  </a:ext>
                </a:extLst>
              </a:tr>
              <a:tr h="3490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4</a:t>
                      </a:r>
                      <a:endParaRPr lang="ru-RU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Пензенская область</a:t>
                      </a:r>
                      <a:endParaRPr lang="ru-R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15</a:t>
                      </a:r>
                      <a:endParaRPr lang="ru-RU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292299"/>
                  </a:ext>
                </a:extLst>
              </a:tr>
              <a:tr h="3490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Пермский край</a:t>
                      </a:r>
                      <a:endParaRPr lang="ru-R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16</a:t>
                      </a:r>
                      <a:endParaRPr lang="ru-R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195960"/>
                  </a:ext>
                </a:extLst>
              </a:tr>
              <a:tr h="3490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6</a:t>
                      </a:r>
                      <a:endParaRPr lang="ru-RU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Республика Башкортостан</a:t>
                      </a:r>
                      <a:endParaRPr lang="ru-RU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8</a:t>
                      </a:r>
                      <a:endParaRPr lang="ru-R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0077"/>
                  </a:ext>
                </a:extLst>
              </a:tr>
              <a:tr h="3490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7</a:t>
                      </a:r>
                      <a:endParaRPr lang="ru-RU" sz="1100" b="1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Республика Татарстан</a:t>
                      </a:r>
                      <a:endParaRPr lang="ru-RU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5</a:t>
                      </a:r>
                      <a:endParaRPr lang="ru-RU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258" marR="32258" marT="73803" marB="6451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56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altLang="ru-RU" sz="1700" b="1" dirty="0"/>
            </a:br>
            <a:br>
              <a:rPr lang="en-US" altLang="ru-RU" sz="1700" b="1" dirty="0"/>
            </a:br>
            <a:br>
              <a:rPr lang="en-US" altLang="ru-RU" sz="1700" b="1" dirty="0"/>
            </a:br>
            <a:r>
              <a:rPr lang="en-US" altLang="ru-RU" sz="3100" b="1" dirty="0" err="1"/>
              <a:t>mentalpfo.ru</a:t>
            </a:r>
            <a:endParaRPr lang="en-US" alt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59101-EFCE-3C4E-B94A-B9F3A6A46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4" y="4458890"/>
            <a:ext cx="1342363" cy="1368285"/>
          </a:xfrm>
          <a:prstGeom prst="rect">
            <a:avLst/>
          </a:prstGeom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169" y="3761772"/>
            <a:ext cx="7056698" cy="169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9537" y="2050002"/>
            <a:ext cx="8569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/>
              <a:t>Спасибо за внимание!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CEA6E30-1D74-B14A-849E-80ACF84F32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7" t="3809" r="3667" b="4177"/>
          <a:stretch/>
        </p:blipFill>
        <p:spPr>
          <a:xfrm>
            <a:off x="9792182" y="4424177"/>
            <a:ext cx="1425101" cy="12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1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6FE2F4-7F14-254B-A7C8-ADF6BF01696E}"/>
              </a:ext>
            </a:extLst>
          </p:cNvPr>
          <p:cNvSpPr/>
          <p:nvPr/>
        </p:nvSpPr>
        <p:spPr>
          <a:xfrm>
            <a:off x="1642925" y="1854448"/>
            <a:ext cx="2856922" cy="62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600" b="1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ПИЛОТ</a:t>
            </a:r>
            <a:endParaRPr lang="ru-RU" sz="1200" b="1" dirty="0">
              <a:ln w="0"/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450"/>
              </a:spcAft>
            </a:pPr>
            <a:r>
              <a:rPr lang="ru-RU" sz="16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Нижегородская область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73A193-4C41-CB4C-A70A-13E33BBD1F2F}"/>
              </a:ext>
            </a:extLst>
          </p:cNvPr>
          <p:cNvSpPr/>
          <p:nvPr/>
        </p:nvSpPr>
        <p:spPr>
          <a:xfrm rot="10800000" flipV="1">
            <a:off x="1653562" y="3077430"/>
            <a:ext cx="2155207" cy="18569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400" b="1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ОПОРНЫЕ РЕГИОНЫ</a:t>
            </a:r>
          </a:p>
          <a:p>
            <a:r>
              <a:rPr lang="ru-RU" sz="14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Республика Башкортостан</a:t>
            </a:r>
          </a:p>
          <a:p>
            <a:r>
              <a:rPr lang="ru-RU" sz="14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Ульяновская область</a:t>
            </a:r>
          </a:p>
          <a:p>
            <a:r>
              <a:rPr lang="ru-RU" sz="14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Чувашская республика</a:t>
            </a:r>
          </a:p>
          <a:p>
            <a:r>
              <a:rPr lang="ru-RU" sz="14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Пензенская область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1BA980-7AC4-2E42-B956-E236C8104C15}"/>
              </a:ext>
            </a:extLst>
          </p:cNvPr>
          <p:cNvSpPr/>
          <p:nvPr/>
        </p:nvSpPr>
        <p:spPr>
          <a:xfrm rot="10800000" flipV="1">
            <a:off x="402368" y="1454149"/>
            <a:ext cx="6729952" cy="315471"/>
          </a:xfrm>
          <a:prstGeom prst="rect">
            <a:avLst/>
          </a:prstGeom>
          <a:solidFill>
            <a:srgbClr val="1D4999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600" b="1" dirty="0">
                <a:ln w="0"/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 регионов ПФО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6D8D994-4739-DF4E-B01A-5D0635CEAA24}"/>
              </a:ext>
            </a:extLst>
          </p:cNvPr>
          <p:cNvSpPr/>
          <p:nvPr/>
        </p:nvSpPr>
        <p:spPr>
          <a:xfrm>
            <a:off x="7290640" y="1936255"/>
            <a:ext cx="4698160" cy="10567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82563" indent="-18256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и внедрение эффективной системы комплексной помощи людям с РАС с целью их социализации и интеграции в общество</a:t>
            </a:r>
          </a:p>
          <a:p>
            <a:pPr marL="182563" indent="-18256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Формирование в обществе толерантного отношения к людям с РАС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79742B-FFCB-694A-BC35-967DF3843EC0}"/>
              </a:ext>
            </a:extLst>
          </p:cNvPr>
          <p:cNvSpPr/>
          <p:nvPr/>
        </p:nvSpPr>
        <p:spPr>
          <a:xfrm>
            <a:off x="345440" y="152240"/>
            <a:ext cx="11643360" cy="1088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000" b="1" dirty="0">
                <a:solidFill>
                  <a:srgbClr val="1D4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Общественный проект Полномочного представителя Президента в ПФО «Ментальное здоровье» по созданию системы комплексного сопровождения людей с РАС и другими ментальными нарушениями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D331CA-E590-244A-91F0-30315BF39326}"/>
              </a:ext>
            </a:extLst>
          </p:cNvPr>
          <p:cNvSpPr/>
          <p:nvPr/>
        </p:nvSpPr>
        <p:spPr>
          <a:xfrm>
            <a:off x="1667405" y="5001908"/>
            <a:ext cx="2652829" cy="1426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sz="1400" b="1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РЕГИОНЫ – УЧАСТНИКИ</a:t>
            </a:r>
            <a:br>
              <a:rPr lang="ru-RU" sz="1400" b="1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2022 г.</a:t>
            </a:r>
          </a:p>
          <a:p>
            <a:r>
              <a:rPr lang="ru-RU" sz="14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Республика Мордовия</a:t>
            </a:r>
          </a:p>
          <a:p>
            <a:r>
              <a:rPr lang="ru-RU" sz="14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Республика Марий–Эл</a:t>
            </a:r>
          </a:p>
          <a:p>
            <a:r>
              <a:rPr lang="ru-RU" sz="14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Пермский край</a:t>
            </a:r>
          </a:p>
          <a:p>
            <a:r>
              <a:rPr lang="ru-RU" sz="14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Республика Татарстан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2E8F3FC-5406-D14C-9442-B1354F59597F}"/>
              </a:ext>
            </a:extLst>
          </p:cNvPr>
          <p:cNvSpPr/>
          <p:nvPr/>
        </p:nvSpPr>
        <p:spPr>
          <a:xfrm>
            <a:off x="7290640" y="3824542"/>
            <a:ext cx="4769281" cy="210826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82563" indent="-18256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системы раннего выявления детей с РАС </a:t>
            </a:r>
            <a:br>
              <a:rPr lang="ru-RU" sz="12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(18-30 мес.)</a:t>
            </a:r>
          </a:p>
          <a:p>
            <a:pPr marL="182563" indent="-18256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Аккумулирование и тиражирование наиболее эффективных отечественных и зарубежных методик помощи людям с РАС разных возрастных групп</a:t>
            </a:r>
          </a:p>
          <a:p>
            <a:pPr marL="182563" indent="-18256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работы ресурсных центров в сферах социального обслуживания, здравоохранения, образования для работы с людьми с РАС</a:t>
            </a:r>
          </a:p>
          <a:p>
            <a:pPr marL="182563" indent="-18256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n w="0"/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 специалистов учреждений разных сфер, взаимодействующих с людьми с РАС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98117" y="1857354"/>
            <a:ext cx="1798320" cy="4471165"/>
            <a:chOff x="199717" y="1745594"/>
            <a:chExt cx="1798320" cy="447116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74488" y="1745594"/>
              <a:ext cx="1432560" cy="4471165"/>
              <a:chOff x="374488" y="1745594"/>
              <a:chExt cx="1432560" cy="4471165"/>
            </a:xfrm>
          </p:grpSpPr>
          <p:cxnSp>
            <p:nvCxnSpPr>
              <p:cNvPr id="21" name="Прямая соединительная линия 20"/>
              <p:cNvCxnSpPr>
                <a:stCxn id="7" idx="4"/>
                <a:endCxn id="19" idx="0"/>
              </p:cNvCxnSpPr>
              <p:nvPr/>
            </p:nvCxnSpPr>
            <p:spPr>
              <a:xfrm>
                <a:off x="1090768" y="2918299"/>
                <a:ext cx="0" cy="1937660"/>
              </a:xfrm>
              <a:prstGeom prst="line">
                <a:avLst/>
              </a:prstGeom>
              <a:ln w="25400">
                <a:solidFill>
                  <a:srgbClr val="1D49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Овал 17"/>
              <p:cNvSpPr/>
              <p:nvPr/>
            </p:nvSpPr>
            <p:spPr>
              <a:xfrm>
                <a:off x="457168" y="3230747"/>
                <a:ext cx="1267200" cy="12672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1D4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410368" y="4855959"/>
                <a:ext cx="1360800" cy="13608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1D4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503968" y="1745594"/>
                <a:ext cx="1173600" cy="117270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1D4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74488" y="2068938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700" b="1" dirty="0">
                    <a:ln w="22225">
                      <a:noFill/>
                      <a:prstDash val="solid"/>
                    </a:ln>
                    <a:solidFill>
                      <a:srgbClr val="1D499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2019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4488" y="3579720"/>
                <a:ext cx="143256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000" b="1" dirty="0">
                    <a:ln w="22225">
                      <a:noFill/>
                      <a:prstDash val="solid"/>
                    </a:ln>
                    <a:solidFill>
                      <a:srgbClr val="1D4999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2021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99717" y="5199247"/>
              <a:ext cx="17983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300" b="1" dirty="0">
                  <a:ln w="22225">
                    <a:noFill/>
                    <a:prstDash val="solid"/>
                  </a:ln>
                  <a:solidFill>
                    <a:srgbClr val="1D4999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90641" y="1452127"/>
            <a:ext cx="4373038" cy="315471"/>
          </a:xfrm>
          <a:prstGeom prst="rect">
            <a:avLst/>
          </a:prstGeom>
          <a:solidFill>
            <a:srgbClr val="1D4999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spcAft>
                <a:spcPts val="450"/>
              </a:spcAft>
              <a:defRPr sz="1600" b="1">
                <a:ln w="0"/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ЦЕЛИ ПРОЕКТА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0640" y="3301300"/>
            <a:ext cx="4373039" cy="315471"/>
          </a:xfrm>
          <a:prstGeom prst="rect">
            <a:avLst/>
          </a:prstGeom>
          <a:solidFill>
            <a:srgbClr val="1D4999"/>
          </a:solidFill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ctr">
              <a:spcAft>
                <a:spcPts val="450"/>
              </a:spcAft>
              <a:defRPr sz="1600" b="1">
                <a:ln w="0"/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ЗАДАЧИ ПРОЕКТА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657600" y="2126824"/>
            <a:ext cx="3393440" cy="3381884"/>
            <a:chOff x="3640511" y="1999577"/>
            <a:chExt cx="3550552" cy="337846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ACACAC"/>
                </a:clrFrom>
                <a:clrTo>
                  <a:srgbClr val="ACACA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511" y="1999577"/>
              <a:ext cx="3550552" cy="337846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0000" r="90000">
                          <a14:foregroundMark x1="44333" y1="21528" x2="57111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735" y="2889470"/>
              <a:ext cx="465090" cy="372072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0000">
                          <a14:foregroundMark x1="44333" y1="21528" x2="57111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401" y="2575224"/>
              <a:ext cx="465090" cy="372072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0000">
                          <a14:foregroundMark x1="44333" y1="21528" x2="57111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183" y="2262160"/>
              <a:ext cx="465090" cy="372072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0000">
                          <a14:foregroundMark x1="44333" y1="21528" x2="57111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921" y="2675522"/>
              <a:ext cx="465090" cy="372072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0000">
                          <a14:foregroundMark x1="44333" y1="21528" x2="57111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965" y="3088884"/>
              <a:ext cx="465090" cy="37207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0000">
                          <a14:foregroundMark x1="44333" y1="21528" x2="57111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99" y="2593698"/>
              <a:ext cx="465090" cy="37207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0000">
                          <a14:foregroundMark x1="44333" y1="21528" x2="57111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167" y="3830711"/>
              <a:ext cx="465090" cy="372072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0000" r="90000">
                          <a14:foregroundMark x1="44333" y1="21528" x2="57111" y2="3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288" y="2761260"/>
              <a:ext cx="465090" cy="372072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376787" y="5983747"/>
            <a:ext cx="2344918" cy="341632"/>
            <a:chOff x="4457059" y="6172422"/>
            <a:chExt cx="2344918" cy="34163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607722" y="6172422"/>
              <a:ext cx="2194255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" b="1" dirty="0">
                  <a:solidFill>
                    <a:srgbClr val="1D4999"/>
                  </a:solidFill>
                </a:rPr>
                <a:t>https://mentalpfo.ru</a:t>
              </a:r>
              <a:endParaRPr lang="ru-RU" b="1" dirty="0">
                <a:solidFill>
                  <a:srgbClr val="1D4999"/>
                </a:solidFill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059" y="6226606"/>
              <a:ext cx="216392" cy="216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22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035510" y="-130629"/>
            <a:ext cx="6156185" cy="1246911"/>
          </a:xfrm>
          <a:prstGeom prst="roundRect">
            <a:avLst>
              <a:gd name="adj" fmla="val 0"/>
            </a:avLst>
          </a:prstGeom>
          <a:scene3d>
            <a:camera prst="orthographicFront"/>
            <a:lightRig rig="fla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kern="12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b="1" kern="1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Приволжский центр ментального здоровья</a:t>
            </a:r>
            <a:endParaRPr lang="en-US" sz="2800" b="1" kern="12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Изображение выглядит как внутренний, человек, мальчи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CC781825-A71E-D244-B0A2-325D41DC8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1" r="-5" b="-5"/>
          <a:stretch/>
        </p:blipFill>
        <p:spPr>
          <a:xfrm>
            <a:off x="3900506" y="510409"/>
            <a:ext cx="1952118" cy="1952118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46" name="Picture 4"/>
          <p:cNvPicPr/>
          <p:nvPr/>
        </p:nvPicPr>
        <p:blipFill rotWithShape="1">
          <a:blip r:embed="rId4">
            <a:alphaModFix/>
          </a:blip>
          <a:srcRect l="5262" r="28240" b="3"/>
          <a:stretch/>
        </p:blipFill>
        <p:spPr>
          <a:xfrm>
            <a:off x="2689600" y="2804997"/>
            <a:ext cx="2831628" cy="2649998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Рисунок 3" descr="Изображение выглядит как человек, внутренний, маленьки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CFF99311-841B-B74C-8BA7-89012791EF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1" b="1"/>
          <a:stretch/>
        </p:blipFill>
        <p:spPr>
          <a:xfrm>
            <a:off x="0" y="0"/>
            <a:ext cx="3732476" cy="322040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48" name="Рисунок 10"/>
          <p:cNvPicPr/>
          <p:nvPr/>
        </p:nvPicPr>
        <p:blipFill rotWithShape="1">
          <a:blip r:embed="rId6">
            <a:alphaModFix/>
          </a:blip>
          <a:srcRect l="15578" r="6573" b="-4"/>
          <a:stretch/>
        </p:blipFill>
        <p:spPr>
          <a:xfrm>
            <a:off x="0" y="4543425"/>
            <a:ext cx="2831627" cy="230906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5" name="TextShape 2"/>
          <p:cNvSpPr txBox="1"/>
          <p:nvPr/>
        </p:nvSpPr>
        <p:spPr>
          <a:xfrm>
            <a:off x="5704114" y="1116283"/>
            <a:ext cx="6487581" cy="3165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530" indent="-28575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Реализация программ комплексного психолого-педагогического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сопровождения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детей</a:t>
            </a:r>
            <a:r>
              <a:rPr lang="ru-RU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– внедрение и апробация новых методик – более 1500 детей в год</a:t>
            </a:r>
            <a:endParaRPr lang="en-US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14530" indent="-28575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ru-RU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Образовательная, </a:t>
            </a:r>
            <a:r>
              <a:rPr lang="ru-RU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стажировочная</a:t>
            </a:r>
            <a:r>
              <a:rPr lang="ru-RU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площадка для специалистов системы комплексного сопровождения различных ведомств</a:t>
            </a:r>
          </a:p>
          <a:p>
            <a:pPr marL="514530" indent="-28575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ru-RU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Экспертно-методическая, просветительская деятельность</a:t>
            </a:r>
            <a:endParaRPr lang="en-US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14530" indent="-28575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ru-RU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400230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100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346639-A8FA-834E-A6C9-7252182C17AD}"/>
              </a:ext>
            </a:extLst>
          </p:cNvPr>
          <p:cNvSpPr/>
          <p:nvPr/>
        </p:nvSpPr>
        <p:spPr>
          <a:xfrm>
            <a:off x="6096000" y="3591098"/>
            <a:ext cx="52330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Институт клинической психологии ПИМУ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23E574-CB49-A441-B03E-7D9B678F7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1732" y="3105220"/>
            <a:ext cx="1768886" cy="1553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2EA357-2B8E-BD44-A9FD-A70FFE6EE638}"/>
              </a:ext>
            </a:extLst>
          </p:cNvPr>
          <p:cNvSpPr txBox="1"/>
          <p:nvPr/>
        </p:nvSpPr>
        <p:spPr>
          <a:xfrm>
            <a:off x="5913114" y="4476911"/>
            <a:ext cx="5907584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530" indent="-28575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Интеграция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современных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научных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достижений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в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области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психологии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и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нейроразвития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в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работу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ru-RU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Центра</a:t>
            </a:r>
            <a:endParaRPr lang="ru-RU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</a:endParaRPr>
          </a:p>
          <a:p>
            <a:pPr marL="514530" indent="-28575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ru-RU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Межвузовский центр научных исследований</a:t>
            </a:r>
          </a:p>
          <a:p>
            <a:pPr marL="514530" indent="-28575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ru-RU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Образовательные программы для </a:t>
            </a:r>
          </a:p>
        </p:txBody>
      </p:sp>
    </p:spTree>
    <p:extLst>
      <p:ext uri="{BB962C8B-B14F-4D97-AF65-F5344CB8AC3E}">
        <p14:creationId xmlns:p14="http://schemas.microsoft.com/office/powerpoint/2010/main" val="17856382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98666-D533-E349-A562-B2593DEB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ru-RU" sz="3100" b="1"/>
              <a:t>Структурные подразделения ПИМУ</a:t>
            </a: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F015EEC1-C144-4677-87D2-98F8CC52E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216346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40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671588" y="2639520"/>
            <a:ext cx="8728662" cy="64773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4567170" y="2796660"/>
            <a:ext cx="1751490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50" spc="-1">
                <a:solidFill>
                  <a:srgbClr val="000000"/>
                </a:solidFill>
                <a:latin typeface="Calibri"/>
              </a:rPr>
              <a:t>   3-6 лет</a:t>
            </a:r>
            <a:endParaRPr lang="ru-RU" sz="1350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 flipH="1">
            <a:off x="6318390" y="2808810"/>
            <a:ext cx="2174310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50" spc="-1">
                <a:solidFill>
                  <a:srgbClr val="000000"/>
                </a:solidFill>
                <a:latin typeface="Calibri"/>
              </a:rPr>
              <a:t>7-18 лет</a:t>
            </a:r>
            <a:endParaRPr lang="ru-RU" sz="1350" spc="-1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8664691" y="2816100"/>
            <a:ext cx="1288557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50" spc="-1">
                <a:solidFill>
                  <a:srgbClr val="000000"/>
                </a:solidFill>
                <a:latin typeface="Calibri"/>
              </a:rPr>
              <a:t>18 лет и старше</a:t>
            </a:r>
            <a:endParaRPr lang="ru-RU" sz="1350" spc="-1">
              <a:latin typeface="Arial"/>
            </a:endParaRPr>
          </a:p>
        </p:txBody>
      </p:sp>
      <p:pic>
        <p:nvPicPr>
          <p:cNvPr id="148" name="Рисунок 18" descr="Ребенок с воздушным шаром контур"/>
          <p:cNvPicPr/>
          <p:nvPr/>
        </p:nvPicPr>
        <p:blipFill>
          <a:blip r:embed="rId3"/>
          <a:stretch/>
        </p:blipFill>
        <p:spPr>
          <a:xfrm>
            <a:off x="4321740" y="2612250"/>
            <a:ext cx="510570" cy="51057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20" descr="Школьник контур"/>
          <p:cNvPicPr/>
          <p:nvPr/>
        </p:nvPicPr>
        <p:blipFill>
          <a:blip r:embed="rId4"/>
          <a:stretch/>
        </p:blipFill>
        <p:spPr>
          <a:xfrm>
            <a:off x="6040020" y="2754270"/>
            <a:ext cx="349380" cy="34938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22" descr="Мужчина контур"/>
          <p:cNvPicPr/>
          <p:nvPr/>
        </p:nvPicPr>
        <p:blipFill>
          <a:blip r:embed="rId5"/>
          <a:stretch/>
        </p:blipFill>
        <p:spPr>
          <a:xfrm>
            <a:off x="8269545" y="2819070"/>
            <a:ext cx="301050" cy="301050"/>
          </a:xfrm>
          <a:prstGeom prst="rect">
            <a:avLst/>
          </a:prstGeom>
          <a:ln>
            <a:noFill/>
          </a:ln>
        </p:spPr>
      </p:pic>
      <p:sp>
        <p:nvSpPr>
          <p:cNvPr id="151" name="Line 5"/>
          <p:cNvSpPr/>
          <p:nvPr/>
        </p:nvSpPr>
        <p:spPr>
          <a:xfrm flipH="1">
            <a:off x="4557990" y="4037397"/>
            <a:ext cx="20790" cy="190907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Line 6"/>
          <p:cNvSpPr/>
          <p:nvPr/>
        </p:nvSpPr>
        <p:spPr>
          <a:xfrm>
            <a:off x="6297870" y="4037397"/>
            <a:ext cx="8910" cy="190907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Line 7"/>
          <p:cNvSpPr/>
          <p:nvPr/>
        </p:nvSpPr>
        <p:spPr>
          <a:xfrm flipH="1">
            <a:off x="8482710" y="3642030"/>
            <a:ext cx="20790" cy="235872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Line 8"/>
          <p:cNvSpPr/>
          <p:nvPr/>
        </p:nvSpPr>
        <p:spPr>
          <a:xfrm flipH="1">
            <a:off x="3151290" y="3507571"/>
            <a:ext cx="29430" cy="243890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9"/>
          <p:cNvSpPr/>
          <p:nvPr/>
        </p:nvSpPr>
        <p:spPr>
          <a:xfrm rot="600">
            <a:off x="1671557" y="1949802"/>
            <a:ext cx="1479755" cy="275908"/>
          </a:xfrm>
          <a:prstGeom prst="rect">
            <a:avLst/>
          </a:prstGeom>
          <a:solidFill>
            <a:srgbClr val="729FCF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50" b="1" spc="-1" dirty="0">
                <a:solidFill>
                  <a:srgbClr val="FFFFFF"/>
                </a:solidFill>
                <a:latin typeface="Calibri"/>
              </a:rPr>
              <a:t>Мероприятия</a:t>
            </a:r>
            <a:endParaRPr lang="ru-RU" sz="135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CustomShape 10"/>
          <p:cNvSpPr/>
          <p:nvPr/>
        </p:nvSpPr>
        <p:spPr>
          <a:xfrm>
            <a:off x="1702696" y="4037396"/>
            <a:ext cx="2419245" cy="275908"/>
          </a:xfrm>
          <a:prstGeom prst="rect">
            <a:avLst/>
          </a:prstGeom>
          <a:solidFill>
            <a:srgbClr val="729FCF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50" b="1" spc="-1" dirty="0">
                <a:solidFill>
                  <a:srgbClr val="FFFFFF"/>
                </a:solidFill>
                <a:latin typeface="Calibri"/>
              </a:rPr>
              <a:t>Целевые показатели</a:t>
            </a:r>
            <a:endParaRPr lang="ru-RU" sz="135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CustomShape 11"/>
          <p:cNvSpPr/>
          <p:nvPr/>
        </p:nvSpPr>
        <p:spPr>
          <a:xfrm>
            <a:off x="1848001" y="2271510"/>
            <a:ext cx="1481403" cy="48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50" spc="-1" dirty="0">
                <a:solidFill>
                  <a:srgbClr val="000000"/>
                </a:solidFill>
                <a:latin typeface="Calibri"/>
              </a:rPr>
              <a:t>Раннее выявление</a:t>
            </a:r>
            <a:endParaRPr lang="ru-RU" sz="135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12"/>
          <p:cNvSpPr/>
          <p:nvPr/>
        </p:nvSpPr>
        <p:spPr>
          <a:xfrm>
            <a:off x="3114030" y="2268000"/>
            <a:ext cx="1379970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50" spc="-1" dirty="0">
                <a:solidFill>
                  <a:srgbClr val="111111"/>
                </a:solidFill>
                <a:latin typeface="Calibri"/>
              </a:rPr>
              <a:t>Ранняя помощь</a:t>
            </a:r>
            <a:endParaRPr lang="ru-RU" sz="1350" spc="-1" dirty="0">
              <a:solidFill>
                <a:srgbClr val="111111"/>
              </a:solidFill>
              <a:latin typeface="Arial"/>
            </a:endParaRPr>
          </a:p>
        </p:txBody>
      </p:sp>
      <p:sp>
        <p:nvSpPr>
          <p:cNvPr id="159" name="CustomShape 13"/>
          <p:cNvSpPr/>
          <p:nvPr/>
        </p:nvSpPr>
        <p:spPr>
          <a:xfrm rot="10800000" flipV="1">
            <a:off x="4806930" y="2220167"/>
            <a:ext cx="2206734" cy="48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50" spc="-1" dirty="0">
                <a:solidFill>
                  <a:srgbClr val="111111"/>
                </a:solidFill>
                <a:latin typeface="Calibri"/>
              </a:rPr>
              <a:t>Дошкольное </a:t>
            </a:r>
            <a:endParaRPr lang="ru-RU" sz="1350" spc="-1" dirty="0">
              <a:solidFill>
                <a:srgbClr val="11111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350" spc="-1" dirty="0">
                <a:solidFill>
                  <a:srgbClr val="111111"/>
                </a:solidFill>
                <a:latin typeface="Calibri"/>
              </a:rPr>
              <a:t>образование</a:t>
            </a:r>
            <a:endParaRPr lang="ru-RU" sz="1350" spc="-1" dirty="0">
              <a:solidFill>
                <a:srgbClr val="111111"/>
              </a:solidFill>
              <a:latin typeface="Arial"/>
            </a:endParaRPr>
          </a:p>
        </p:txBody>
      </p:sp>
      <p:sp>
        <p:nvSpPr>
          <p:cNvPr id="160" name="CustomShape 14"/>
          <p:cNvSpPr/>
          <p:nvPr/>
        </p:nvSpPr>
        <p:spPr>
          <a:xfrm>
            <a:off x="6318930" y="2106811"/>
            <a:ext cx="2009070" cy="6914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50" spc="-1">
                <a:solidFill>
                  <a:srgbClr val="111111"/>
                </a:solidFill>
                <a:latin typeface="Calibri"/>
              </a:rPr>
              <a:t>Школьное образование и предпрофессиональная подготовка</a:t>
            </a:r>
            <a:endParaRPr lang="ru-RU" sz="1350" spc="-1">
              <a:solidFill>
                <a:srgbClr val="111111"/>
              </a:solidFill>
              <a:latin typeface="Arial"/>
            </a:endParaRPr>
          </a:p>
        </p:txBody>
      </p:sp>
      <p:sp>
        <p:nvSpPr>
          <p:cNvPr id="161" name="CustomShape 15"/>
          <p:cNvSpPr/>
          <p:nvPr/>
        </p:nvSpPr>
        <p:spPr>
          <a:xfrm>
            <a:off x="8500260" y="1881630"/>
            <a:ext cx="2181330" cy="899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50" spc="-1">
                <a:solidFill>
                  <a:srgbClr val="111111"/>
                </a:solidFill>
                <a:latin typeface="Calibri"/>
              </a:rPr>
              <a:t>Проф. образование / Трудовая деятельность/ Сопровождаемое проживание</a:t>
            </a:r>
            <a:endParaRPr lang="ru-RU" sz="1350" spc="-1">
              <a:solidFill>
                <a:srgbClr val="111111"/>
              </a:solidFill>
              <a:latin typeface="Arial"/>
            </a:endParaRPr>
          </a:p>
        </p:txBody>
      </p:sp>
      <p:sp>
        <p:nvSpPr>
          <p:cNvPr id="162" name="CustomShape 16"/>
          <p:cNvSpPr/>
          <p:nvPr/>
        </p:nvSpPr>
        <p:spPr>
          <a:xfrm>
            <a:off x="1738026" y="3669840"/>
            <a:ext cx="1308690" cy="229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spc="-1" dirty="0">
                <a:solidFill>
                  <a:srgbClr val="0422A7"/>
                </a:solidFill>
                <a:latin typeface="Calibri"/>
              </a:rPr>
              <a:t>МЗ /МСП)</a:t>
            </a:r>
            <a:endParaRPr lang="ru-RU" sz="1050" spc="-1" dirty="0">
              <a:solidFill>
                <a:srgbClr val="0422A7"/>
              </a:solidFill>
              <a:latin typeface="Arial"/>
            </a:endParaRPr>
          </a:p>
        </p:txBody>
      </p:sp>
      <p:sp>
        <p:nvSpPr>
          <p:cNvPr id="163" name="CustomShape 17"/>
          <p:cNvSpPr/>
          <p:nvPr/>
        </p:nvSpPr>
        <p:spPr>
          <a:xfrm>
            <a:off x="3294390" y="3560221"/>
            <a:ext cx="1296000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spc="-1" dirty="0">
                <a:solidFill>
                  <a:srgbClr val="0422A7"/>
                </a:solidFill>
                <a:latin typeface="Calibri"/>
              </a:rPr>
              <a:t>МЗ/МО/МСП/Главы </a:t>
            </a:r>
            <a:r>
              <a:rPr lang="ru-RU" sz="1050" spc="-1" dirty="0" err="1">
                <a:solidFill>
                  <a:srgbClr val="0422A7"/>
                </a:solidFill>
                <a:latin typeface="Calibri"/>
              </a:rPr>
              <a:t>мун</a:t>
            </a:r>
            <a:r>
              <a:rPr lang="ru-RU" sz="1050" spc="-1" dirty="0">
                <a:solidFill>
                  <a:srgbClr val="0422A7"/>
                </a:solidFill>
                <a:latin typeface="Calibri"/>
              </a:rPr>
              <a:t>. обр. ( ППМС )</a:t>
            </a:r>
            <a:endParaRPr lang="ru-RU" sz="1050" spc="-1" dirty="0">
              <a:solidFill>
                <a:srgbClr val="0422A7"/>
              </a:solidFill>
              <a:latin typeface="Arial"/>
            </a:endParaRPr>
          </a:p>
        </p:txBody>
      </p:sp>
      <p:sp>
        <p:nvSpPr>
          <p:cNvPr id="164" name="CustomShape 18"/>
          <p:cNvSpPr/>
          <p:nvPr/>
        </p:nvSpPr>
        <p:spPr>
          <a:xfrm>
            <a:off x="4567170" y="3553740"/>
            <a:ext cx="3246902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50" spc="-1" dirty="0">
                <a:solidFill>
                  <a:srgbClr val="0422A7"/>
                </a:solidFill>
                <a:latin typeface="Calibri"/>
              </a:rPr>
              <a:t>Министерство образования/МСП</a:t>
            </a:r>
            <a:endParaRPr lang="ru-RU" sz="1350" spc="-1" dirty="0">
              <a:solidFill>
                <a:srgbClr val="0422A7"/>
              </a:solidFill>
              <a:latin typeface="Arial"/>
            </a:endParaRPr>
          </a:p>
        </p:txBody>
      </p:sp>
      <p:sp>
        <p:nvSpPr>
          <p:cNvPr id="165" name="CustomShape 19"/>
          <p:cNvSpPr/>
          <p:nvPr/>
        </p:nvSpPr>
        <p:spPr>
          <a:xfrm>
            <a:off x="8500260" y="3521071"/>
            <a:ext cx="2060370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spc="-1" dirty="0">
                <a:solidFill>
                  <a:srgbClr val="0422A7"/>
                </a:solidFill>
                <a:latin typeface="Calibri"/>
              </a:rPr>
              <a:t>МО/МСП/</a:t>
            </a:r>
            <a:endParaRPr lang="ru-RU" sz="1050" spc="-1" dirty="0">
              <a:solidFill>
                <a:srgbClr val="0422A7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050" spc="-1" dirty="0">
                <a:solidFill>
                  <a:srgbClr val="0422A7"/>
                </a:solidFill>
                <a:latin typeface="Calibri"/>
              </a:rPr>
              <a:t>Центры трудовой занятости</a:t>
            </a:r>
            <a:endParaRPr lang="ru-RU" sz="1050" spc="-1" dirty="0">
              <a:solidFill>
                <a:srgbClr val="0422A7"/>
              </a:solidFill>
              <a:latin typeface="Arial"/>
            </a:endParaRPr>
          </a:p>
        </p:txBody>
      </p:sp>
      <p:sp>
        <p:nvSpPr>
          <p:cNvPr id="166" name="CustomShape 20"/>
          <p:cNvSpPr/>
          <p:nvPr/>
        </p:nvSpPr>
        <p:spPr>
          <a:xfrm>
            <a:off x="1578270" y="4747024"/>
            <a:ext cx="1602450" cy="15224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50" spc="-1" dirty="0">
                <a:solidFill>
                  <a:srgbClr val="000000"/>
                </a:solidFill>
                <a:latin typeface="Calibri"/>
              </a:rPr>
              <a:t>-Кол-во детей декретированного возраста, охваченных скринингом = 100%</a:t>
            </a:r>
          </a:p>
          <a:p>
            <a:pPr>
              <a:lnSpc>
                <a:spcPct val="100000"/>
              </a:lnSpc>
            </a:pPr>
            <a:r>
              <a:rPr lang="ru-RU" sz="1050" spc="-1" dirty="0">
                <a:solidFill>
                  <a:srgbClr val="000000"/>
                </a:solidFill>
                <a:latin typeface="Calibri"/>
              </a:rPr>
              <a:t>-Кол-во детей с выявленными РАС, внесенных в реестр = 100</a:t>
            </a:r>
            <a:r>
              <a:rPr lang="en-US" sz="1050" spc="-1" dirty="0">
                <a:solidFill>
                  <a:srgbClr val="000000"/>
                </a:solidFill>
                <a:latin typeface="Calibri"/>
              </a:rPr>
              <a:t>%</a:t>
            </a:r>
            <a:endParaRPr lang="ru-RU" sz="105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50" spc="-1" dirty="0">
              <a:latin typeface="Arial"/>
            </a:endParaRPr>
          </a:p>
        </p:txBody>
      </p:sp>
      <p:sp>
        <p:nvSpPr>
          <p:cNvPr id="167" name="CustomShape 21"/>
          <p:cNvSpPr/>
          <p:nvPr/>
        </p:nvSpPr>
        <p:spPr>
          <a:xfrm>
            <a:off x="3183960" y="4631606"/>
            <a:ext cx="1304910" cy="10838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endParaRPr lang="ru-RU" sz="135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50" spc="-1" dirty="0">
                <a:solidFill>
                  <a:srgbClr val="000000"/>
                </a:solidFill>
                <a:latin typeface="Calibri"/>
              </a:rPr>
              <a:t>-Кол-во  детей, охваченных услугами РП = 100% от выявленной группы риска</a:t>
            </a:r>
            <a:endParaRPr lang="ru-RU" sz="1050" spc="-1" dirty="0">
              <a:latin typeface="Arial"/>
            </a:endParaRPr>
          </a:p>
        </p:txBody>
      </p:sp>
      <p:sp>
        <p:nvSpPr>
          <p:cNvPr id="168" name="CustomShape 22"/>
          <p:cNvSpPr/>
          <p:nvPr/>
        </p:nvSpPr>
        <p:spPr>
          <a:xfrm>
            <a:off x="4611450" y="4856684"/>
            <a:ext cx="1695330" cy="8760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50" spc="-1" dirty="0">
                <a:solidFill>
                  <a:srgbClr val="000000"/>
                </a:solidFill>
                <a:latin typeface="Calibri"/>
              </a:rPr>
              <a:t>-Кол-во детей с РАС, обучающихся по АООП в группах  компенсирующей и  комбинированной направленности</a:t>
            </a:r>
            <a:endParaRPr lang="ru-RU" sz="1050" spc="-1" dirty="0">
              <a:latin typeface="Arial"/>
            </a:endParaRPr>
          </a:p>
        </p:txBody>
      </p:sp>
      <p:sp>
        <p:nvSpPr>
          <p:cNvPr id="169" name="CustomShape 23"/>
          <p:cNvSpPr/>
          <p:nvPr/>
        </p:nvSpPr>
        <p:spPr>
          <a:xfrm>
            <a:off x="6339450" y="4636415"/>
            <a:ext cx="2160540" cy="11992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50" spc="-1" dirty="0">
                <a:solidFill>
                  <a:srgbClr val="000000"/>
                </a:solidFill>
                <a:latin typeface="Calibri"/>
              </a:rPr>
              <a:t>-Кол-во детей с РАС, обучающихся по АООП в ресурсных и автономных классах</a:t>
            </a:r>
          </a:p>
          <a:p>
            <a:pPr>
              <a:lnSpc>
                <a:spcPct val="100000"/>
              </a:lnSpc>
            </a:pPr>
            <a:r>
              <a:rPr lang="ru-RU" sz="1050" spc="-1" dirty="0">
                <a:solidFill>
                  <a:srgbClr val="000000"/>
                </a:solidFill>
                <a:latin typeface="Calibri"/>
              </a:rPr>
              <a:t>-Кол-во детей и подростков с РАС, прошедших обучение по программам проф. подготовки, программам соц. адаптации</a:t>
            </a:r>
            <a:endParaRPr lang="ru-RU" sz="1050" spc="-1" dirty="0">
              <a:latin typeface="Arial"/>
            </a:endParaRPr>
          </a:p>
        </p:txBody>
      </p:sp>
      <p:sp>
        <p:nvSpPr>
          <p:cNvPr id="170" name="CustomShape 24"/>
          <p:cNvSpPr/>
          <p:nvPr/>
        </p:nvSpPr>
        <p:spPr>
          <a:xfrm>
            <a:off x="8664690" y="3951545"/>
            <a:ext cx="1977210" cy="21687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50" spc="-1" dirty="0">
                <a:solidFill>
                  <a:srgbClr val="000000"/>
                </a:solidFill>
                <a:latin typeface="Calibri"/>
              </a:rPr>
              <a:t>-Кол-во людей с РАС, обучающихся в  колледжах, </a:t>
            </a:r>
            <a:r>
              <a:rPr lang="ru-RU" sz="1050" spc="-1" dirty="0" err="1">
                <a:solidFill>
                  <a:srgbClr val="000000"/>
                </a:solidFill>
                <a:latin typeface="Calibri"/>
              </a:rPr>
              <a:t>СУЗах</a:t>
            </a:r>
            <a:r>
              <a:rPr lang="ru-RU" sz="1050" spc="-1" dirty="0">
                <a:solidFill>
                  <a:srgbClr val="000000"/>
                </a:solidFill>
                <a:latin typeface="Calibri"/>
              </a:rPr>
              <a:t> и ВУЗах;</a:t>
            </a:r>
            <a:endParaRPr lang="ru-RU" sz="105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50" spc="-1" dirty="0">
                <a:solidFill>
                  <a:srgbClr val="000000"/>
                </a:solidFill>
                <a:latin typeface="Calibri"/>
              </a:rPr>
              <a:t>-Кол-во профессиональных образовательных учреждений, в которых созданы условия для обучения людей с РАС</a:t>
            </a:r>
            <a:endParaRPr lang="ru-RU" sz="105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50" spc="-1" dirty="0">
                <a:solidFill>
                  <a:srgbClr val="000000"/>
                </a:solidFill>
                <a:latin typeface="Calibri"/>
              </a:rPr>
              <a:t>-Кол-во трудоустроенных с РАС</a:t>
            </a:r>
          </a:p>
          <a:p>
            <a:pPr>
              <a:lnSpc>
                <a:spcPct val="100000"/>
              </a:lnSpc>
            </a:pPr>
            <a:r>
              <a:rPr lang="ru-RU" sz="1050" spc="-1" dirty="0">
                <a:solidFill>
                  <a:srgbClr val="000000"/>
                </a:solidFill>
                <a:latin typeface="Calibri"/>
              </a:rPr>
              <a:t>- Кол-во людей с РАС, включенных в систему поддерживаемого трудоустройства, сопровождаемого проживания</a:t>
            </a:r>
            <a:endParaRPr lang="ru-RU" sz="1050" spc="-1" dirty="0">
              <a:latin typeface="Arial"/>
            </a:endParaRPr>
          </a:p>
        </p:txBody>
      </p:sp>
      <p:sp>
        <p:nvSpPr>
          <p:cNvPr id="171" name="CustomShape 25"/>
          <p:cNvSpPr/>
          <p:nvPr/>
        </p:nvSpPr>
        <p:spPr>
          <a:xfrm>
            <a:off x="1848000" y="2796660"/>
            <a:ext cx="2754000" cy="275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50" spc="-1" dirty="0">
                <a:solidFill>
                  <a:srgbClr val="000000"/>
                </a:solidFill>
                <a:latin typeface="Calibri"/>
              </a:rPr>
              <a:t>1,5- 2,5 года                    3 года</a:t>
            </a:r>
            <a:endParaRPr lang="ru-RU" sz="1350" spc="-1" dirty="0">
              <a:latin typeface="Arial"/>
            </a:endParaRPr>
          </a:p>
        </p:txBody>
      </p:sp>
      <p:pic>
        <p:nvPicPr>
          <p:cNvPr id="172" name="Объект 12" descr="Младенец контур"/>
          <p:cNvPicPr/>
          <p:nvPr/>
        </p:nvPicPr>
        <p:blipFill>
          <a:blip r:embed="rId6"/>
          <a:stretch/>
        </p:blipFill>
        <p:spPr>
          <a:xfrm>
            <a:off x="3282780" y="2802901"/>
            <a:ext cx="327510" cy="32751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2"/>
          <p:cNvGraphicFramePr/>
          <p:nvPr/>
        </p:nvGraphicFramePr>
        <p:xfrm>
          <a:off x="1671532" y="421858"/>
          <a:ext cx="8367459" cy="1074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3" name="CustomShape 26"/>
          <p:cNvSpPr/>
          <p:nvPr/>
        </p:nvSpPr>
        <p:spPr>
          <a:xfrm rot="600">
            <a:off x="1702720" y="3232652"/>
            <a:ext cx="2393280" cy="275908"/>
          </a:xfrm>
          <a:prstGeom prst="rect">
            <a:avLst/>
          </a:prstGeom>
          <a:solidFill>
            <a:srgbClr val="729FCF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50" b="1" spc="-1" dirty="0">
                <a:solidFill>
                  <a:srgbClr val="FFFFFF"/>
                </a:solidFill>
                <a:latin typeface="Calibri"/>
              </a:rPr>
              <a:t>Исполнители</a:t>
            </a:r>
            <a:endParaRPr lang="ru-RU" sz="135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78238-FBB3-5B41-A88B-4BBC60AF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2600"/>
              <a:t>Анализ и оценка эффективности мероприятий системы комплексного сопровождения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FF246-858F-D44D-8275-7E895F83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200" b="1"/>
              <a:t>Количество зарегестрированных детей с РАС в пилотных регионах округа</a:t>
            </a:r>
          </a:p>
          <a:p>
            <a:endParaRPr lang="ru-RU" sz="220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51489B2-A14F-A742-8EF1-1476B9D69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30380"/>
              </p:ext>
            </p:extLst>
          </p:nvPr>
        </p:nvGraphicFramePr>
        <p:xfrm>
          <a:off x="6099048" y="1347450"/>
          <a:ext cx="5458969" cy="4163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054">
                  <a:extLst>
                    <a:ext uri="{9D8B030D-6E8A-4147-A177-3AD203B41FA5}">
                      <a16:colId xmlns:a16="http://schemas.microsoft.com/office/drawing/2014/main" val="3556528109"/>
                    </a:ext>
                  </a:extLst>
                </a:gridCol>
                <a:gridCol w="1421013">
                  <a:extLst>
                    <a:ext uri="{9D8B030D-6E8A-4147-A177-3AD203B41FA5}">
                      <a16:colId xmlns:a16="http://schemas.microsoft.com/office/drawing/2014/main" val="1571777444"/>
                    </a:ext>
                  </a:extLst>
                </a:gridCol>
                <a:gridCol w="1428515">
                  <a:extLst>
                    <a:ext uri="{9D8B030D-6E8A-4147-A177-3AD203B41FA5}">
                      <a16:colId xmlns:a16="http://schemas.microsoft.com/office/drawing/2014/main" val="3944440181"/>
                    </a:ext>
                  </a:extLst>
                </a:gridCol>
                <a:gridCol w="1073387">
                  <a:extLst>
                    <a:ext uri="{9D8B030D-6E8A-4147-A177-3AD203B41FA5}">
                      <a16:colId xmlns:a16="http://schemas.microsoft.com/office/drawing/2014/main" val="1480476428"/>
                    </a:ext>
                  </a:extLst>
                </a:gridCol>
              </a:tblGrid>
              <a:tr h="532993">
                <a:tc>
                  <a:txBody>
                    <a:bodyPr/>
                    <a:lstStyle/>
                    <a:p>
                      <a:r>
                        <a:rPr lang="ru-RU" sz="1400"/>
                        <a:t>Регион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От 01.</a:t>
                      </a:r>
                      <a:r>
                        <a:rPr lang="en-US" sz="1400"/>
                        <a:t>10</a:t>
                      </a:r>
                      <a:r>
                        <a:rPr lang="ru-RU" sz="1400"/>
                        <a:t>.2019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На 01.0</a:t>
                      </a:r>
                      <a:r>
                        <a:rPr lang="en-US" sz="1400"/>
                        <a:t>2</a:t>
                      </a:r>
                      <a:r>
                        <a:rPr lang="ru-RU" sz="1400"/>
                        <a:t>.2021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Динамика роста</a:t>
                      </a:r>
                    </a:p>
                  </a:txBody>
                  <a:tcPr marL="72026" marR="72026" marT="36013" marB="36013"/>
                </a:tc>
                <a:extLst>
                  <a:ext uri="{0D108BD9-81ED-4DB2-BD59-A6C34878D82A}">
                    <a16:rowId xmlns:a16="http://schemas.microsoft.com/office/drawing/2014/main" val="1486551542"/>
                  </a:ext>
                </a:extLst>
              </a:tr>
              <a:tr h="532993">
                <a:tc>
                  <a:txBody>
                    <a:bodyPr/>
                    <a:lstStyle/>
                    <a:p>
                      <a:r>
                        <a:rPr lang="ru-RU" sz="1400"/>
                        <a:t>Нижегородская обл.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473</a:t>
                      </a:r>
                      <a:endParaRPr lang="ru-RU" sz="1400"/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860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Рост на 81,8</a:t>
                      </a:r>
                      <a:r>
                        <a:rPr lang="en-US" sz="1400"/>
                        <a:t>%</a:t>
                      </a:r>
                      <a:endParaRPr lang="ru-RU" sz="1400"/>
                    </a:p>
                  </a:txBody>
                  <a:tcPr marL="72026" marR="72026" marT="36013" marB="36013"/>
                </a:tc>
                <a:extLst>
                  <a:ext uri="{0D108BD9-81ED-4DB2-BD59-A6C34878D82A}">
                    <a16:rowId xmlns:a16="http://schemas.microsoft.com/office/drawing/2014/main" val="4123259975"/>
                  </a:ext>
                </a:extLst>
              </a:tr>
              <a:tr h="532993">
                <a:tc>
                  <a:txBody>
                    <a:bodyPr/>
                    <a:lstStyle/>
                    <a:p>
                      <a:r>
                        <a:rPr lang="ru-RU" sz="1400"/>
                        <a:t>Республика Башкортостан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446</a:t>
                      </a:r>
                      <a:endParaRPr lang="ru-RU" sz="1400"/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708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Рост на 58,7</a:t>
                      </a:r>
                      <a:r>
                        <a:rPr lang="en-US" sz="1400"/>
                        <a:t>%</a:t>
                      </a:r>
                      <a:endParaRPr lang="ru-RU" sz="1400"/>
                    </a:p>
                  </a:txBody>
                  <a:tcPr marL="72026" marR="72026" marT="36013" marB="36013"/>
                </a:tc>
                <a:extLst>
                  <a:ext uri="{0D108BD9-81ED-4DB2-BD59-A6C34878D82A}">
                    <a16:rowId xmlns:a16="http://schemas.microsoft.com/office/drawing/2014/main" val="1315507435"/>
                  </a:ext>
                </a:extLst>
              </a:tr>
              <a:tr h="532993">
                <a:tc>
                  <a:txBody>
                    <a:bodyPr/>
                    <a:lstStyle/>
                    <a:p>
                      <a:r>
                        <a:rPr lang="ru-RU" sz="1400"/>
                        <a:t>Чувашская республика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134</a:t>
                      </a:r>
                      <a:endParaRPr lang="ru-RU" sz="1400"/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290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Рост в 2,1 раза</a:t>
                      </a:r>
                    </a:p>
                  </a:txBody>
                  <a:tcPr marL="72026" marR="72026" marT="36013" marB="36013"/>
                </a:tc>
                <a:extLst>
                  <a:ext uri="{0D108BD9-81ED-4DB2-BD59-A6C34878D82A}">
                    <a16:rowId xmlns:a16="http://schemas.microsoft.com/office/drawing/2014/main" val="1489018895"/>
                  </a:ext>
                </a:extLst>
              </a:tr>
              <a:tr h="965148">
                <a:tc>
                  <a:txBody>
                    <a:bodyPr/>
                    <a:lstStyle/>
                    <a:p>
                      <a:r>
                        <a:rPr lang="ru-RU" sz="1400"/>
                        <a:t>Пензенская область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575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1317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Рост в 2,2 раза ( данные МО)</a:t>
                      </a:r>
                    </a:p>
                  </a:txBody>
                  <a:tcPr marL="72026" marR="72026" marT="36013" marB="36013"/>
                </a:tc>
                <a:extLst>
                  <a:ext uri="{0D108BD9-81ED-4DB2-BD59-A6C34878D82A}">
                    <a16:rowId xmlns:a16="http://schemas.microsoft.com/office/drawing/2014/main" val="2796360243"/>
                  </a:ext>
                </a:extLst>
              </a:tr>
              <a:tr h="532993">
                <a:tc>
                  <a:txBody>
                    <a:bodyPr/>
                    <a:lstStyle/>
                    <a:p>
                      <a:r>
                        <a:rPr lang="ru-RU" sz="1400"/>
                        <a:t>Ульяновская область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280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390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Рост в 1,4 раза</a:t>
                      </a:r>
                    </a:p>
                  </a:txBody>
                  <a:tcPr marL="72026" marR="72026" marT="36013" marB="36013"/>
                </a:tc>
                <a:extLst>
                  <a:ext uri="{0D108BD9-81ED-4DB2-BD59-A6C34878D82A}">
                    <a16:rowId xmlns:a16="http://schemas.microsoft.com/office/drawing/2014/main" val="3555050057"/>
                  </a:ext>
                </a:extLst>
              </a:tr>
              <a:tr h="532993">
                <a:tc>
                  <a:txBody>
                    <a:bodyPr/>
                    <a:lstStyle/>
                    <a:p>
                      <a:r>
                        <a:rPr lang="ru-RU" sz="1400"/>
                        <a:t>ИТОГО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1908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3565</a:t>
                      </a:r>
                    </a:p>
                  </a:txBody>
                  <a:tcPr marL="72026" marR="72026" marT="36013" marB="36013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Рост на 94,5</a:t>
                      </a:r>
                      <a:r>
                        <a:rPr lang="en-US" sz="1400"/>
                        <a:t>%</a:t>
                      </a:r>
                      <a:endParaRPr lang="ru-RU" sz="1400"/>
                    </a:p>
                  </a:txBody>
                  <a:tcPr marL="72026" marR="72026" marT="36013" marB="36013"/>
                </a:tc>
                <a:extLst>
                  <a:ext uri="{0D108BD9-81ED-4DB2-BD59-A6C34878D82A}">
                    <a16:rowId xmlns:a16="http://schemas.microsoft.com/office/drawing/2014/main" val="310575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00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0E969-4FAA-A645-9B4F-DD0E67BB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% </a:t>
            </a:r>
            <a:r>
              <a:rPr lang="ru-RU" dirty="0"/>
              <a:t> детей от 0 до 3х лет, вовлеченных в скрининг на выявление риска РАС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BDAF682-22C7-3A49-BBF4-7BAEE8EA5F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690689"/>
          <a:ext cx="7886700" cy="448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A0FFF7-1D40-DF4C-BC16-45B299DCA051}"/>
              </a:ext>
            </a:extLst>
          </p:cNvPr>
          <p:cNvSpPr txBox="1"/>
          <p:nvPr/>
        </p:nvSpPr>
        <p:spPr>
          <a:xfrm>
            <a:off x="1565786" y="6082767"/>
            <a:ext cx="847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Важно! До 2020г работа по раннему выявлению РАС в отдельных регионах – пилотах ПФО не велась, статистика за более ранние периоды </a:t>
            </a:r>
            <a:r>
              <a:rPr lang="ru-RU" dirty="0" err="1"/>
              <a:t>отсутс</a:t>
            </a:r>
            <a:r>
              <a:rPr lang="en-US" dirty="0"/>
              <a:t>n</a:t>
            </a:r>
            <a:r>
              <a:rPr lang="ru-RU" dirty="0" err="1"/>
              <a:t>вует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24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D4DD8-90C4-AA4E-9C0B-97964C40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Количество детей с РАС, обучающихся в инклюзивных образовательных учреждениях пилотных регионов округа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B578A31-336C-DF48-8AC3-BE3B2DA0F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051947"/>
              </p:ext>
            </p:extLst>
          </p:nvPr>
        </p:nvGraphicFramePr>
        <p:xfrm>
          <a:off x="4654296" y="1631620"/>
          <a:ext cx="7214619" cy="356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361">
                  <a:extLst>
                    <a:ext uri="{9D8B030D-6E8A-4147-A177-3AD203B41FA5}">
                      <a16:colId xmlns:a16="http://schemas.microsoft.com/office/drawing/2014/main" val="3395686234"/>
                    </a:ext>
                  </a:extLst>
                </a:gridCol>
                <a:gridCol w="1012083">
                  <a:extLst>
                    <a:ext uri="{9D8B030D-6E8A-4147-A177-3AD203B41FA5}">
                      <a16:colId xmlns:a16="http://schemas.microsoft.com/office/drawing/2014/main" val="938861689"/>
                    </a:ext>
                  </a:extLst>
                </a:gridCol>
                <a:gridCol w="1012083">
                  <a:extLst>
                    <a:ext uri="{9D8B030D-6E8A-4147-A177-3AD203B41FA5}">
                      <a16:colId xmlns:a16="http://schemas.microsoft.com/office/drawing/2014/main" val="1794178367"/>
                    </a:ext>
                  </a:extLst>
                </a:gridCol>
                <a:gridCol w="945963">
                  <a:extLst>
                    <a:ext uri="{9D8B030D-6E8A-4147-A177-3AD203B41FA5}">
                      <a16:colId xmlns:a16="http://schemas.microsoft.com/office/drawing/2014/main" val="2754704509"/>
                    </a:ext>
                  </a:extLst>
                </a:gridCol>
                <a:gridCol w="1012083">
                  <a:extLst>
                    <a:ext uri="{9D8B030D-6E8A-4147-A177-3AD203B41FA5}">
                      <a16:colId xmlns:a16="http://schemas.microsoft.com/office/drawing/2014/main" val="1669122599"/>
                    </a:ext>
                  </a:extLst>
                </a:gridCol>
                <a:gridCol w="1012083">
                  <a:extLst>
                    <a:ext uri="{9D8B030D-6E8A-4147-A177-3AD203B41FA5}">
                      <a16:colId xmlns:a16="http://schemas.microsoft.com/office/drawing/2014/main" val="375375269"/>
                    </a:ext>
                  </a:extLst>
                </a:gridCol>
                <a:gridCol w="945963">
                  <a:extLst>
                    <a:ext uri="{9D8B030D-6E8A-4147-A177-3AD203B41FA5}">
                      <a16:colId xmlns:a16="http://schemas.microsoft.com/office/drawing/2014/main" val="3453701653"/>
                    </a:ext>
                  </a:extLst>
                </a:gridCol>
              </a:tblGrid>
              <a:tr h="279293">
                <a:tc>
                  <a:txBody>
                    <a:bodyPr/>
                    <a:lstStyle/>
                    <a:p>
                      <a:r>
                        <a:rPr lang="ru-RU" sz="1200"/>
                        <a:t>Регион</a:t>
                      </a:r>
                    </a:p>
                  </a:txBody>
                  <a:tcPr marL="63476" marR="63476" marT="31738" marB="31738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/>
                        <a:t>Детские садв</a:t>
                      </a:r>
                    </a:p>
                  </a:txBody>
                  <a:tcPr marL="63476" marR="63476" marT="31738" marB="3173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/>
                        <a:t>Школы</a:t>
                      </a:r>
                    </a:p>
                  </a:txBody>
                  <a:tcPr marL="63476" marR="63476" marT="31738" marB="3173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428216"/>
                  </a:ext>
                </a:extLst>
              </a:tr>
              <a:tr h="46972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На 01.10.2019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На 01.01.2021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Динамика роста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На 01.10.2019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На 01.01.2021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Динамика роста</a:t>
                      </a:r>
                    </a:p>
                  </a:txBody>
                  <a:tcPr marL="63476" marR="63476" marT="31738" marB="31738"/>
                </a:tc>
                <a:extLst>
                  <a:ext uri="{0D108BD9-81ED-4DB2-BD59-A6C34878D82A}">
                    <a16:rowId xmlns:a16="http://schemas.microsoft.com/office/drawing/2014/main" val="3357812015"/>
                  </a:ext>
                </a:extLst>
              </a:tr>
              <a:tr h="469720">
                <a:tc>
                  <a:txBody>
                    <a:bodyPr/>
                    <a:lstStyle/>
                    <a:p>
                      <a:r>
                        <a:rPr lang="ru-RU" sz="1200"/>
                        <a:t>Нижегородская обл.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44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387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Рост в 8,7 раз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8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69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Рост в 8,5 раз</a:t>
                      </a:r>
                    </a:p>
                  </a:txBody>
                  <a:tcPr marL="63476" marR="63476" marT="31738" marB="31738"/>
                </a:tc>
                <a:extLst>
                  <a:ext uri="{0D108BD9-81ED-4DB2-BD59-A6C34878D82A}">
                    <a16:rowId xmlns:a16="http://schemas.microsoft.com/office/drawing/2014/main" val="577113646"/>
                  </a:ext>
                </a:extLst>
              </a:tr>
              <a:tr h="469720">
                <a:tc>
                  <a:txBody>
                    <a:bodyPr/>
                    <a:lstStyle/>
                    <a:p>
                      <a:r>
                        <a:rPr lang="ru-RU" sz="1200"/>
                        <a:t>Респ. Башкортостан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32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354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Рост в 11 раз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16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196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Рост в 12,2 раз</a:t>
                      </a:r>
                    </a:p>
                  </a:txBody>
                  <a:tcPr marL="63476" marR="63476" marT="31738" marB="31738"/>
                </a:tc>
                <a:extLst>
                  <a:ext uri="{0D108BD9-81ED-4DB2-BD59-A6C34878D82A}">
                    <a16:rowId xmlns:a16="http://schemas.microsoft.com/office/drawing/2014/main" val="216256691"/>
                  </a:ext>
                </a:extLst>
              </a:tr>
              <a:tr h="469720">
                <a:tc>
                  <a:txBody>
                    <a:bodyPr/>
                    <a:lstStyle/>
                    <a:p>
                      <a:r>
                        <a:rPr lang="ru-RU" sz="1200"/>
                        <a:t>Чувашская респ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Нет данных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45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Нет данных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6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63476" marR="63476" marT="31738" marB="31738"/>
                </a:tc>
                <a:extLst>
                  <a:ext uri="{0D108BD9-81ED-4DB2-BD59-A6C34878D82A}">
                    <a16:rowId xmlns:a16="http://schemas.microsoft.com/office/drawing/2014/main" val="58116986"/>
                  </a:ext>
                </a:extLst>
              </a:tr>
              <a:tr h="469720">
                <a:tc>
                  <a:txBody>
                    <a:bodyPr/>
                    <a:lstStyle/>
                    <a:p>
                      <a:r>
                        <a:rPr lang="ru-RU" sz="1200"/>
                        <a:t>Пензенская область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15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62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Рост в 4,1 раз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Нет данных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20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-</a:t>
                      </a:r>
                    </a:p>
                  </a:txBody>
                  <a:tcPr marL="63476" marR="63476" marT="31738" marB="31738"/>
                </a:tc>
                <a:extLst>
                  <a:ext uri="{0D108BD9-81ED-4DB2-BD59-A6C34878D82A}">
                    <a16:rowId xmlns:a16="http://schemas.microsoft.com/office/drawing/2014/main" val="316031122"/>
                  </a:ext>
                </a:extLst>
              </a:tr>
              <a:tr h="469720">
                <a:tc>
                  <a:txBody>
                    <a:bodyPr/>
                    <a:lstStyle/>
                    <a:p>
                      <a:r>
                        <a:rPr lang="ru-RU" sz="1200"/>
                        <a:t>Ульяновская обл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131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159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Рост на 21.3</a:t>
                      </a:r>
                      <a:r>
                        <a:rPr lang="en-US" sz="1200"/>
                        <a:t>%</a:t>
                      </a:r>
                      <a:endParaRPr lang="ru-RU" sz="1200"/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252</a:t>
                      </a:r>
                      <a:endParaRPr lang="ru-RU" sz="1200"/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281</a:t>
                      </a:r>
                      <a:endParaRPr lang="ru-RU" sz="1200"/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Рост на 11,5</a:t>
                      </a:r>
                      <a:r>
                        <a:rPr lang="en-US" sz="1200"/>
                        <a:t>%</a:t>
                      </a:r>
                      <a:endParaRPr lang="ru-RU" sz="1200"/>
                    </a:p>
                  </a:txBody>
                  <a:tcPr marL="63476" marR="63476" marT="31738" marB="31738"/>
                </a:tc>
                <a:extLst>
                  <a:ext uri="{0D108BD9-81ED-4DB2-BD59-A6C34878D82A}">
                    <a16:rowId xmlns:a16="http://schemas.microsoft.com/office/drawing/2014/main" val="786794642"/>
                  </a:ext>
                </a:extLst>
              </a:tr>
              <a:tr h="469720">
                <a:tc>
                  <a:txBody>
                    <a:bodyPr/>
                    <a:lstStyle/>
                    <a:p>
                      <a:r>
                        <a:rPr lang="ru-RU" sz="1200"/>
                        <a:t>ИТОГО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222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1007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Рост в 4,5 раза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276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572</a:t>
                      </a:r>
                    </a:p>
                  </a:txBody>
                  <a:tcPr marL="63476" marR="63476" marT="31738" marB="31738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Рост в 2 раза</a:t>
                      </a:r>
                    </a:p>
                  </a:txBody>
                  <a:tcPr marL="63476" marR="63476" marT="31738" marB="31738"/>
                </a:tc>
                <a:extLst>
                  <a:ext uri="{0D108BD9-81ED-4DB2-BD59-A6C34878D82A}">
                    <a16:rowId xmlns:a16="http://schemas.microsoft.com/office/drawing/2014/main" val="165043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11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60DC9-DC8C-3241-B4A3-80AF1E48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800"/>
              <a:t>Количество детей с РАС, вовлеченных в программы социализации в пилотных регионах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BCFF3C9-B516-A347-891D-33C937268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133797"/>
              </p:ext>
            </p:extLst>
          </p:nvPr>
        </p:nvGraphicFramePr>
        <p:xfrm>
          <a:off x="838200" y="2619578"/>
          <a:ext cx="10515600" cy="316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946900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096349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482441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54123085"/>
                    </a:ext>
                  </a:extLst>
                </a:gridCol>
              </a:tblGrid>
              <a:tr h="393501">
                <a:tc>
                  <a:txBody>
                    <a:bodyPr/>
                    <a:lstStyle/>
                    <a:p>
                      <a:r>
                        <a:rPr lang="ru-RU" sz="1800"/>
                        <a:t>Формы социализации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На 01.01.2019г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На 01.01.2021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Динамика роста</a:t>
                      </a:r>
                    </a:p>
                  </a:txBody>
                  <a:tcPr marL="89432" marR="89432" marT="44716" marB="44716"/>
                </a:tc>
                <a:extLst>
                  <a:ext uri="{0D108BD9-81ED-4DB2-BD59-A6C34878D82A}">
                    <a16:rowId xmlns:a16="http://schemas.microsoft.com/office/drawing/2014/main" val="567832684"/>
                  </a:ext>
                </a:extLst>
              </a:tr>
              <a:tr h="661797">
                <a:tc>
                  <a:txBody>
                    <a:bodyPr/>
                    <a:lstStyle/>
                    <a:p>
                      <a:r>
                        <a:rPr lang="ru-RU" sz="1800"/>
                        <a:t>Социальные программы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121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4908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Рост в 40 раз</a:t>
                      </a:r>
                    </a:p>
                  </a:txBody>
                  <a:tcPr marL="89432" marR="89432" marT="44716" marB="44716"/>
                </a:tc>
                <a:extLst>
                  <a:ext uri="{0D108BD9-81ED-4DB2-BD59-A6C34878D82A}">
                    <a16:rowId xmlns:a16="http://schemas.microsoft.com/office/drawing/2014/main" val="2974435684"/>
                  </a:ext>
                </a:extLst>
              </a:tr>
              <a:tr h="661797">
                <a:tc>
                  <a:txBody>
                    <a:bodyPr/>
                    <a:lstStyle/>
                    <a:p>
                      <a:r>
                        <a:rPr lang="ru-RU" sz="1800"/>
                        <a:t>Дополнительное образование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57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379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Рост в 6,6 раз</a:t>
                      </a:r>
                    </a:p>
                  </a:txBody>
                  <a:tcPr marL="89432" marR="89432" marT="44716" marB="44716"/>
                </a:tc>
                <a:extLst>
                  <a:ext uri="{0D108BD9-81ED-4DB2-BD59-A6C34878D82A}">
                    <a16:rowId xmlns:a16="http://schemas.microsoft.com/office/drawing/2014/main" val="3821408449"/>
                  </a:ext>
                </a:extLst>
              </a:tr>
              <a:tr h="661797">
                <a:tc>
                  <a:txBody>
                    <a:bodyPr/>
                    <a:lstStyle/>
                    <a:p>
                      <a:r>
                        <a:rPr lang="ru-RU" sz="1800"/>
                        <a:t>Культурные программы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-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112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-</a:t>
                      </a:r>
                    </a:p>
                  </a:txBody>
                  <a:tcPr marL="89432" marR="89432" marT="44716" marB="44716"/>
                </a:tc>
                <a:extLst>
                  <a:ext uri="{0D108BD9-81ED-4DB2-BD59-A6C34878D82A}">
                    <a16:rowId xmlns:a16="http://schemas.microsoft.com/office/drawing/2014/main" val="3191138750"/>
                  </a:ext>
                </a:extLst>
              </a:tr>
              <a:tr h="393501">
                <a:tc>
                  <a:txBody>
                    <a:bodyPr/>
                    <a:lstStyle/>
                    <a:p>
                      <a:r>
                        <a:rPr lang="ru-RU" sz="1800"/>
                        <a:t>Адаптивный спорт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60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485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Рост в 8 раз</a:t>
                      </a:r>
                    </a:p>
                  </a:txBody>
                  <a:tcPr marL="89432" marR="89432" marT="44716" marB="44716"/>
                </a:tc>
                <a:extLst>
                  <a:ext uri="{0D108BD9-81ED-4DB2-BD59-A6C34878D82A}">
                    <a16:rowId xmlns:a16="http://schemas.microsoft.com/office/drawing/2014/main" val="2510145024"/>
                  </a:ext>
                </a:extLst>
              </a:tr>
              <a:tr h="393501">
                <a:tc>
                  <a:txBody>
                    <a:bodyPr/>
                    <a:lstStyle/>
                    <a:p>
                      <a:r>
                        <a:rPr lang="ru-RU" sz="1800"/>
                        <a:t>ИТОГО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238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5885</a:t>
                      </a:r>
                    </a:p>
                  </a:txBody>
                  <a:tcPr marL="89432" marR="89432" marT="44716" marB="44716"/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Рост в 24,7  раза</a:t>
                      </a:r>
                    </a:p>
                  </a:txBody>
                  <a:tcPr marL="89432" marR="89432" marT="44716" marB="44716"/>
                </a:tc>
                <a:extLst>
                  <a:ext uri="{0D108BD9-81ED-4DB2-BD59-A6C34878D82A}">
                    <a16:rowId xmlns:a16="http://schemas.microsoft.com/office/drawing/2014/main" val="58076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938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1889</Words>
  <Application>Microsoft Macintosh PowerPoint</Application>
  <PresentationFormat>Широкоэкранный</PresentationFormat>
  <Paragraphs>375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Тема Office</vt:lpstr>
      <vt:lpstr>Приволжский исследовательский медицинский университет   </vt:lpstr>
      <vt:lpstr>Презентация PowerPoint</vt:lpstr>
      <vt:lpstr>Презентация PowerPoint</vt:lpstr>
      <vt:lpstr>Структурные подразделения ПИМУ</vt:lpstr>
      <vt:lpstr>Презентация PowerPoint</vt:lpstr>
      <vt:lpstr>Анализ и оценка эффективности мероприятий системы комплексного сопровождения</vt:lpstr>
      <vt:lpstr>%  детей от 0 до 3х лет, вовлеченных в скрининг на выявление риска РАС</vt:lpstr>
      <vt:lpstr>Количество детей с РАС, обучающихся в инклюзивных образовательных учреждениях пилотных регионов округа</vt:lpstr>
      <vt:lpstr>Количество детей с РАС, вовлеченных в программы социализации в пилотных регионах</vt:lpstr>
      <vt:lpstr>Основные проблемы в вопросе:</vt:lpstr>
      <vt:lpstr>Методическое пособие «Система комплексного сопровождения людей с расстройствами аутистического спектра»</vt:lpstr>
      <vt:lpstr>Презентация PowerPoint</vt:lpstr>
      <vt:lpstr>Региональная площадка подготовки специалистов по сопровождению и взаимодействию с людьми с РАС и другими ментальными нарушениями</vt:lpstr>
      <vt:lpstr>Презентация PowerPoint</vt:lpstr>
      <vt:lpstr>Презентация PowerPoint</vt:lpstr>
      <vt:lpstr>Итоги реализации образовательных программ </vt:lpstr>
      <vt:lpstr>   mentalpfo.ru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Приволжский исследовательский медицинский университет   </dc:title>
  <dc:creator>Оксана Баландина</dc:creator>
  <cp:lastModifiedBy>Оксана Баландина</cp:lastModifiedBy>
  <cp:revision>29</cp:revision>
  <dcterms:created xsi:type="dcterms:W3CDTF">2021-05-30T19:25:15Z</dcterms:created>
  <dcterms:modified xsi:type="dcterms:W3CDTF">2022-09-05T20:48:51Z</dcterms:modified>
</cp:coreProperties>
</file>