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5" r:id="rId2"/>
    <p:sldId id="350" r:id="rId3"/>
    <p:sldId id="366" r:id="rId4"/>
    <p:sldId id="354" r:id="rId5"/>
    <p:sldId id="376" r:id="rId6"/>
    <p:sldId id="377" r:id="rId7"/>
    <p:sldId id="378" r:id="rId8"/>
    <p:sldId id="371" r:id="rId9"/>
    <p:sldId id="372" r:id="rId10"/>
    <p:sldId id="353" r:id="rId11"/>
    <p:sldId id="370" r:id="rId12"/>
    <p:sldId id="369" r:id="rId13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FAA8"/>
    <a:srgbClr val="FFFF00"/>
    <a:srgbClr val="00FF00"/>
    <a:srgbClr val="FFFF99"/>
    <a:srgbClr val="00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6187" autoAdjust="0"/>
  </p:normalViewPr>
  <p:slideViewPr>
    <p:cSldViewPr>
      <p:cViewPr varScale="1">
        <p:scale>
          <a:sx n="105" d="100"/>
          <a:sy n="105" d="100"/>
        </p:scale>
        <p:origin x="12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41CC45-03AC-45AF-B027-A74A3F73095F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8DA6DD-D56B-408D-9AC3-186483718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10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24EE38-846A-48FF-909B-FCB268940127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69BD01-9333-4F4C-A47D-9C3470C7D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8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8E6EF-07B3-4730-AD5B-E9C79718C21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7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69BD01-9333-4F4C-A47D-9C3470C7D04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0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minobr.permkrai.ru/_images/bg-head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16"/>
          <a:stretch>
            <a:fillRect/>
          </a:stretch>
        </p:blipFill>
        <p:spPr bwMode="auto">
          <a:xfrm>
            <a:off x="2916239" y="1341439"/>
            <a:ext cx="61833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6" y="249239"/>
            <a:ext cx="3181351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8"/>
          <p:cNvSpPr>
            <a:spLocks/>
          </p:cNvSpPr>
          <p:nvPr userDrawn="1"/>
        </p:nvSpPr>
        <p:spPr bwMode="auto">
          <a:xfrm>
            <a:off x="7675568" y="4797425"/>
            <a:ext cx="22225" cy="0"/>
          </a:xfrm>
          <a:custGeom>
            <a:avLst/>
            <a:gdLst>
              <a:gd name="T0" fmla="*/ 14 w 14"/>
              <a:gd name="T1" fmla="*/ 0 w 14"/>
              <a:gd name="T2" fmla="*/ 14 w 14"/>
              <a:gd name="T3" fmla="*/ 14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4">
                <a:moveTo>
                  <a:pt x="14" y="0"/>
                </a:moveTo>
                <a:lnTo>
                  <a:pt x="0" y="0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19100" y="1522415"/>
            <a:ext cx="8040688" cy="2619375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391025"/>
            <a:ext cx="6400800" cy="1485900"/>
          </a:xfrm>
        </p:spPr>
        <p:txBody>
          <a:bodyPr rtlCol="0">
            <a:normAutofit/>
          </a:bodyPr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600B-8F01-4F6C-8BBB-1ED0C203B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0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29E7A-C655-4849-89E9-A730A90B3061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E687-78A0-4D9E-A7E8-C8E6BEEC4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0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23D1-FA65-4AE2-B55E-455F4B4DF3FD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5B38-B608-4CC1-823E-A523F9BDD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0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1045-C892-44DC-B4DC-82AF3E28FF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03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4450"/>
            <a:ext cx="15732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2AB2-121B-427D-B583-2625F29EE605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883A-BA7F-4C7E-A8AD-7B68BA7F8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4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57B1-D63E-4B3E-B52C-3CF14FC16A7F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17A0-C072-4F14-9408-03AB19E33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7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68CE-7F7A-449C-976B-FDA10A311632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B966-1BA1-4813-A0BF-6CE97746A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6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5701E-E9D3-47AF-8D1F-D93DB756D317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EA93-3A27-4548-B859-56BDA63A3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9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7AD6-2995-4157-BAB3-D269CDE39DE9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51DD-F123-4A73-A171-CA139EFF7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4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23B64-51B7-4191-BA3D-127F68420D2D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61AE-6EC4-48D8-8AB1-62A5D0447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2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CF8-E394-4663-9A18-33E61406C1E1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8CC9B-1684-4658-9892-BA6C78C37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2639-E821-4585-9AC5-82644E303D42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5D64-7C67-49D6-A913-756490C34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9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39EC3E-5F21-4D30-9A5D-E2C1EADD1DD8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C6996-9951-474B-B6C2-E27E6ED40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olgabook2017@m&#1072;il.ru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lchina.MV@rosuchebnik.ru" TargetMode="External"/><Relationship Id="rId11" Type="http://schemas.openxmlformats.org/officeDocument/2006/relationships/image" Target="../media/image10.png"/><Relationship Id="rId5" Type="http://schemas.openxmlformats.org/officeDocument/2006/relationships/hyperlink" Target="mailto:MTerekhov@prosv.ru" TargetMode="External"/><Relationship Id="rId10" Type="http://schemas.openxmlformats.org/officeDocument/2006/relationships/image" Target="../media/image9.png"/><Relationship Id="rId4" Type="http://schemas.openxmlformats.org/officeDocument/2006/relationships/hyperlink" Target="mailto:zakaz.lit@yandex.ru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pu.edu.ru/fpu/?title=&amp;educationLevel=&amp;knowledgeDomainSubjectNumber=11&amp;publisher=96&amp;schoolClass%5B%5D=10&amp;author=&amp;sear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040688" cy="3672408"/>
          </a:xfrm>
        </p:spPr>
        <p:txBody>
          <a:bodyPr/>
          <a:lstStyle/>
          <a:p>
            <a:r>
              <a:rPr lang="ru-RU" dirty="0" smtClean="0"/>
              <a:t>Механизмы закупки учебников для обучающихся образовательных организаций Пермского края в </a:t>
            </a:r>
            <a:r>
              <a:rPr lang="ru-RU" dirty="0" smtClean="0"/>
              <a:t>2019 </a:t>
            </a:r>
            <a:r>
              <a:rPr lang="ru-RU" dirty="0" smtClean="0"/>
              <a:t>гг.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5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455968" cy="1152128"/>
          </a:xfrm>
        </p:spPr>
        <p:txBody>
          <a:bodyPr/>
          <a:lstStyle/>
          <a:p>
            <a:r>
              <a:rPr lang="ru-RU" sz="2800" b="1" dirty="0"/>
              <a:t>Закупка учебников образовательными организациями за счет средств бюджета Пермского </a:t>
            </a:r>
            <a:r>
              <a:rPr lang="ru-RU" sz="2800" b="1" dirty="0" smtClean="0"/>
              <a:t>края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Формы закупки:</a:t>
            </a:r>
          </a:p>
          <a:p>
            <a:r>
              <a:rPr lang="ru-RU" sz="2800" dirty="0" smtClean="0"/>
              <a:t>Закупка у коммерческой организации (конкурсные мероприятия);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Закупка </a:t>
            </a:r>
            <a:r>
              <a:rPr lang="ru-RU" sz="2800" dirty="0"/>
              <a:t>у издательства - правообладателя (п.14 ч. 1 ст.93 Федерального закона №44-ФЗ от 5 апреля 2013 г. «О контрактной системе в сфере закупок товаров, работ, услуг для обеспечения государственных и муниципальных нужд</a:t>
            </a:r>
            <a:r>
              <a:rPr lang="ru-RU" sz="2800" dirty="0" smtClean="0"/>
              <a:t>»).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820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8229600" cy="1512168"/>
          </a:xfrm>
        </p:spPr>
        <p:txBody>
          <a:bodyPr/>
          <a:lstStyle/>
          <a:p>
            <a:r>
              <a:rPr lang="ru-RU" sz="3200" b="1" dirty="0"/>
              <a:t>Заказ учебной литературы  у издательств-правообладателей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800" dirty="0"/>
              <a:t>(п.14 ч. 1 ст.93 Федерального закона №</a:t>
            </a:r>
            <a:r>
              <a:rPr lang="ru-RU" sz="2800" dirty="0" smtClean="0"/>
              <a:t>44-ФЗ)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712968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 smtClean="0"/>
              <a:t>Преимущества: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нижение цены;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тсутствие конкурсных процедур закупок;</a:t>
            </a:r>
          </a:p>
          <a:p>
            <a:r>
              <a:rPr lang="ru-RU" sz="2400" dirty="0" smtClean="0"/>
              <a:t>отсутствие ограничения расходов по сумме закупки.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u="sng" dirty="0" smtClean="0"/>
              <a:t>Информационные каналы по направлению заявок школ:</a:t>
            </a:r>
          </a:p>
          <a:p>
            <a:r>
              <a:rPr lang="ru-RU" sz="2400" dirty="0"/>
              <a:t>портал «Библиовед</a:t>
            </a:r>
            <a:r>
              <a:rPr lang="ru-RU" sz="2400" dirty="0" smtClean="0"/>
              <a:t>»;</a:t>
            </a:r>
            <a:endParaRPr lang="ru-RU" sz="2400" dirty="0"/>
          </a:p>
          <a:p>
            <a:r>
              <a:rPr lang="ru-RU" sz="2400" dirty="0" smtClean="0"/>
              <a:t>работа </a:t>
            </a:r>
            <a:r>
              <a:rPr lang="ru-RU" sz="2400" dirty="0" smtClean="0"/>
              <a:t>с менеджерами </a:t>
            </a:r>
            <a:r>
              <a:rPr lang="ru-RU" sz="2400" dirty="0" smtClean="0"/>
              <a:t>издательств.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u="sng" dirty="0" smtClean="0"/>
              <a:t>Сроки направления заявок </a:t>
            </a:r>
            <a:r>
              <a:rPr lang="ru-RU" sz="2400" dirty="0" smtClean="0"/>
              <a:t>на поставку учебной литературы: </a:t>
            </a:r>
            <a:r>
              <a:rPr lang="ru-RU" sz="2400" b="1" dirty="0" smtClean="0"/>
              <a:t>до </a:t>
            </a:r>
            <a:r>
              <a:rPr lang="ru-RU" sz="2400" b="1" dirty="0" smtClean="0"/>
              <a:t>29 марта 2019 </a:t>
            </a:r>
            <a:r>
              <a:rPr lang="ru-RU" sz="2400" b="1" dirty="0" smtClean="0"/>
              <a:t>г.!!!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612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3586"/>
            <a:ext cx="8460432" cy="567729"/>
          </a:xfrm>
        </p:spPr>
        <p:txBody>
          <a:bodyPr/>
          <a:lstStyle/>
          <a:p>
            <a:r>
              <a:rPr lang="ru-RU" sz="2400" b="1" dirty="0" smtClean="0"/>
              <a:t>Заказ учебной литературы  у издательств-правообладателей </a:t>
            </a:r>
            <a:endParaRPr lang="ru-RU" sz="24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43188"/>
              </p:ext>
            </p:extLst>
          </p:nvPr>
        </p:nvGraphicFramePr>
        <p:xfrm>
          <a:off x="107504" y="826786"/>
          <a:ext cx="8712968" cy="5756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486"/>
                <a:gridCol w="5879482"/>
              </a:tblGrid>
              <a:tr h="193165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Вшивцева Ольга Николаевна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Тел. 8-922-313-42-87, 8-(342)-226-66-91</a:t>
                      </a:r>
                    </a:p>
                    <a:p>
                      <a:r>
                        <a:rPr lang="ru-RU" dirty="0" smtClean="0"/>
                        <a:t>E-</a:t>
                      </a:r>
                      <a:r>
                        <a:rPr lang="ru-RU" dirty="0" err="1" smtClean="0"/>
                        <a:t>mail</a:t>
                      </a:r>
                      <a:r>
                        <a:rPr lang="ru-RU" dirty="0" smtClean="0"/>
                        <a:t>:  </a:t>
                      </a:r>
                      <a:r>
                        <a:rPr lang="ru-RU" dirty="0" smtClean="0">
                          <a:hlinkClick r:id="rId3"/>
                        </a:rPr>
                        <a:t>olgabook2017@mаil.ru</a:t>
                      </a:r>
                      <a:r>
                        <a:rPr lang="ru-RU" dirty="0" smtClean="0"/>
                        <a:t>;  </a:t>
                      </a:r>
                      <a:r>
                        <a:rPr lang="ru-RU" dirty="0" smtClean="0">
                          <a:hlinkClick r:id="rId4"/>
                        </a:rPr>
                        <a:t>zakaz.lit@yandex.ru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Справки по тел.89024736144;</a:t>
                      </a:r>
                      <a:endParaRPr lang="ru-RU" dirty="0" smtClean="0"/>
                    </a:p>
                    <a:p>
                      <a:endParaRPr lang="ru-RU" sz="600" dirty="0" smtClean="0"/>
                    </a:p>
                    <a:p>
                      <a:r>
                        <a:rPr lang="ru-RU" dirty="0" smtClean="0"/>
                        <a:t>куратор  в Москве </a:t>
                      </a:r>
                      <a:r>
                        <a:rPr lang="ru-RU" dirty="0" smtClean="0"/>
                        <a:t>– Терехов Максим Александрович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эл. почта: </a:t>
                      </a:r>
                      <a:r>
                        <a:rPr lang="ru-RU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MTerekhov@prosv.ru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2165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Вшивцева Ольга Николаевна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Тел. 8-922-313-42-87, 8-(342)-226-66-91</a:t>
                      </a:r>
                    </a:p>
                    <a:p>
                      <a:r>
                        <a:rPr lang="ru-RU" dirty="0" smtClean="0"/>
                        <a:t>E-</a:t>
                      </a:r>
                      <a:r>
                        <a:rPr lang="ru-RU" dirty="0" err="1" smtClean="0"/>
                        <a:t>mail</a:t>
                      </a:r>
                      <a:r>
                        <a:rPr lang="ru-RU" dirty="0" smtClean="0"/>
                        <a:t>:  </a:t>
                      </a:r>
                      <a:r>
                        <a:rPr lang="ru-RU" dirty="0" smtClean="0">
                          <a:hlinkClick r:id="rId3"/>
                        </a:rPr>
                        <a:t>olgabook2017@mаil.ru</a:t>
                      </a:r>
                      <a:r>
                        <a:rPr lang="ru-RU" dirty="0" smtClean="0"/>
                        <a:t>;  </a:t>
                      </a:r>
                      <a:r>
                        <a:rPr lang="ru-RU" dirty="0" smtClean="0">
                          <a:hlinkClick r:id="rId4"/>
                        </a:rPr>
                        <a:t>zakaz.lit@yandex.ru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Справки по тел.89024736144;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dirty="0" smtClean="0"/>
                        <a:t>куратор в Москве – </a:t>
                      </a:r>
                      <a:r>
                        <a:rPr lang="ru-RU" b="0" dirty="0" smtClean="0"/>
                        <a:t>Колчина Мария Васильевна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эл. почта: </a:t>
                      </a:r>
                      <a:r>
                        <a:rPr lang="en-US" dirty="0" smtClean="0">
                          <a:hlinkClick r:id="rId6"/>
                        </a:rPr>
                        <a:t>Kolchina.MV@rosuchebnik.ru</a:t>
                      </a:r>
                      <a:endParaRPr lang="ru-RU" dirty="0" smtClean="0"/>
                    </a:p>
                  </a:txBody>
                  <a:tcPr/>
                </a:tc>
              </a:tr>
              <a:tr h="41231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Вшивцева Ольга Николаевна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Тел. 8-922-313-42-87, 8-(342)-226-66-91</a:t>
                      </a:r>
                    </a:p>
                    <a:p>
                      <a:r>
                        <a:rPr lang="ru-RU" dirty="0" smtClean="0"/>
                        <a:t>E-</a:t>
                      </a:r>
                      <a:r>
                        <a:rPr lang="ru-RU" dirty="0" err="1" smtClean="0"/>
                        <a:t>mail</a:t>
                      </a:r>
                      <a:r>
                        <a:rPr lang="ru-RU" dirty="0" smtClean="0"/>
                        <a:t>:  </a:t>
                      </a:r>
                      <a:r>
                        <a:rPr lang="ru-RU" dirty="0" smtClean="0">
                          <a:hlinkClick r:id="rId3"/>
                        </a:rPr>
                        <a:t>olgabook2017@mаil.ru</a:t>
                      </a:r>
                      <a:r>
                        <a:rPr lang="ru-RU" dirty="0" smtClean="0"/>
                        <a:t>;  </a:t>
                      </a:r>
                      <a:r>
                        <a:rPr lang="ru-RU" dirty="0" smtClean="0">
                          <a:hlinkClick r:id="rId4"/>
                        </a:rPr>
                        <a:t>zakaz.lit@yandex.ru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Справки по тел.89024736144;</a:t>
                      </a:r>
                    </a:p>
                    <a:p>
                      <a:endParaRPr lang="ru-RU" sz="1100" dirty="0" smtClean="0"/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в Москве (РУССКОЕ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СЛОВО)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altLang="ru-RU" sz="1800" b="0" dirty="0" err="1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Косякина</a:t>
                      </a:r>
                      <a:r>
                        <a:rPr lang="ru-RU" altLang="ru-RU" sz="1800" b="0" dirty="0" smtClean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Ольга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почта: </a:t>
                      </a:r>
                      <a:r>
                        <a:rPr lang="ru-RU" altLang="ru-RU" sz="1800" u="sng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kosyakina@russlo.ru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Объект 10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67681" y="982195"/>
            <a:ext cx="2536156" cy="749873"/>
          </a:xfrm>
          <a:prstGeom prst="rect">
            <a:avLst/>
          </a:prstGeom>
        </p:spPr>
      </p:pic>
      <p:pic>
        <p:nvPicPr>
          <p:cNvPr id="24" name="Рисунок 23" descr="logo755x25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2" y="1839888"/>
            <a:ext cx="2404459" cy="7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1" y="2989673"/>
            <a:ext cx="2428359" cy="1235254"/>
          </a:xfrm>
          <a:prstGeom prst="rect">
            <a:avLst/>
          </a:prstGeom>
          <a:noFill/>
        </p:spPr>
      </p:pic>
      <p:pic>
        <p:nvPicPr>
          <p:cNvPr id="26" name="Рисунок 25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07" y="5318643"/>
            <a:ext cx="936104" cy="1008112"/>
          </a:xfrm>
          <a:prstGeom prst="rect">
            <a:avLst/>
          </a:prstGeom>
          <a:noFill/>
        </p:spPr>
      </p:pic>
      <p:pic>
        <p:nvPicPr>
          <p:cNvPr id="27" name="Рисунок 26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0" y="4725144"/>
            <a:ext cx="977947" cy="1005077"/>
          </a:xfrm>
          <a:prstGeom prst="rect">
            <a:avLst/>
          </a:prstGeom>
          <a:noFill/>
        </p:spPr>
      </p:pic>
      <p:pic>
        <p:nvPicPr>
          <p:cNvPr id="28" name="Рисунок 27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19213"/>
            <a:ext cx="1173286" cy="820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914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74" y="557890"/>
            <a:ext cx="8752628" cy="796950"/>
          </a:xfrm>
        </p:spPr>
        <p:txBody>
          <a:bodyPr/>
          <a:lstStyle/>
          <a:p>
            <a:r>
              <a:rPr lang="ru-RU" sz="2800" b="1" dirty="0" smtClean="0"/>
              <a:t>Механизмы обеспечения школьных библиотек Пермского края учебной литературой в </a:t>
            </a:r>
            <a:r>
              <a:rPr lang="ru-RU" sz="2800" b="1" dirty="0" smtClean="0"/>
              <a:t>2019 </a:t>
            </a:r>
            <a:r>
              <a:rPr lang="ru-RU" sz="2800" b="1" dirty="0" smtClean="0"/>
              <a:t>году</a:t>
            </a:r>
            <a:endParaRPr lang="ru-RU" sz="2800" b="1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57381" y="1550665"/>
            <a:ext cx="3241092" cy="4826610"/>
            <a:chOff x="157381" y="1550665"/>
            <a:chExt cx="3241092" cy="4826610"/>
          </a:xfrm>
        </p:grpSpPr>
        <p:sp>
          <p:nvSpPr>
            <p:cNvPr id="14" name="Блок-схема: магнитный диск 13"/>
            <p:cNvSpPr/>
            <p:nvPr/>
          </p:nvSpPr>
          <p:spPr>
            <a:xfrm>
              <a:off x="208722" y="4736133"/>
              <a:ext cx="3096344" cy="1641142"/>
            </a:xfrm>
            <a:prstGeom prst="flowChartMagneticDisk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магнитный диск 14"/>
            <p:cNvSpPr/>
            <p:nvPr/>
          </p:nvSpPr>
          <p:spPr>
            <a:xfrm>
              <a:off x="214082" y="4013507"/>
              <a:ext cx="3090983" cy="1226681"/>
            </a:xfrm>
            <a:prstGeom prst="flowChartMagneticDis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магнитный диск 17"/>
            <p:cNvSpPr/>
            <p:nvPr/>
          </p:nvSpPr>
          <p:spPr>
            <a:xfrm>
              <a:off x="202083" y="2616035"/>
              <a:ext cx="3079621" cy="1853922"/>
            </a:xfrm>
            <a:prstGeom prst="flowChartMagneticDisk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магнитный диск 16"/>
            <p:cNvSpPr/>
            <p:nvPr/>
          </p:nvSpPr>
          <p:spPr>
            <a:xfrm>
              <a:off x="213444" y="1550665"/>
              <a:ext cx="3080260" cy="1691399"/>
            </a:xfrm>
            <a:prstGeom prst="flowChartMagneticDisk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851" y="3250519"/>
              <a:ext cx="30736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Централизованная закупка учебников для внедрения ФГОС ООО в </a:t>
              </a:r>
              <a:r>
                <a:rPr lang="ru-RU" b="1" dirty="0" smtClean="0"/>
                <a:t>9-х </a:t>
              </a:r>
              <a:r>
                <a:rPr lang="ru-RU" b="1" dirty="0" smtClean="0"/>
                <a:t>классах</a:t>
              </a:r>
              <a:endParaRPr lang="ru-RU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4764" y="2105704"/>
              <a:ext cx="30376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Закупка учебников образовательными организациями за счет средств бюджета Пермского края</a:t>
              </a:r>
              <a:endParaRPr lang="ru-RU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9803" y="4452497"/>
              <a:ext cx="3084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600" b="1" dirty="0"/>
                <a:t>Учебная литература  для школ с этнокультурным компонентом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7381" y="5428890"/>
              <a:ext cx="3073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Проект «Краеведение Прикамья»</a:t>
              </a:r>
              <a:endParaRPr lang="ru-RU" sz="1600" dirty="0"/>
            </a:p>
          </p:txBody>
        </p:sp>
      </p:grpSp>
      <p:pic>
        <p:nvPicPr>
          <p:cNvPr id="1032" name="Picture 8" descr="http://hcenter-irk.info/sites/default/files/b_s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9282"/>
            <a:ext cx="3908073" cy="26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Штриховая стрелка вправо 34"/>
          <p:cNvSpPr/>
          <p:nvPr/>
        </p:nvSpPr>
        <p:spPr>
          <a:xfrm>
            <a:off x="3491880" y="3356992"/>
            <a:ext cx="1008112" cy="1095505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/>
          <p:nvPr/>
        </p:nvPicPr>
        <p:blipFill rotWithShape="1">
          <a:blip r:embed="rId3"/>
          <a:srcRect l="30847" t="35476" r="54944" b="37261"/>
          <a:stretch/>
        </p:blipFill>
        <p:spPr bwMode="auto">
          <a:xfrm>
            <a:off x="8144279" y="4736133"/>
            <a:ext cx="1022423" cy="2038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92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1810"/>
            <a:ext cx="8229600" cy="796950"/>
          </a:xfrm>
        </p:spPr>
        <p:txBody>
          <a:bodyPr/>
          <a:lstStyle/>
          <a:p>
            <a:r>
              <a:rPr lang="ru-RU" sz="3200" b="1" dirty="0" smtClean="0"/>
              <a:t>Подготовка к комплектованию школьных библиотек к началу </a:t>
            </a:r>
            <a:r>
              <a:rPr lang="ru-RU" sz="3200" b="1" dirty="0" smtClean="0"/>
              <a:t>2019-2020 </a:t>
            </a:r>
            <a:r>
              <a:rPr lang="ru-RU" sz="3200" b="1" dirty="0" smtClean="0"/>
              <a:t>уч. г.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89640" cy="5112568"/>
          </a:xfrm>
        </p:spPr>
        <p:txBody>
          <a:bodyPr/>
          <a:lstStyle/>
          <a:p>
            <a:r>
              <a:rPr lang="ru-RU" sz="2400" dirty="0" smtClean="0"/>
              <a:t>Мониторинг обеспеченности учебниками на портале «Библиовед» </a:t>
            </a:r>
            <a:r>
              <a:rPr lang="ru-RU" sz="2400" dirty="0" smtClean="0"/>
              <a:t>(сентябрь - октябрь 2018г</a:t>
            </a:r>
            <a:r>
              <a:rPr lang="ru-RU" sz="2400" dirty="0" smtClean="0"/>
              <a:t>.)</a:t>
            </a:r>
          </a:p>
          <a:p>
            <a:r>
              <a:rPr lang="ru-RU" sz="2400" dirty="0" smtClean="0"/>
              <a:t>Формирование контрактов на централизованную поставку учебников на основании заявок школ через портал «Библиовед» (</a:t>
            </a:r>
            <a:r>
              <a:rPr lang="ru-RU" sz="2400" dirty="0" smtClean="0"/>
              <a:t>октябрь 2018 </a:t>
            </a:r>
            <a:r>
              <a:rPr lang="ru-RU" sz="2400" dirty="0" smtClean="0"/>
              <a:t>г.)</a:t>
            </a:r>
          </a:p>
          <a:p>
            <a:r>
              <a:rPr lang="ru-RU" sz="2400" dirty="0" smtClean="0"/>
              <a:t>Формирование планов закупки учебников школами (</a:t>
            </a:r>
            <a:r>
              <a:rPr lang="ru-RU" sz="2400" dirty="0" smtClean="0"/>
              <a:t>январь-февраль 2019 </a:t>
            </a:r>
            <a:r>
              <a:rPr lang="ru-RU" sz="2400" dirty="0" smtClean="0"/>
              <a:t>г.)</a:t>
            </a:r>
          </a:p>
          <a:p>
            <a:r>
              <a:rPr lang="ru-RU" sz="2400" dirty="0" smtClean="0"/>
              <a:t>Приобретение учебной литературы образовательными организациями, в </a:t>
            </a:r>
            <a:r>
              <a:rPr lang="ru-RU" sz="2400" dirty="0" err="1" smtClean="0"/>
              <a:t>т.ч</a:t>
            </a:r>
            <a:r>
              <a:rPr lang="ru-RU" sz="2400" dirty="0" smtClean="0"/>
              <a:t>. </a:t>
            </a:r>
            <a:r>
              <a:rPr lang="ru-RU" sz="2400" dirty="0"/>
              <a:t>з</a:t>
            </a:r>
            <a:r>
              <a:rPr lang="ru-RU" sz="2400" dirty="0" smtClean="0"/>
              <a:t>аключение контрактов с издательствами через портал «Библиовед</a:t>
            </a:r>
            <a:r>
              <a:rPr lang="ru-RU" sz="2400" dirty="0" smtClean="0"/>
              <a:t>»(март 2019 </a:t>
            </a:r>
            <a:r>
              <a:rPr lang="ru-RU" sz="2400" dirty="0" smtClean="0"/>
              <a:t>г.)</a:t>
            </a:r>
          </a:p>
          <a:p>
            <a:r>
              <a:rPr lang="ru-RU" sz="2400" dirty="0"/>
              <a:t>Мониторинг обеспеченности учебниками на портале «Библиовед» </a:t>
            </a:r>
            <a:r>
              <a:rPr lang="ru-RU" sz="2400" dirty="0" smtClean="0"/>
              <a:t>(апрель 2019г</a:t>
            </a:r>
            <a:r>
              <a:rPr lang="ru-RU" sz="2400" dirty="0" smtClean="0"/>
              <a:t>.)</a:t>
            </a:r>
          </a:p>
          <a:p>
            <a:r>
              <a:rPr lang="ru-RU" sz="2400" dirty="0"/>
              <a:t>Централизованная поставка учебников (май-август </a:t>
            </a:r>
            <a:r>
              <a:rPr lang="ru-RU" sz="2400" dirty="0" smtClean="0"/>
              <a:t>2019г</a:t>
            </a:r>
            <a:r>
              <a:rPr lang="ru-RU" sz="2400" dirty="0"/>
              <a:t>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4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704"/>
            <a:ext cx="8229600" cy="11241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Централизованная </a:t>
            </a:r>
            <a:r>
              <a:rPr lang="ru-RU" sz="2400" b="1" dirty="0"/>
              <a:t>закупка учебников </a:t>
            </a:r>
            <a:r>
              <a:rPr lang="ru-RU" sz="2400" b="1" dirty="0" smtClean="0"/>
              <a:t>в </a:t>
            </a:r>
            <a:r>
              <a:rPr lang="ru-RU" sz="2400" b="1" dirty="0" smtClean="0"/>
              <a:t>2019 </a:t>
            </a:r>
            <a:r>
              <a:rPr lang="ru-RU" sz="2400" b="1" dirty="0" smtClean="0"/>
              <a:t>г. для </a:t>
            </a:r>
            <a:r>
              <a:rPr lang="ru-RU" sz="2400" b="1" dirty="0"/>
              <a:t>внедрения ФГОС </a:t>
            </a:r>
            <a:r>
              <a:rPr lang="ru-RU" sz="2400" b="1" dirty="0" smtClean="0"/>
              <a:t>в </a:t>
            </a:r>
            <a:r>
              <a:rPr lang="ru-RU" sz="2400" b="1" dirty="0" smtClean="0"/>
              <a:t>9-х </a:t>
            </a:r>
            <a:r>
              <a:rPr lang="ru-RU" sz="2400" b="1" dirty="0" smtClean="0"/>
              <a:t>классах общеобразовательных школ и </a:t>
            </a:r>
            <a:r>
              <a:rPr lang="ru-RU" sz="2400" b="1" dirty="0" smtClean="0"/>
              <a:t>4 </a:t>
            </a:r>
            <a:r>
              <a:rPr lang="ru-RU" sz="2400" b="1" dirty="0" smtClean="0"/>
              <a:t>классов, обучающихся по адаптированным образовательным программам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70"/>
          </a:xfrm>
        </p:spPr>
        <p:txBody>
          <a:bodyPr/>
          <a:lstStyle/>
          <a:p>
            <a:r>
              <a:rPr lang="ru-RU" sz="2000" dirty="0" smtClean="0"/>
              <a:t>Письмо Министерства образования и науки </a:t>
            </a:r>
            <a:r>
              <a:rPr lang="ru-RU" sz="2000" dirty="0"/>
              <a:t>Пермского края от </a:t>
            </a:r>
            <a:r>
              <a:rPr lang="ru-RU" sz="2000" dirty="0" smtClean="0"/>
              <a:t>02.10.2018 </a:t>
            </a:r>
            <a:r>
              <a:rPr lang="ru-RU" sz="2000" dirty="0" smtClean="0"/>
              <a:t>г. </a:t>
            </a:r>
            <a:r>
              <a:rPr lang="ru-RU" sz="2000" dirty="0" smtClean="0"/>
              <a:t>СЭД-26-01-36-1714 </a:t>
            </a:r>
            <a:r>
              <a:rPr lang="ru-RU" sz="2000" dirty="0" smtClean="0"/>
              <a:t> </a:t>
            </a:r>
            <a:r>
              <a:rPr lang="ru-RU" sz="2000" dirty="0" smtClean="0"/>
              <a:t>(о сборе заявок от школ);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/>
              <a:t> Письмо Министерства образования и науки Пермского </a:t>
            </a:r>
            <a:r>
              <a:rPr lang="ru-RU" sz="2000" dirty="0" smtClean="0"/>
              <a:t>края от </a:t>
            </a:r>
            <a:r>
              <a:rPr lang="ru-RU" sz="2000" dirty="0" smtClean="0"/>
              <a:t>13.12.2018 </a:t>
            </a:r>
            <a:r>
              <a:rPr lang="ru-RU" sz="2000" dirty="0" smtClean="0"/>
              <a:t>г. </a:t>
            </a:r>
            <a:r>
              <a:rPr lang="ru-RU" sz="2000" dirty="0" smtClean="0"/>
              <a:t>СЭД-26-01-36-2236</a:t>
            </a:r>
            <a:r>
              <a:rPr lang="ru-RU" sz="2000" dirty="0" smtClean="0"/>
              <a:t> </a:t>
            </a:r>
            <a:r>
              <a:rPr lang="ru-RU" sz="2000" dirty="0" smtClean="0"/>
              <a:t>(направление </a:t>
            </a:r>
            <a:r>
              <a:rPr lang="ru-RU" sz="2000" dirty="0" smtClean="0"/>
              <a:t>3 контрактов с перечнем </a:t>
            </a:r>
            <a:r>
              <a:rPr lang="ru-RU" sz="2000" dirty="0" smtClean="0"/>
              <a:t>закупаемых Министерством учебников).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Информирование  школ управлениями образования муниципальных районов (городских округов) о закупаемых Министерством учебников.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18005329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Учебная литература для образовательных организаций Пермского края с этнокультурным компонентом образования:</a:t>
            </a:r>
          </a:p>
          <a:p>
            <a:pPr marL="342900" lvl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</a:rPr>
              <a:t>*600 экз. учебного пособия для обучающихся 5 классов по коми-пермяцкому языку с приложением технологических карт уроков для учителя</a:t>
            </a:r>
          </a:p>
          <a:p>
            <a:pPr marL="342900" lvl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</a:rPr>
              <a:t>*500 экз. учебно-методического комплекса для образовательных организаций Пермского края для изучения татарского языка в 1-9 классах </a:t>
            </a:r>
          </a:p>
          <a:p>
            <a:pPr marL="342900" lvl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</a:rPr>
              <a:t>*2 тыс. экз. школьного словаря антонимов коми-пермяцкого языка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2060848"/>
            <a:ext cx="849694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55976" y="4509120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ru-RU" sz="3200" b="1" dirty="0" smtClean="0"/>
              <a:t>Особенности формирования контрактов на поставку учебников с учетом изменений ФПУ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</p:spPr>
        <p:txBody>
          <a:bodyPr/>
          <a:lstStyle/>
          <a:p>
            <a:r>
              <a:rPr lang="ru-RU" sz="2800" dirty="0" smtClean="0"/>
              <a:t>Срок </a:t>
            </a:r>
            <a:r>
              <a:rPr lang="ru-RU" sz="2800" dirty="0"/>
              <a:t>поставки </a:t>
            </a:r>
            <a:r>
              <a:rPr lang="ru-RU" sz="2800" dirty="0" smtClean="0"/>
              <a:t>учебной литературы: </a:t>
            </a:r>
            <a:r>
              <a:rPr lang="ru-RU" sz="2800" dirty="0"/>
              <a:t>с </a:t>
            </a:r>
            <a:r>
              <a:rPr lang="ru-RU" sz="2800" dirty="0" smtClean="0"/>
              <a:t>15.05.2019 </a:t>
            </a:r>
            <a:r>
              <a:rPr lang="ru-RU" sz="2800" dirty="0"/>
              <a:t>г. по </a:t>
            </a:r>
            <a:r>
              <a:rPr lang="ru-RU" sz="2800" dirty="0" smtClean="0"/>
              <a:t>14.08.2019 </a:t>
            </a:r>
            <a:r>
              <a:rPr lang="ru-RU" sz="2800" dirty="0"/>
              <a:t>г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В случае исключения в период действия контракта учебников, предусмотренных к поставке настоящим контрактом, из федерального перечня учебников предусмотрена по соглашению сторон замена этих учебников другими, включенными в федеральный перечень.</a:t>
            </a:r>
          </a:p>
        </p:txBody>
      </p:sp>
    </p:spTree>
    <p:extLst>
      <p:ext uri="{BB962C8B-B14F-4D97-AF65-F5344CB8AC3E}">
        <p14:creationId xmlns:p14="http://schemas.microsoft.com/office/powerpoint/2010/main" val="421394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6950"/>
          </a:xfrm>
        </p:spPr>
        <p:txBody>
          <a:bodyPr/>
          <a:lstStyle/>
          <a:p>
            <a:r>
              <a:rPr lang="ru-RU" sz="3200" b="1" dirty="0" smtClean="0"/>
              <a:t>Изменения ФПУ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Приказ </a:t>
            </a:r>
            <a:r>
              <a:rPr lang="ru-RU" sz="2400" dirty="0" smtClean="0"/>
              <a:t>Министерства просвещения </a:t>
            </a:r>
            <a:r>
              <a:rPr lang="ru-RU" sz="2400" dirty="0"/>
              <a:t>России от 28.12.2018 N </a:t>
            </a:r>
            <a:r>
              <a:rPr lang="ru-RU" sz="2400" dirty="0" smtClean="0"/>
              <a:t>345 "</a:t>
            </a:r>
            <a:r>
              <a:rPr lang="ru-RU" sz="2400" dirty="0"/>
              <a:t>О федеральном перечне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</a:t>
            </a:r>
            <a:r>
              <a:rPr lang="ru-RU" sz="2400" dirty="0" smtClean="0"/>
              <a:t>образования»: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 п. 4</a:t>
            </a:r>
            <a:r>
              <a:rPr lang="ru-RU" sz="2400" dirty="0"/>
              <a:t>. Организации, осуществляющие образовательную деятельность по основным общеобразовательным программам, вправе в </a:t>
            </a:r>
            <a:r>
              <a:rPr lang="ru-RU" sz="2400" b="1" u="sng" dirty="0">
                <a:solidFill>
                  <a:srgbClr val="FF0000"/>
                </a:solidFill>
              </a:rPr>
              <a:t>течение трех лет </a:t>
            </a:r>
            <a:r>
              <a:rPr lang="ru-RU" sz="2400" dirty="0"/>
              <a:t>использовать в образовательной деятельности приобретенные до вступления в силу настоящего приказа учебники из федерального </a:t>
            </a:r>
            <a:r>
              <a:rPr lang="ru-RU" sz="2400" dirty="0"/>
              <a:t>перечня учебников</a:t>
            </a:r>
            <a:r>
              <a:rPr lang="ru-RU" sz="2400" dirty="0"/>
              <a:t>, утвержденного приказом Министерства образования и науки Российской Федерации от 31 марта 2014 г. N </a:t>
            </a:r>
            <a:r>
              <a:rPr lang="ru-RU" sz="2400" dirty="0" smtClean="0"/>
              <a:t>253.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544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/>
          <a:lstStyle/>
          <a:p>
            <a:r>
              <a:rPr lang="ru-RU" sz="2000" b="1" dirty="0"/>
              <a:t>Информация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по исключению </a:t>
            </a:r>
            <a:r>
              <a:rPr lang="ru-RU" sz="2000" b="1" dirty="0"/>
              <a:t>из </a:t>
            </a:r>
            <a:r>
              <a:rPr lang="ru-RU" sz="2000" b="1" dirty="0" smtClean="0"/>
              <a:t>федерального перечня учебников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позиций, вошедших в контракты Министерства образования и науки Пермского края на централизованную поставку учебников в 2019 году</a:t>
            </a: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676914"/>
              </p:ext>
            </p:extLst>
          </p:nvPr>
        </p:nvGraphicFramePr>
        <p:xfrm>
          <a:off x="530409" y="1556792"/>
          <a:ext cx="8103870" cy="4928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1290"/>
                <a:gridCol w="2701290"/>
                <a:gridCol w="2701290"/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Издательство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Исключенные </a:t>
                      </a:r>
                      <a:r>
                        <a:rPr lang="ru-RU" sz="1600" dirty="0" smtClean="0">
                          <a:effectLst/>
                        </a:rPr>
                        <a:t>учебники из ФПУ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Варианты </a:t>
                      </a:r>
                      <a:r>
                        <a:rPr lang="ru-RU" sz="1600" dirty="0" smtClean="0">
                          <a:effectLst/>
                        </a:rPr>
                        <a:t>замены </a:t>
                      </a:r>
                      <a:r>
                        <a:rPr lang="ru-RU" sz="1600" baseline="0" dirty="0" smtClean="0">
                          <a:effectLst/>
                        </a:rPr>
                        <a:t>в контракте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101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Просвещение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язык. 9 класс. </a:t>
                      </a:r>
                      <a:r>
                        <a:rPr lang="ru-RU" sz="1400" dirty="0" err="1">
                          <a:effectLst/>
                        </a:rPr>
                        <a:t>Тростенцова</a:t>
                      </a:r>
                      <a:r>
                        <a:rPr lang="ru-RU" sz="1400" dirty="0">
                          <a:effectLst/>
                        </a:rPr>
                        <a:t> и др.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effectLst/>
                        </a:rPr>
                        <a:t>Бархударов</a:t>
                      </a:r>
                      <a:r>
                        <a:rPr lang="ru-RU" sz="1400" b="1" i="1" dirty="0">
                          <a:effectLst/>
                        </a:rPr>
                        <a:t> С.Г., Крючков С.Е., Максимов Л.Ю. и др.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Рыбченкова Л.М., Александрова О.М., Загоровская О.В. и др.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Чердаков Д.Н., Дунев А.И., Пугач В.Е. / Под ред. Вербицкой Л.А.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Всеобщая история, 9 класс.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Сороко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-Цюпа и др.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effectLst/>
                        </a:rPr>
                        <a:t>Юдовская</a:t>
                      </a:r>
                      <a:r>
                        <a:rPr lang="ru-RU" sz="1400" b="1" i="1" dirty="0">
                          <a:effectLst/>
                        </a:rPr>
                        <a:t> А.Я., Баранов П.А., Ванюшкина Л.М. и др./Под ред. </a:t>
                      </a:r>
                      <a:r>
                        <a:rPr lang="ru-RU" sz="1400" b="1" i="1" dirty="0" err="1">
                          <a:effectLst/>
                        </a:rPr>
                        <a:t>Искендерова</a:t>
                      </a:r>
                      <a:r>
                        <a:rPr lang="ru-RU" sz="1400" b="1" i="1" dirty="0">
                          <a:effectLst/>
                        </a:rPr>
                        <a:t> А.А.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Медяков А.С., </a:t>
                      </a:r>
                      <a:r>
                        <a:rPr lang="ru-RU" sz="1400" dirty="0" err="1">
                          <a:effectLst/>
                        </a:rPr>
                        <a:t>Бовыкин</a:t>
                      </a:r>
                      <a:r>
                        <a:rPr lang="ru-RU" sz="1400" dirty="0">
                          <a:effectLst/>
                        </a:rPr>
                        <a:t> Д.Ю.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География, 9 класс. Дронов и др.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Алексеев А.И., Николина В.В., Липкина Е.К. и др.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64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Дрофа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Химия, 9 класс. Габриелян и др.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Еремин В.В., Кузьменко Н.Е., Дроздов А.А. и др./ Под ред. Лунина В.В.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Биология, 9 класс. Пасечник и др.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Захаров В.Б., </a:t>
                      </a:r>
                      <a:r>
                        <a:rPr lang="ru-RU" sz="1400" b="1" i="1" dirty="0" err="1">
                          <a:effectLst/>
                        </a:rPr>
                        <a:t>Сивоглазов</a:t>
                      </a:r>
                      <a:r>
                        <a:rPr lang="ru-RU" sz="1400" b="1" i="1" dirty="0">
                          <a:effectLst/>
                        </a:rPr>
                        <a:t> В.И., Мамонтов С.Г., Агафонов И.Б.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Биология, Мамонтов С.Г. и др.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ВЕНТАНА-ГРАФ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изменений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46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796950"/>
          </a:xfrm>
        </p:spPr>
        <p:txBody>
          <a:bodyPr/>
          <a:lstStyle/>
          <a:p>
            <a:r>
              <a:rPr lang="ru-RU" sz="2400" b="1" dirty="0" smtClean="0"/>
              <a:t>Принципы комплектования библиотек учебной литературой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4574"/>
            <a:ext cx="8964488" cy="5756793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/>
              <a:t>1. Нормы </a:t>
            </a:r>
            <a:r>
              <a:rPr lang="ru-RU" sz="1600" b="1" dirty="0"/>
              <a:t>обеспеченности </a:t>
            </a:r>
            <a:r>
              <a:rPr lang="ru-RU" sz="1600" dirty="0"/>
              <a:t>образовательной деятельности учебными изданиями </a:t>
            </a:r>
            <a:r>
              <a:rPr lang="ru-RU" sz="1600" dirty="0" smtClean="0"/>
              <a:t>устанавливаются </a:t>
            </a:r>
            <a:r>
              <a:rPr lang="ru-RU" sz="1600" dirty="0"/>
              <a:t>соответствующими федеральными государственными образовательными </a:t>
            </a:r>
            <a:r>
              <a:rPr lang="ru-RU" sz="1600" dirty="0" smtClean="0"/>
              <a:t>стандартами:</a:t>
            </a:r>
          </a:p>
          <a:p>
            <a:pPr>
              <a:buFontTx/>
              <a:buChar char="-"/>
            </a:pPr>
            <a:r>
              <a:rPr lang="ru-RU" sz="1600" dirty="0" smtClean="0"/>
              <a:t>не </a:t>
            </a:r>
            <a:r>
              <a:rPr lang="ru-RU" sz="1600" dirty="0"/>
              <a:t>менее одного </a:t>
            </a:r>
            <a:r>
              <a:rPr lang="ru-RU" sz="1600" b="1" dirty="0"/>
              <a:t>учебника в печатной и (или) электронной форме</a:t>
            </a:r>
            <a:r>
              <a:rPr lang="ru-RU" sz="1600" dirty="0"/>
              <a:t>, достаточного для освоения программы учебного предмета на каждого обучающегося по каждому учебному предмету, входящему </a:t>
            </a:r>
            <a:r>
              <a:rPr lang="ru-RU" sz="1600" b="1" dirty="0"/>
              <a:t>в обязательную часть </a:t>
            </a:r>
            <a:r>
              <a:rPr lang="ru-RU" sz="1600" dirty="0"/>
              <a:t>учебного плана основной образовательной программы;</a:t>
            </a:r>
          </a:p>
          <a:p>
            <a:pPr>
              <a:buFontTx/>
              <a:buChar char="-"/>
            </a:pPr>
            <a:r>
              <a:rPr lang="ru-RU" sz="1600" dirty="0" smtClean="0"/>
              <a:t>не </a:t>
            </a:r>
            <a:r>
              <a:rPr lang="ru-RU" sz="1600" dirty="0"/>
              <a:t>менее одного </a:t>
            </a:r>
            <a:r>
              <a:rPr lang="ru-RU" sz="1600" b="1" dirty="0"/>
              <a:t>учебника</a:t>
            </a:r>
            <a:r>
              <a:rPr lang="ru-RU" sz="1600" dirty="0"/>
              <a:t> в печатной и (или) электронной форме или </a:t>
            </a:r>
            <a:r>
              <a:rPr lang="ru-RU" sz="1600" b="1" dirty="0"/>
              <a:t>учебного пособия</a:t>
            </a:r>
            <a:r>
              <a:rPr lang="ru-RU" sz="1600" dirty="0"/>
              <a:t>, достаточного для освоения программы учебного предмета на каждого обучающегося по каждому учебному предмету, входящему </a:t>
            </a:r>
            <a:r>
              <a:rPr lang="ru-RU" sz="1600" b="1" dirty="0"/>
              <a:t>в часть, формируемую участниками образовательных отношений</a:t>
            </a:r>
            <a:r>
              <a:rPr lang="ru-RU" sz="1600" dirty="0"/>
              <a:t>, учебного плана основной образовательной программы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2. </a:t>
            </a:r>
            <a:r>
              <a:rPr lang="ru-RU" sz="1600" b="1" dirty="0" smtClean="0"/>
              <a:t>Образовательные организации вправе выбирать </a:t>
            </a:r>
            <a:r>
              <a:rPr lang="ru-RU" sz="1600" dirty="0" smtClean="0"/>
              <a:t>для использования: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-  учебники, включенные в </a:t>
            </a:r>
            <a:r>
              <a:rPr lang="ru-RU" sz="1600" dirty="0"/>
              <a:t>федеральный перечень </a:t>
            </a:r>
            <a:r>
              <a:rPr lang="ru-RU" sz="1600" dirty="0" smtClean="0"/>
              <a:t>учебников (ФПУ);</a:t>
            </a:r>
          </a:p>
          <a:p>
            <a:pPr marL="0" indent="0">
              <a:buNone/>
            </a:pPr>
            <a:r>
              <a:rPr lang="ru-RU" sz="1600" dirty="0" smtClean="0"/>
              <a:t>- учебные </a:t>
            </a:r>
            <a:r>
              <a:rPr lang="ru-RU" sz="1600" dirty="0"/>
              <a:t>пособия, выпущенные организациями, входящими в перечень организаций, осуществляющих выпуск учебных </a:t>
            </a:r>
            <a:r>
              <a:rPr lang="ru-RU" sz="1600" dirty="0" smtClean="0"/>
              <a:t>пособий.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При формировании списка закупаемых учебников необходимо проверить их включение в ФПУ по ссылке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http://fpu.edu.ru/fpu/?title=&amp;educationLevel=&amp;knowledgeDomainSubjectNumber=11&amp;publisher=96&amp;schoolClass%5B%5D=10&amp;author=&amp;search</a:t>
            </a:r>
            <a:r>
              <a:rPr lang="en-US" sz="1600" dirty="0" smtClean="0"/>
              <a:t>=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3. Фонд дополнительной литературы формируется только </a:t>
            </a:r>
            <a:r>
              <a:rPr lang="ru-RU" sz="1600" b="1" dirty="0" smtClean="0"/>
              <a:t>после комплектования обязательной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661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9597"/>
          <a:stretch/>
        </p:blipFill>
        <p:spPr>
          <a:xfrm>
            <a:off x="539552" y="764703"/>
            <a:ext cx="8064896" cy="58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03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3974</TotalTime>
  <Words>1020</Words>
  <Application>Microsoft Office PowerPoint</Application>
  <PresentationFormat>Экран (4:3)</PresentationFormat>
  <Paragraphs>114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Механизмы закупки учебников для обучающихся образовательных организаций Пермского края в 2019 гг. </vt:lpstr>
      <vt:lpstr>Механизмы обеспечения школьных библиотек Пермского края учебной литературой в 2019 году</vt:lpstr>
      <vt:lpstr>Подготовка к комплектованию школьных библиотек к началу 2019-2020 уч. г.</vt:lpstr>
      <vt:lpstr>Централизованная закупка учебников в 2019 г. для внедрения ФГОС в 9-х классах общеобразовательных школ и 4 классов, обучающихся по адаптированным образовательным программам</vt:lpstr>
      <vt:lpstr>Особенности формирования контрактов на поставку учебников с учетом изменений ФПУ</vt:lpstr>
      <vt:lpstr>Изменения ФПУ</vt:lpstr>
      <vt:lpstr>Информация  по исключению из федерального перечня учебников  позиций, вошедших в контракты Министерства образования и науки Пермского края на централизованную поставку учебников в 2019 году</vt:lpstr>
      <vt:lpstr>Принципы комплектования библиотек учебной литературой</vt:lpstr>
      <vt:lpstr>Презентация PowerPoint</vt:lpstr>
      <vt:lpstr>Закупка учебников образовательными организациями за счет средств бюджета Пермского края</vt:lpstr>
      <vt:lpstr>Заказ учебной литературы  у издательств-правообладателей  (п.14 ч. 1 ст.93 Федерального закона №44-ФЗ)</vt:lpstr>
      <vt:lpstr>Заказ учебной литературы  у издательств-правообладателей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мест для детей дошкольного возраста</dc:title>
  <dc:creator>Суслопарова Наталья Сергеевна</dc:creator>
  <cp:lastModifiedBy>Батуева Марина Ивановна</cp:lastModifiedBy>
  <cp:revision>361</cp:revision>
  <cp:lastPrinted>2018-01-15T13:17:30Z</cp:lastPrinted>
  <dcterms:created xsi:type="dcterms:W3CDTF">2013-12-23T10:31:07Z</dcterms:created>
  <dcterms:modified xsi:type="dcterms:W3CDTF">2019-03-12T06:31:59Z</dcterms:modified>
</cp:coreProperties>
</file>