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  <p:sldId id="267" r:id="rId13"/>
    <p:sldId id="268" r:id="rId14"/>
    <p:sldId id="269" r:id="rId15"/>
    <p:sldId id="271" r:id="rId16"/>
    <p:sldId id="270" r:id="rId17"/>
    <p:sldId id="274" r:id="rId18"/>
    <p:sldId id="275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542A-129C-4200-AC4E-63150DD7C066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D35C5-A08E-4AEB-863A-8F359A218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542A-129C-4200-AC4E-63150DD7C066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D35C5-A08E-4AEB-863A-8F359A218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542A-129C-4200-AC4E-63150DD7C066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D35C5-A08E-4AEB-863A-8F359A218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542A-129C-4200-AC4E-63150DD7C066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D35C5-A08E-4AEB-863A-8F359A218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542A-129C-4200-AC4E-63150DD7C066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D35C5-A08E-4AEB-863A-8F359A218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542A-129C-4200-AC4E-63150DD7C066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D35C5-A08E-4AEB-863A-8F359A218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542A-129C-4200-AC4E-63150DD7C066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D35C5-A08E-4AEB-863A-8F359A218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542A-129C-4200-AC4E-63150DD7C066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D35C5-A08E-4AEB-863A-8F359A218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542A-129C-4200-AC4E-63150DD7C066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D35C5-A08E-4AEB-863A-8F359A218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542A-129C-4200-AC4E-63150DD7C066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D35C5-A08E-4AEB-863A-8F359A218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542A-129C-4200-AC4E-63150DD7C066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56D35C5-A08E-4AEB-863A-8F359A2183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7B542A-129C-4200-AC4E-63150DD7C066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6D35C5-A08E-4AEB-863A-8F359A2183C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vprtest.ru/-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428736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МКОУ «Нижне - </a:t>
            </a:r>
            <a:r>
              <a:rPr lang="ru-RU" sz="31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Сыповская</a:t>
            </a:r>
            <a:r>
              <a:rPr lang="ru-RU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ООШ»</a:t>
            </a:r>
            <a:br>
              <a:rPr lang="ru-RU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Дидактические материалы по математике для повышения качества подготовки младших школьников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786322"/>
            <a:ext cx="6400800" cy="17526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Работу выполнила: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Мухаметханова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Р.М.,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28550" t="36133" r="22035" b="32617"/>
          <a:stretch>
            <a:fillRect/>
          </a:stretch>
        </p:blipFill>
        <p:spPr bwMode="auto">
          <a:xfrm>
            <a:off x="285719" y="1928802"/>
            <a:ext cx="8840453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8001" t="39062" r="25329" b="19922"/>
          <a:stretch>
            <a:fillRect/>
          </a:stretch>
        </p:blipFill>
        <p:spPr bwMode="auto">
          <a:xfrm>
            <a:off x="214281" y="1357298"/>
            <a:ext cx="8819191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Autofit/>
          </a:bodyPr>
          <a:lstStyle/>
          <a:p>
            <a:r>
              <a:rPr lang="en-US" sz="3200" b="1" i="1" u="sng" dirty="0" smtClean="0"/>
              <a:t>VII</a:t>
            </a:r>
            <a:r>
              <a:rPr lang="ru-RU" sz="3200" b="1" i="1" u="sng" dirty="0" smtClean="0"/>
              <a:t>. Действия с многозначными числами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1.Задание 7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Найди значение выражения 12012:3−170х4.</a:t>
            </a:r>
          </a:p>
          <a:p>
            <a:r>
              <a:rPr lang="ru-RU" b="1" dirty="0" smtClean="0"/>
              <a:t>2.Задание 7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Найди значение выражения 51х8−51000:300.</a:t>
            </a:r>
          </a:p>
          <a:p>
            <a:r>
              <a:rPr lang="ru-RU" b="1" dirty="0" smtClean="0"/>
              <a:t>3.Задание 7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Найди значение выражения (475+201):2−192.</a:t>
            </a:r>
          </a:p>
          <a:p>
            <a:r>
              <a:rPr lang="ru-RU" b="1" dirty="0" smtClean="0"/>
              <a:t>4.Задание 7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Найди значение выражения (2089−1903):3+236.</a:t>
            </a:r>
          </a:p>
          <a:p>
            <a:r>
              <a:rPr lang="ru-RU" b="1" dirty="0" smtClean="0"/>
              <a:t>5.Задание 7</a:t>
            </a:r>
          </a:p>
          <a:p>
            <a:pPr>
              <a:buNone/>
            </a:pPr>
            <a:r>
              <a:rPr lang="ru-RU" dirty="0" smtClean="0"/>
              <a:t>Найди значение выражения (165+215)х13−35.</a:t>
            </a:r>
          </a:p>
          <a:p>
            <a:r>
              <a:rPr lang="ru-RU" b="1" dirty="0" smtClean="0"/>
              <a:t>6.Задание 7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Найди значение выражения 47х6 − 65 000:500.</a:t>
            </a:r>
          </a:p>
          <a:p>
            <a:r>
              <a:rPr lang="ru-RU" b="1" dirty="0" smtClean="0"/>
              <a:t>7. Задание 7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Найди значение выражения (455+235)х14−45.</a:t>
            </a:r>
          </a:p>
          <a:p>
            <a:r>
              <a:rPr lang="ru-RU" b="1" dirty="0" smtClean="0"/>
              <a:t>8. Задание 7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Найди значение выражения 15340:5−155х8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/>
          </a:bodyPr>
          <a:lstStyle/>
          <a:p>
            <a:r>
              <a:rPr lang="en-US" sz="3200" b="1" i="1" u="sng" dirty="0" smtClean="0"/>
              <a:t>VIII</a:t>
            </a:r>
            <a:r>
              <a:rPr lang="ru-RU" sz="3200" b="1" i="1" u="sng" dirty="0" smtClean="0"/>
              <a:t>. Решение текстовых задач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8641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3 кг варенья разложили в банки по 400 г и в банки по 200 г. Банок по 400 г оказалось 4. Сколько потребовалось банок по 200 г? Запиши решение и ответ.</a:t>
            </a:r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Чтобы сдать нормативы по физкультуре, ученику необходимо пробежать семь раз дистанцию 100 м и ещё несколько раз дистанцию 60 м. При этом необходимо, чтобы общая дистанция, которую пробежит ученик, равнялась 1 км. Сколько раз нужно пробежать дистанцию 60 </a:t>
            </a:r>
            <a:r>
              <a:rPr lang="ru-RU" dirty="0" err="1" smtClean="0"/>
              <a:t>м?Запиши</a:t>
            </a:r>
            <a:r>
              <a:rPr lang="ru-RU" dirty="0" smtClean="0"/>
              <a:t> решение и ответ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Стёпа и Артур собирают прямую железную дорогу длиной 3 м. У них есть короткие и длинные детали длиной 20 см и 30 см соответственно. При сборке ребята использовали шесть коротких деталей. Сколько длинных деталей они </a:t>
            </a:r>
            <a:r>
              <a:rPr lang="ru-RU" dirty="0" err="1" smtClean="0"/>
              <a:t>использовали?Запиши</a:t>
            </a:r>
            <a:r>
              <a:rPr lang="ru-RU" dirty="0" smtClean="0"/>
              <a:t> решение и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Autofit/>
          </a:bodyPr>
          <a:lstStyle/>
          <a:p>
            <a:r>
              <a:rPr lang="en-US" sz="3200" b="1" i="1" u="sng" dirty="0" smtClean="0"/>
              <a:t>IX</a:t>
            </a:r>
            <a:r>
              <a:rPr lang="ru-RU" sz="3200" b="1" i="1" u="sng" dirty="0" smtClean="0"/>
              <a:t>.</a:t>
            </a:r>
            <a:r>
              <a:rPr lang="en-US" sz="3200" b="1" i="1" u="sng" dirty="0" smtClean="0"/>
              <a:t>I</a:t>
            </a:r>
            <a:r>
              <a:rPr lang="ru-RU" sz="3200" b="1" i="1" u="sng" dirty="0" smtClean="0"/>
              <a:t>. Основы логического и алгоритмического мышления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Татьяна должна обсудить свою новую идею с директором, бухгалтером и программистом. С каждым из них обсуждение длится ровно час. Известно, что директор занят с 10 до 12 часов, бухгалтер приезжает на работу к 10 часам, а у программиста важное совещание с 10 до 11 часов. При этом Татьяна смогла закончить все три обсуждения к 12 часам, придя на работу к 9 часам. У кого Татьяна была в 11:30?</a:t>
            </a:r>
          </a:p>
          <a:p>
            <a:endParaRPr lang="ru-RU" dirty="0" smtClean="0"/>
          </a:p>
          <a:p>
            <a:pPr lvl="0"/>
            <a:r>
              <a:rPr lang="ru-RU" dirty="0" smtClean="0"/>
              <a:t>В новогодней гирлянде 21 лампочка. Лампочки идут в таком порядке: одна красная, две синих, три красных, четыре синих и так далее. Какого цвета семнадцатая лампочка?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24158" t="26367" r="23682" b="20898"/>
          <a:stretch>
            <a:fillRect/>
          </a:stretch>
        </p:blipFill>
        <p:spPr bwMode="auto">
          <a:xfrm>
            <a:off x="214281" y="1285860"/>
            <a:ext cx="8715437" cy="49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Autofit/>
          </a:bodyPr>
          <a:lstStyle/>
          <a:p>
            <a:r>
              <a:rPr lang="en-US" sz="3200" b="1" i="1" u="sng" dirty="0" smtClean="0"/>
              <a:t>XI</a:t>
            </a:r>
            <a:r>
              <a:rPr lang="ru-RU" sz="3200" b="1" i="1" u="sng" dirty="0" smtClean="0"/>
              <a:t>. Основы логического и алгоритмического мышления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286388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При записи номеров страниц в детской книжке было использовано 177 цифр (страницы нумеруются с первой). Сколько страниц в книжке? Запиши решение и ответ.</a:t>
            </a:r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Света и Маша хотят купить куклу. У Светы есть только некоторое количество монет достоинством в 1 руб. Ей не хватает до покупки куклы 85 руб. У Маши тоже есть деньги, но ей не хватает до покупки этой куклы 2 руб. Если девочки сложат свои деньги вместе, им всё равно не хватит денег на покупку куклы. Сколько стоит </a:t>
            </a:r>
            <a:r>
              <a:rPr lang="ru-RU" dirty="0" err="1" smtClean="0"/>
              <a:t>кукла?Запиши</a:t>
            </a:r>
            <a:r>
              <a:rPr lang="ru-RU" dirty="0" smtClean="0"/>
              <a:t> решение и ответ.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i="1" u="sng" dirty="0"/>
              <a:t>X</a:t>
            </a:r>
            <a:r>
              <a:rPr lang="ru-RU" b="1" i="1" u="sng" dirty="0"/>
              <a:t>. Основы пространственного воображения</a:t>
            </a:r>
            <a:endParaRPr lang="ru-RU" dirty="0"/>
          </a:p>
        </p:txBody>
      </p:sp>
      <p:pic>
        <p:nvPicPr>
          <p:cNvPr id="4" name="Объект 3" descr="https://math4-vpr.sdamgia.ru/get_file?id=12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191544"/>
            <a:ext cx="5943600" cy="3876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36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373616" cy="6453336"/>
          </a:xfrm>
        </p:spPr>
        <p:txBody>
          <a:bodyPr/>
          <a:lstStyle/>
          <a:p>
            <a:r>
              <a:rPr lang="ru-RU" dirty="0"/>
              <a:t>1) Из трёх кубиков сложили постройку. Если посмотреть на неё в направлении по стрелке, то будет видна фигура, состоящая из трёх квадратов (рис. 1). Из 27 таких же кубиков сложили куб (</a:t>
            </a:r>
            <a:r>
              <a:rPr lang="ru-RU" dirty="0" smtClean="0"/>
              <a:t>рис.2</a:t>
            </a:r>
            <a:r>
              <a:rPr lang="ru-RU" dirty="0"/>
              <a:t>). Затем с этого куба </a:t>
            </a:r>
            <a:r>
              <a:rPr lang="ru-RU" dirty="0" smtClean="0"/>
              <a:t>сняли несколько </a:t>
            </a:r>
            <a:r>
              <a:rPr lang="ru-RU" dirty="0"/>
              <a:t>кубиков (рис. 3). Какая фигура будет видна, если смотреть на получившуюся постройку в направлении по стрелке?</a:t>
            </a:r>
          </a:p>
          <a:p>
            <a:r>
              <a:rPr lang="ru-RU" dirty="0"/>
              <a:t>Изобрази эту фигуру на клетчатом поле. Один кубик следует изображать одной клеткой.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917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415880"/>
          </a:xfrm>
        </p:spPr>
        <p:txBody>
          <a:bodyPr/>
          <a:lstStyle/>
          <a:p>
            <a:r>
              <a:rPr lang="ru-RU" b="1" dirty="0" err="1"/>
              <a:t>Учи</a:t>
            </a:r>
            <a:r>
              <a:rPr lang="ru-RU" dirty="0" err="1"/>
              <a:t>.</a:t>
            </a:r>
            <a:r>
              <a:rPr lang="ru-RU" b="1" dirty="0" err="1"/>
              <a:t>ру</a:t>
            </a:r>
            <a:r>
              <a:rPr lang="ru-RU" dirty="0"/>
              <a:t> — российская </a:t>
            </a:r>
            <a:r>
              <a:rPr lang="ru-RU" dirty="0" err="1" smtClean="0"/>
              <a:t>онлайн-платформа</a:t>
            </a:r>
            <a:endParaRPr lang="ru-RU" dirty="0" smtClean="0"/>
          </a:p>
          <a:p>
            <a:r>
              <a:rPr lang="ru-RU" b="1" dirty="0" smtClean="0"/>
              <a:t>Яндекс Учебник </a:t>
            </a:r>
            <a:r>
              <a:rPr lang="ru-RU" dirty="0" smtClean="0"/>
              <a:t>– бесплатная цифровая платформа для обучения основным школьным предметам</a:t>
            </a:r>
          </a:p>
          <a:p>
            <a:r>
              <a:rPr lang="ru-RU" b="1" dirty="0" err="1"/>
              <a:t>vpr</a:t>
            </a:r>
            <a:r>
              <a:rPr lang="ru-RU" b="1" dirty="0"/>
              <a:t> </a:t>
            </a:r>
            <a:r>
              <a:rPr lang="ru-RU" b="1" dirty="0" err="1"/>
              <a:t>statgrad</a:t>
            </a:r>
            <a:r>
              <a:rPr lang="ru-RU" b="1" dirty="0"/>
              <a:t> </a:t>
            </a:r>
            <a:r>
              <a:rPr lang="ru-RU" b="1" dirty="0" err="1"/>
              <a:t>org</a:t>
            </a:r>
            <a:r>
              <a:rPr lang="ru-RU" b="1" dirty="0"/>
              <a:t> </a:t>
            </a:r>
            <a:r>
              <a:rPr lang="ru-RU" dirty="0"/>
              <a:t>всероссийские проверочные </a:t>
            </a:r>
            <a:r>
              <a:rPr lang="ru-RU" dirty="0" smtClean="0"/>
              <a:t>работы по всем предметам</a:t>
            </a:r>
          </a:p>
          <a:p>
            <a:r>
              <a:rPr lang="en-US" b="1" dirty="0">
                <a:hlinkClick r:id="rId2"/>
              </a:rPr>
              <a:t>https://vprtest.ru</a:t>
            </a:r>
            <a:r>
              <a:rPr lang="en-US" b="1" dirty="0" smtClean="0">
                <a:hlinkClick r:id="rId2"/>
              </a:rPr>
              <a:t>/</a:t>
            </a:r>
            <a:r>
              <a:rPr lang="ru-RU" b="1" dirty="0" smtClean="0">
                <a:hlinkClick r:id="rId2"/>
              </a:rPr>
              <a:t>-</a:t>
            </a:r>
            <a:r>
              <a:rPr lang="ru-RU" b="1" dirty="0" smtClean="0"/>
              <a:t> </a:t>
            </a:r>
            <a:r>
              <a:rPr lang="ru-RU" dirty="0" smtClean="0"/>
              <a:t>подготовка к ВПР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089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Autofit/>
          </a:bodyPr>
          <a:lstStyle/>
          <a:p>
            <a:r>
              <a:rPr lang="en-US" sz="3600" b="1" i="1" u="sng" dirty="0" smtClean="0"/>
              <a:t>I</a:t>
            </a:r>
            <a:r>
              <a:rPr lang="ru-RU" sz="3600" b="1" i="1" u="sng" dirty="0" smtClean="0"/>
              <a:t>. Арифметические действия с числами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/>
          </a:bodyPr>
          <a:lstStyle/>
          <a:p>
            <a:r>
              <a:rPr lang="ru-RU" dirty="0" smtClean="0"/>
              <a:t>Найди значение выражения   43−27.</a:t>
            </a:r>
          </a:p>
          <a:p>
            <a:r>
              <a:rPr lang="ru-RU" dirty="0" smtClean="0"/>
              <a:t>Найди значение выражения   237−18.</a:t>
            </a:r>
          </a:p>
          <a:p>
            <a:r>
              <a:rPr lang="ru-RU" dirty="0" smtClean="0"/>
              <a:t>Найди значение выражения   20х32.</a:t>
            </a:r>
          </a:p>
          <a:p>
            <a:r>
              <a:rPr lang="ru-RU" dirty="0" smtClean="0"/>
              <a:t>Найди значение выражения   50−28.</a:t>
            </a:r>
          </a:p>
          <a:p>
            <a:r>
              <a:rPr lang="ru-RU" dirty="0" smtClean="0"/>
              <a:t>Найди значение выражения   620:20.</a:t>
            </a:r>
          </a:p>
          <a:p>
            <a:r>
              <a:rPr lang="ru-RU" dirty="0" smtClean="0"/>
              <a:t>Найди значение выражения   61−19.</a:t>
            </a:r>
          </a:p>
          <a:p>
            <a:r>
              <a:rPr lang="ru-RU" dirty="0" smtClean="0"/>
              <a:t>Найди значение выражения   30х32.</a:t>
            </a:r>
          </a:p>
          <a:p>
            <a:r>
              <a:rPr lang="ru-RU" dirty="0" smtClean="0"/>
              <a:t>Найдите значение выражение   87−69.</a:t>
            </a:r>
          </a:p>
          <a:p>
            <a:r>
              <a:rPr lang="ru-RU" dirty="0" smtClean="0"/>
              <a:t>Найдите значение выражение   76−28.</a:t>
            </a:r>
          </a:p>
          <a:p>
            <a:r>
              <a:rPr lang="ru-RU" dirty="0" smtClean="0"/>
              <a:t>Найдите значение выражение   67+29.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Желаю Вам, чтоб дети  в вашем классе</a:t>
            </a:r>
          </a:p>
          <a:p>
            <a:r>
              <a:rPr lang="ru-RU" sz="4000" dirty="0" smtClean="0"/>
              <a:t>Светились от улыбок и любви,</a:t>
            </a:r>
          </a:p>
          <a:p>
            <a:r>
              <a:rPr lang="ru-RU" sz="4000" dirty="0" smtClean="0"/>
              <a:t>Здоровья Вам и творческих успехов!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7343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Autofit/>
          </a:bodyPr>
          <a:lstStyle/>
          <a:p>
            <a:r>
              <a:rPr lang="en-US" sz="3200" b="1" i="1" u="sng" dirty="0" smtClean="0"/>
              <a:t>II</a:t>
            </a:r>
            <a:r>
              <a:rPr lang="ru-RU" sz="3200" b="1" i="1" u="sng" dirty="0" smtClean="0"/>
              <a:t>.  Арифметические действия с числами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/>
          </a:bodyPr>
          <a:lstStyle/>
          <a:p>
            <a:r>
              <a:rPr lang="ru-RU" dirty="0" smtClean="0"/>
              <a:t>Найди значение выражения   7+3х(8+12).</a:t>
            </a:r>
          </a:p>
          <a:p>
            <a:r>
              <a:rPr lang="ru-RU" dirty="0" smtClean="0"/>
              <a:t>Найди значение выражения 5х14–4х3.</a:t>
            </a:r>
          </a:p>
          <a:p>
            <a:r>
              <a:rPr lang="ru-RU" dirty="0" smtClean="0"/>
              <a:t>Найди значение выражения 4х17+3х5.</a:t>
            </a:r>
          </a:p>
          <a:p>
            <a:r>
              <a:rPr lang="ru-RU" dirty="0" smtClean="0"/>
              <a:t>Найди значение выражения   17+3х3−18.</a:t>
            </a:r>
          </a:p>
          <a:p>
            <a:r>
              <a:rPr lang="ru-RU" dirty="0" smtClean="0"/>
              <a:t>Найди значение выражения   53–3х8+12.</a:t>
            </a:r>
          </a:p>
          <a:p>
            <a:r>
              <a:rPr lang="ru-RU" dirty="0" smtClean="0"/>
              <a:t>Найди значение выражения   20+20:5−17.</a:t>
            </a:r>
          </a:p>
          <a:p>
            <a:r>
              <a:rPr lang="ru-RU" dirty="0" smtClean="0"/>
              <a:t>Найди значение выражения   24–4х2+15.</a:t>
            </a:r>
          </a:p>
          <a:p>
            <a:r>
              <a:rPr lang="ru-RU" dirty="0" smtClean="0"/>
              <a:t>Найди значение выражения   18+4х3−11.</a:t>
            </a:r>
          </a:p>
          <a:p>
            <a:r>
              <a:rPr lang="ru-RU" dirty="0" smtClean="0"/>
              <a:t>Найди значение выражения   49–8х3−16.</a:t>
            </a:r>
          </a:p>
          <a:p>
            <a:r>
              <a:rPr lang="ru-RU" dirty="0" smtClean="0"/>
              <a:t>Найди значение выражения   6+27:3 + 19.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Autofit/>
          </a:bodyPr>
          <a:lstStyle/>
          <a:p>
            <a:r>
              <a:rPr lang="en-US" sz="3200" b="1" i="1" u="sng" dirty="0" smtClean="0"/>
              <a:t>III</a:t>
            </a:r>
            <a:r>
              <a:rPr lang="ru-RU" sz="3200" b="1" i="1" u="sng" dirty="0" smtClean="0"/>
              <a:t>. Решение задач. Арифметический метод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900" dirty="0" smtClean="0"/>
              <a:t>1) У Марины есть список продуктов, которые ей нужно купить: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/>
              <a:t>Масло — 1 пачка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/>
              <a:t>Сахар — 1,5 кг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/>
              <a:t>Яблоки — 2 кг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/>
              <a:t>Хлеб белый — 1 батон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/>
              <a:t>Сколько сдачи она получит с 500 рублей, если пачка масла стоит 80 рублей, килограмм яблок — 70 рублей, батон хлеба — 23 рубля, а килограмм сахара — 46 рублей?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/>
              <a:t>Запиши решение и ответ.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/>
              <a:t>2) У Кати есть список школьных принадлежностей, которые ей нужно купить: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/>
              <a:t>Ручка синяя — 5 штук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/>
              <a:t>Линейка — 1 штука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/>
              <a:t>Тетрадь — 6 штук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/>
              <a:t>Карандаш — 3 штуки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/>
              <a:t>Сколько сдачи она получит с 500 рублей, если линейка стоит 35 рублей, карандаш — 12 рублей, тетрадь — 18 рублей, а синяя ручка — 21 рубль?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/>
              <a:t>Запиши решение и ответ.</a:t>
            </a:r>
            <a:endParaRPr lang="ru-RU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Autofit/>
          </a:bodyPr>
          <a:lstStyle/>
          <a:p>
            <a:r>
              <a:rPr lang="en-US" sz="2800" b="1" i="1" u="sng" dirty="0" smtClean="0"/>
              <a:t>IV</a:t>
            </a:r>
            <a:r>
              <a:rPr lang="ru-RU" sz="2800" b="1" i="1" u="sng" dirty="0" smtClean="0"/>
              <a:t>. Арифметический метод. Сравнение величин.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Во сколько начались занятия спортивной секции, если они длились 1 час 30 минут и закончились в 17 часов 15 минут?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Поезда в метро ходят с одинаковым интервалом в 3 мин. 30 с. Первый утренний поезд прибыл на платформу в 5 ч. 49 мин. 40 с. Во сколько прибудет следующий поезд?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Матвей собирается пойти на встречу с друзьями, с которыми он договорился увидеться в 15 ч 20 мин. Он вышел из дома в 14 ч 50 мин. На сколько минут Матвей опоздает к началу встречи, если дорога от дома до места встречи занимает 40 мин.?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Autofit/>
          </a:bodyPr>
          <a:lstStyle/>
          <a:p>
            <a:r>
              <a:rPr lang="en-US" sz="2800" b="1" i="1" u="sng" dirty="0" smtClean="0"/>
              <a:t>V</a:t>
            </a:r>
            <a:r>
              <a:rPr lang="ru-RU" sz="2800" b="1" i="1" u="sng" dirty="0" smtClean="0"/>
              <a:t>.</a:t>
            </a:r>
            <a:r>
              <a:rPr lang="en-US" sz="2800" b="1" i="1" u="sng" dirty="0" smtClean="0"/>
              <a:t>I</a:t>
            </a:r>
            <a:r>
              <a:rPr lang="ru-RU" sz="2800" b="1" i="1" u="sng" dirty="0" smtClean="0"/>
              <a:t>. Вычисление периметра геометрических фигур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/>
          </a:bodyPr>
          <a:lstStyle/>
          <a:p>
            <a:r>
              <a:rPr lang="ru-RU" dirty="0" smtClean="0"/>
              <a:t>На клетчатом поле со стороной клетки 1 см изображён прямоугольник.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Найди площадь этого прямоугольника.</a:t>
            </a:r>
          </a:p>
          <a:p>
            <a:r>
              <a:rPr lang="ru-RU" dirty="0" smtClean="0"/>
              <a:t>Ниже на клетчатом поле со стороной клетки 1 см изображён прямоугольник. Найди площадь этого прямоугольника.</a:t>
            </a:r>
          </a:p>
          <a:p>
            <a:endParaRPr lang="ru-RU" dirty="0" smtClean="0"/>
          </a:p>
        </p:txBody>
      </p:sp>
      <p:pic>
        <p:nvPicPr>
          <p:cNvPr id="4" name="Рисунок 3" descr="https://math4-vpr.sdamgia.ru/get_file?id=10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58"/>
          <a:stretch/>
        </p:blipFill>
        <p:spPr bwMode="auto">
          <a:xfrm>
            <a:off x="2571736" y="2285992"/>
            <a:ext cx="3429024" cy="13573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math4-vpr.sdamgia.ru/get_file?id=11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63"/>
          <a:stretch/>
        </p:blipFill>
        <p:spPr bwMode="auto">
          <a:xfrm>
            <a:off x="3786182" y="5072074"/>
            <a:ext cx="3000396" cy="15716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32716"/>
            <a:ext cx="8229600" cy="724648"/>
          </a:xfrm>
        </p:spPr>
        <p:txBody>
          <a:bodyPr>
            <a:noAutofit/>
          </a:bodyPr>
          <a:lstStyle/>
          <a:p>
            <a:r>
              <a:rPr lang="en-US" sz="2800" b="1" i="1" u="sng" dirty="0" smtClean="0"/>
              <a:t>VI</a:t>
            </a:r>
            <a:r>
              <a:rPr lang="ru-RU" sz="2800" b="1" i="1" u="sng" dirty="0" smtClean="0"/>
              <a:t>.</a:t>
            </a:r>
            <a:r>
              <a:rPr lang="en-US" sz="2800" b="1" i="1" u="sng" dirty="0" smtClean="0"/>
              <a:t>I</a:t>
            </a:r>
            <a:r>
              <a:rPr lang="ru-RU" sz="2800" b="1" i="1" u="sng" dirty="0" smtClean="0"/>
              <a:t>. Работа с таблицами, графиками, диаграммами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209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спортивных соревнованиях по нескольким видам спорта приняли участие 4 команды. Количество медалей, полученных командами, представлено в таблице. Используя эти данные, ответь на вопросы.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Сколько серебряных медалей завоевала команда Сириус?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8550" t="44510" r="42899" b="35135"/>
          <a:stretch>
            <a:fillRect/>
          </a:stretch>
        </p:blipFill>
        <p:spPr bwMode="auto">
          <a:xfrm>
            <a:off x="1142975" y="3071810"/>
            <a:ext cx="641643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8550" t="44922" r="23133" b="23828"/>
          <a:stretch>
            <a:fillRect/>
          </a:stretch>
        </p:blipFill>
        <p:spPr bwMode="auto">
          <a:xfrm>
            <a:off x="214281" y="1785926"/>
            <a:ext cx="8840453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8550" t="32226" r="23133" b="33594"/>
          <a:stretch>
            <a:fillRect/>
          </a:stretch>
        </p:blipFill>
        <p:spPr bwMode="auto">
          <a:xfrm>
            <a:off x="214282" y="1857364"/>
            <a:ext cx="880116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288</TotalTime>
  <Words>1021</Words>
  <Application>Microsoft Office PowerPoint</Application>
  <PresentationFormat>Экран (4:3)</PresentationFormat>
  <Paragraphs>106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 МКОУ «Нижне - Сыповская ООШ»   Дидактические материалы по математике для повышения качества подготовки младших школьников</vt:lpstr>
      <vt:lpstr>I. Арифметические действия с числами</vt:lpstr>
      <vt:lpstr>II.  Арифметические действия с числами</vt:lpstr>
      <vt:lpstr>III. Решение задач. Арифметический метод</vt:lpstr>
      <vt:lpstr>IV. Арифметический метод. Сравнение величин.</vt:lpstr>
      <vt:lpstr>V.I. Вычисление периметра геометрических фигур</vt:lpstr>
      <vt:lpstr>VI.I. Работа с таблицами, графиками, диаграммами </vt:lpstr>
      <vt:lpstr>Презентация PowerPoint</vt:lpstr>
      <vt:lpstr>Презентация PowerPoint</vt:lpstr>
      <vt:lpstr>Презентация PowerPoint</vt:lpstr>
      <vt:lpstr>Презентация PowerPoint</vt:lpstr>
      <vt:lpstr>VII. Действия с многозначными числами</vt:lpstr>
      <vt:lpstr>VIII. Решение текстовых задач</vt:lpstr>
      <vt:lpstr>IX.I. Основы логического и алгоритмического мышления</vt:lpstr>
      <vt:lpstr>Презентация PowerPoint</vt:lpstr>
      <vt:lpstr>XI. Основы логического и алгоритмического мышления</vt:lpstr>
      <vt:lpstr>X. Основы пространственного воображения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ВПР</dc:title>
  <dc:creator>Admin</dc:creator>
  <cp:lastModifiedBy>Пользователь</cp:lastModifiedBy>
  <cp:revision>46</cp:revision>
  <dcterms:created xsi:type="dcterms:W3CDTF">2021-11-15T14:27:09Z</dcterms:created>
  <dcterms:modified xsi:type="dcterms:W3CDTF">2021-11-22T11:04:45Z</dcterms:modified>
</cp:coreProperties>
</file>