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87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3" r:id="rId11"/>
    <p:sldId id="284" r:id="rId12"/>
    <p:sldId id="285" r:id="rId13"/>
    <p:sldId id="257" r:id="rId14"/>
    <p:sldId id="288" r:id="rId15"/>
    <p:sldId id="289" r:id="rId16"/>
    <p:sldId id="290" r:id="rId17"/>
    <p:sldId id="291" r:id="rId18"/>
    <p:sldId id="29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0" d="100"/>
          <a:sy n="80" d="100"/>
        </p:scale>
        <p:origin x="1794" y="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11/22/2021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11/22/2021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11/22/2021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11/22/2021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11/22/2021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11/22/2021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11/22/2021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11/22/2021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11/22/2021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11/22/2021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11/22/2021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11/22/2021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ru-RU" dirty="0"/>
            </a:br>
            <a:r>
              <a:rPr lang="ru-RU" dirty="0"/>
              <a:t>«Учимся работать с текстом»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Курс по внеурочной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7455912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66530" y="-2179674"/>
            <a:ext cx="15240000" cy="11430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1382232" y="-1871331"/>
            <a:ext cx="14097231" cy="766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>
                    <a:lumMod val="95000"/>
                  </a:schemeClr>
                </a:solidFill>
              </a:rPr>
              <a:t>                                                                              </a:t>
            </a:r>
            <a:r>
              <a:rPr lang="ru-RU" sz="3600" b="1" dirty="0">
                <a:solidFill>
                  <a:srgbClr val="FFFF00"/>
                </a:solidFill>
              </a:rPr>
              <a:t>Ель.</a:t>
            </a:r>
            <a:br>
              <a:rPr lang="ru-RU" sz="2400" b="1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400" b="1" dirty="0">
                <a:solidFill>
                  <a:schemeClr val="bg1">
                    <a:lumMod val="95000"/>
                  </a:schemeClr>
                </a:solidFill>
              </a:rPr>
              <a:t>    </a:t>
            </a:r>
            <a:r>
              <a:rPr lang="ru-RU" sz="2400" b="1" dirty="0">
                <a:solidFill>
                  <a:srgbClr val="FFFF00"/>
                </a:solidFill>
              </a:rPr>
              <a:t>Ели произрастают в северных широтах. Еловые леса есть в средней и северной части Европы, на Урале, в европейской части России, в Сибири. Растут ели и в Китае, и в Северной Америке.</a:t>
            </a:r>
            <a:br>
              <a:rPr lang="ru-RU" sz="2400" b="1" dirty="0">
                <a:solidFill>
                  <a:srgbClr val="FFFF00"/>
                </a:solidFill>
              </a:rPr>
            </a:br>
            <a:r>
              <a:rPr lang="ru-RU" sz="2400" b="1" dirty="0">
                <a:solidFill>
                  <a:schemeClr val="bg1">
                    <a:lumMod val="95000"/>
                  </a:schemeClr>
                </a:solidFill>
              </a:rPr>
              <a:t>    </a:t>
            </a:r>
            <a:r>
              <a:rPr lang="ru-RU" sz="2400" b="1" dirty="0">
                <a:solidFill>
                  <a:srgbClr val="FFFF00"/>
                </a:solidFill>
              </a:rPr>
              <a:t>Ель – это хвойное вечнозеленое дерево из семейства сосновых. В природе встречаются десятки видов ели. Виды разнятся как по высоте, так и по форме. Ветви у дерева располагаются горизонтально и под своей тяжестью провисают вниз. Нижние ветви старых елей образуют своеобразный шатер, под который порой не проникают даже капли дождя. Наиболее красивые ветви у голубой ели – часть из них зеленые, а другая часть имеет голубой оттенок.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   Ель приносит большую пользу зверям и птицам, обитающим в лесу. Из еловых шишек птицы достают семена, которыми они питаются в суровое зимнее время. Особенно нравятся семена ели клестам, которые даже свои гнезда вьют на еловых ветвях. Не отказываются полакомиться этими семенами и дятлы. Они зажимают еловую шишку в развилке дерева и свои крепким клювом достают из нее семена. Часть семян у них просыпается мимо. Эти семена достаются лесным мышам.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    Копытные животные зимой поедают молодые еловые побеги. А между корней зеленой елки медведи выкапывают свои берлоги. Привлекают лесных обитателей к елям еще грибы, которым нравится расти рядом с корневой системой этих деревьев. </a:t>
            </a:r>
            <a:br>
              <a:rPr lang="ru-RU" sz="2400" b="1" dirty="0">
                <a:solidFill>
                  <a:srgbClr val="FFFF00"/>
                </a:solidFill>
              </a:rPr>
            </a:br>
            <a:endParaRPr lang="ru-R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94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Приём «Да-нет»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У. – Я  загадала  слово.</a:t>
            </a:r>
          </a:p>
          <a:p>
            <a:r>
              <a:rPr lang="ru-RU" dirty="0"/>
              <a:t>Дети:</a:t>
            </a:r>
          </a:p>
          <a:p>
            <a:r>
              <a:rPr lang="ru-RU" dirty="0"/>
              <a:t>-это  транспорт?  -  нет;</a:t>
            </a:r>
          </a:p>
          <a:p>
            <a:r>
              <a:rPr lang="ru-RU" dirty="0"/>
              <a:t> - это  жильё? – нет;</a:t>
            </a:r>
          </a:p>
          <a:p>
            <a:r>
              <a:rPr lang="ru-RU" dirty="0"/>
              <a:t> - это  мебель? – нет;</a:t>
            </a:r>
          </a:p>
          <a:p>
            <a:r>
              <a:rPr lang="ru-RU" dirty="0"/>
              <a:t> - это  живое? – да;</a:t>
            </a:r>
          </a:p>
          <a:p>
            <a:r>
              <a:rPr lang="ru-RU" dirty="0"/>
              <a:t> - это  имя  существительное? – да;</a:t>
            </a:r>
          </a:p>
          <a:p>
            <a:r>
              <a:rPr lang="ru-RU" dirty="0"/>
              <a:t> - это  птицы? – нет;</a:t>
            </a:r>
          </a:p>
          <a:p>
            <a:r>
              <a:rPr lang="ru-RU" dirty="0"/>
              <a:t> - это  звери? – нет;</a:t>
            </a:r>
          </a:p>
          <a:p>
            <a:r>
              <a:rPr lang="ru-RU" dirty="0"/>
              <a:t> - это  растение? – да;</a:t>
            </a:r>
          </a:p>
          <a:p>
            <a:r>
              <a:rPr lang="ru-RU" dirty="0"/>
              <a:t> - это  лиственное  растение? – нет;</a:t>
            </a:r>
          </a:p>
          <a:p>
            <a:r>
              <a:rPr lang="ru-RU" dirty="0"/>
              <a:t> - это  хвойное  растение? – ДА!</a:t>
            </a:r>
          </a:p>
          <a:p>
            <a:r>
              <a:rPr lang="ru-RU" dirty="0"/>
              <a:t> - это  ЕЛЬ!!! – ДА!</a:t>
            </a:r>
          </a:p>
          <a:p>
            <a:endParaRPr lang="ru-RU" dirty="0"/>
          </a:p>
        </p:txBody>
      </p:sp>
      <p:pic>
        <p:nvPicPr>
          <p:cNvPr id="1026" name="Picture 2" descr="https://medianar.ru/files/presentations/medianar_52/2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3" t="7430" r="4378" b="7261"/>
          <a:stretch/>
        </p:blipFill>
        <p:spPr bwMode="auto">
          <a:xfrm>
            <a:off x="257577" y="206062"/>
            <a:ext cx="11677715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311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Приём «Кластер»</a:t>
            </a:r>
          </a:p>
        </p:txBody>
      </p:sp>
      <p:pic>
        <p:nvPicPr>
          <p:cNvPr id="10242" name="Picture 2" descr="https://fsd.multiurok.ru/html/2018/10/25/s_5bd1d3701e40d/img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29"/>
          <a:stretch/>
        </p:blipFill>
        <p:spPr bwMode="auto">
          <a:xfrm>
            <a:off x="1468845" y="1743165"/>
            <a:ext cx="8843491" cy="4833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7838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Приём - «Чтение в кружок»</a:t>
            </a:r>
            <a:br>
              <a:rPr lang="ru-RU" b="1" dirty="0">
                <a:solidFill>
                  <a:srgbClr val="0070C0"/>
                </a:solidFill>
              </a:rPr>
            </a:br>
            <a:br>
              <a:rPr lang="ru-RU" b="1" dirty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62994" y="1410789"/>
            <a:ext cx="7328263" cy="5107577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800" dirty="0"/>
              <a:t>Учитель озвучивает задание: </a:t>
            </a:r>
            <a:r>
              <a:rPr lang="ru-RU" sz="2800" i="1" dirty="0"/>
              <a:t>"Мы начинаем по очереди читать текст по строфам. Наша задача - читать внимательно, задача слушающих - задавать чтецу вопросы, чтобы проверить, понимает ли он прочитанный текст. У нас есть только одна копия текста, которую мы передаем следующему чтецу".</a:t>
            </a:r>
          </a:p>
          <a:p>
            <a:pPr algn="just"/>
            <a:endParaRPr lang="ru-RU" sz="2800" dirty="0"/>
          </a:p>
          <a:p>
            <a:pPr algn="just"/>
            <a:r>
              <a:rPr lang="ru-RU" sz="2800" dirty="0"/>
              <a:t>Слушающие задают вопросы по содержанию текста, читающий отвечает. </a:t>
            </a:r>
          </a:p>
          <a:p>
            <a:pPr algn="just"/>
            <a:r>
              <a:rPr lang="ru-RU" sz="2800" dirty="0"/>
              <a:t>Если его ответ не верен или не точен, слушающие его поправляют.</a:t>
            </a:r>
          </a:p>
          <a:p>
            <a:endParaRPr lang="ru-RU" dirty="0"/>
          </a:p>
        </p:txBody>
      </p:sp>
      <p:pic>
        <p:nvPicPr>
          <p:cNvPr id="4098" name="Picture 2" descr="https://fs.znanio.ru/methodology/images/d8/57/d8576805d177e25339b55fb0ef66783f2c0c8ec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73" r="53697" b="37784"/>
          <a:stretch/>
        </p:blipFill>
        <p:spPr bwMode="auto">
          <a:xfrm>
            <a:off x="431074" y="1818250"/>
            <a:ext cx="3931920" cy="3814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8719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ds05.infourok.ru/uploads/ex/0d4e/000a6d8d-82593e05/3/img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0" t="19034" r="13273" b="4586"/>
          <a:stretch/>
        </p:blipFill>
        <p:spPr bwMode="auto">
          <a:xfrm>
            <a:off x="261257" y="237646"/>
            <a:ext cx="11782697" cy="6398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9388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39634"/>
            <a:ext cx="10058400" cy="116259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Приём «Цветная шляпа».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201" t="15784" r="10302" b="26975"/>
          <a:stretch/>
        </p:blipFill>
        <p:spPr>
          <a:xfrm>
            <a:off x="1741263" y="1502229"/>
            <a:ext cx="8709474" cy="506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897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6345835"/>
              </p:ext>
            </p:extLst>
          </p:nvPr>
        </p:nvGraphicFramePr>
        <p:xfrm>
          <a:off x="261256" y="235129"/>
          <a:ext cx="11665133" cy="63442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62534">
                  <a:extLst>
                    <a:ext uri="{9D8B030D-6E8A-4147-A177-3AD203B41FA5}">
                      <a16:colId xmlns:a16="http://schemas.microsoft.com/office/drawing/2014/main" val="3618660573"/>
                    </a:ext>
                  </a:extLst>
                </a:gridCol>
                <a:gridCol w="3647982">
                  <a:extLst>
                    <a:ext uri="{9D8B030D-6E8A-4147-A177-3AD203B41FA5}">
                      <a16:colId xmlns:a16="http://schemas.microsoft.com/office/drawing/2014/main" val="456591099"/>
                    </a:ext>
                  </a:extLst>
                </a:gridCol>
                <a:gridCol w="4354617">
                  <a:extLst>
                    <a:ext uri="{9D8B030D-6E8A-4147-A177-3AD203B41FA5}">
                      <a16:colId xmlns:a16="http://schemas.microsoft.com/office/drawing/2014/main" val="3811056900"/>
                    </a:ext>
                  </a:extLst>
                </a:gridCol>
              </a:tblGrid>
              <a:tr h="28307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Предмет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Средний балл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по предметам сентябрь 2020 год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(5-е классы)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Средний балл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по предметам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апрель 2021 год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(4-е классы)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8411389"/>
                  </a:ext>
                </a:extLst>
              </a:tr>
              <a:tr h="10263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Русский язык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0070C0"/>
                          </a:solidFill>
                          <a:effectLst/>
                        </a:rPr>
                        <a:t>3,3</a:t>
                      </a:r>
                      <a:endParaRPr lang="ru-RU" sz="36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70C0"/>
                          </a:solidFill>
                          <a:effectLst/>
                        </a:rPr>
                        <a:t>3,7</a:t>
                      </a:r>
                      <a:endParaRPr lang="ru-RU" sz="36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8704794"/>
                  </a:ext>
                </a:extLst>
              </a:tr>
              <a:tr h="10056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Математика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0070C0"/>
                          </a:solidFill>
                          <a:effectLst/>
                        </a:rPr>
                        <a:t>3,8</a:t>
                      </a:r>
                      <a:endParaRPr lang="ru-RU" sz="36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70C0"/>
                          </a:solidFill>
                          <a:effectLst/>
                        </a:rPr>
                        <a:t>4,1</a:t>
                      </a:r>
                      <a:endParaRPr lang="ru-RU" sz="36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94201834"/>
                  </a:ext>
                </a:extLst>
              </a:tr>
              <a:tr h="14073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Окружающий мир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0070C0"/>
                          </a:solidFill>
                          <a:effectLst/>
                        </a:rPr>
                        <a:t>3,3</a:t>
                      </a:r>
                      <a:endParaRPr lang="ru-RU" sz="36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70C0"/>
                          </a:solidFill>
                          <a:effectLst/>
                        </a:rPr>
                        <a:t>4,1</a:t>
                      </a:r>
                      <a:endParaRPr lang="ru-RU" sz="36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4224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07517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465600"/>
              </p:ext>
            </p:extLst>
          </p:nvPr>
        </p:nvGraphicFramePr>
        <p:xfrm>
          <a:off x="261256" y="274320"/>
          <a:ext cx="11691258" cy="62948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56710">
                  <a:extLst>
                    <a:ext uri="{9D8B030D-6E8A-4147-A177-3AD203B41FA5}">
                      <a16:colId xmlns:a16="http://schemas.microsoft.com/office/drawing/2014/main" val="2789162628"/>
                    </a:ext>
                  </a:extLst>
                </a:gridCol>
                <a:gridCol w="2233748">
                  <a:extLst>
                    <a:ext uri="{9D8B030D-6E8A-4147-A177-3AD203B41FA5}">
                      <a16:colId xmlns:a16="http://schemas.microsoft.com/office/drawing/2014/main" val="1950332190"/>
                    </a:ext>
                  </a:extLst>
                </a:gridCol>
                <a:gridCol w="2181497">
                  <a:extLst>
                    <a:ext uri="{9D8B030D-6E8A-4147-A177-3AD203B41FA5}">
                      <a16:colId xmlns:a16="http://schemas.microsoft.com/office/drawing/2014/main" val="2905657768"/>
                    </a:ext>
                  </a:extLst>
                </a:gridCol>
                <a:gridCol w="2142309">
                  <a:extLst>
                    <a:ext uri="{9D8B030D-6E8A-4147-A177-3AD203B41FA5}">
                      <a16:colId xmlns:a16="http://schemas.microsoft.com/office/drawing/2014/main" val="2773794648"/>
                    </a:ext>
                  </a:extLst>
                </a:gridCol>
                <a:gridCol w="2076994">
                  <a:extLst>
                    <a:ext uri="{9D8B030D-6E8A-4147-A177-3AD203B41FA5}">
                      <a16:colId xmlns:a16="http://schemas.microsoft.com/office/drawing/2014/main" val="3670235348"/>
                    </a:ext>
                  </a:extLst>
                </a:gridCol>
              </a:tblGrid>
              <a:tr h="69917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Предмет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Успеваемость  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Качество 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8589081"/>
                  </a:ext>
                </a:extLst>
              </a:tr>
              <a:tr h="19575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70C0"/>
                          </a:solidFill>
                          <a:effectLst/>
                        </a:rPr>
                        <a:t>сентябрь 2020 год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70C0"/>
                          </a:solidFill>
                          <a:effectLst/>
                        </a:rPr>
                        <a:t>(5-е классы)</a:t>
                      </a:r>
                      <a:endParaRPr lang="ru-RU" sz="32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апрель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2021 год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(4-е классы)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70C0"/>
                          </a:solidFill>
                          <a:effectLst/>
                        </a:rPr>
                        <a:t>сентябрь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70C0"/>
                          </a:solidFill>
                          <a:effectLst/>
                        </a:rPr>
                        <a:t>2020 год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70C0"/>
                          </a:solidFill>
                          <a:effectLst/>
                        </a:rPr>
                        <a:t>(5-е классы)</a:t>
                      </a:r>
                      <a:endParaRPr lang="ru-RU" sz="32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апрель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2021 год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(4-е классы)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3621200"/>
                  </a:ext>
                </a:extLst>
              </a:tr>
              <a:tr h="11598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Русский язык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70C0"/>
                          </a:solidFill>
                          <a:effectLst/>
                        </a:rPr>
                        <a:t>77%</a:t>
                      </a:r>
                      <a:endParaRPr lang="ru-RU" sz="320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92%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70C0"/>
                          </a:solidFill>
                          <a:effectLst/>
                        </a:rPr>
                        <a:t>43%</a:t>
                      </a:r>
                      <a:endParaRPr lang="ru-RU" sz="32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57%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59228"/>
                  </a:ext>
                </a:extLst>
              </a:tr>
              <a:tr h="9386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Математика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70C0"/>
                          </a:solidFill>
                          <a:effectLst/>
                        </a:rPr>
                        <a:t>88%</a:t>
                      </a:r>
                      <a:endParaRPr lang="ru-RU" sz="320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92%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70C0"/>
                          </a:solidFill>
                          <a:effectLst/>
                        </a:rPr>
                        <a:t>67%</a:t>
                      </a:r>
                      <a:endParaRPr lang="ru-RU" sz="32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57%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2372223"/>
                  </a:ext>
                </a:extLst>
              </a:tr>
              <a:tr h="14365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Окружающий мир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70C0"/>
                          </a:solidFill>
                          <a:effectLst/>
                        </a:rPr>
                        <a:t>90%</a:t>
                      </a:r>
                      <a:endParaRPr lang="ru-RU" sz="320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100%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70C0"/>
                          </a:solidFill>
                          <a:effectLst/>
                        </a:rPr>
                        <a:t>48%</a:t>
                      </a:r>
                      <a:endParaRPr lang="ru-RU" sz="32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70C0"/>
                          </a:solidFill>
                          <a:effectLst/>
                        </a:rPr>
                        <a:t>82%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13605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2723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3520880"/>
          </a:xfrm>
        </p:spPr>
        <p:txBody>
          <a:bodyPr/>
          <a:lstStyle/>
          <a:p>
            <a:r>
              <a:rPr lang="ru-RU" sz="9600" b="1" dirty="0">
                <a:solidFill>
                  <a:srgbClr val="0070C0"/>
                </a:solidFill>
              </a:rPr>
              <a:t>Спасибо </a:t>
            </a:r>
            <a:br>
              <a:rPr lang="ru-RU" sz="9600" b="1" dirty="0">
                <a:solidFill>
                  <a:srgbClr val="0070C0"/>
                </a:solidFill>
              </a:rPr>
            </a:br>
            <a:r>
              <a:rPr lang="ru-RU" sz="9600" b="1" dirty="0">
                <a:solidFill>
                  <a:srgbClr val="0070C0"/>
                </a:solidFill>
              </a:rPr>
              <a:t>за </a:t>
            </a:r>
            <a:br>
              <a:rPr lang="ru-RU" sz="9600" b="1" dirty="0">
                <a:solidFill>
                  <a:srgbClr val="0070C0"/>
                </a:solidFill>
              </a:rPr>
            </a:br>
            <a:r>
              <a:rPr lang="ru-RU" sz="9600" b="1" dirty="0">
                <a:solidFill>
                  <a:srgbClr val="0070C0"/>
                </a:solidFill>
              </a:rPr>
              <a:t>внимание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854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5/1620122881_17-phonoteka_org-p-fon-dlya-prezentatsii-semeinoe-chtenie-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81" y="255963"/>
            <a:ext cx="11782697" cy="638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59" y="4114800"/>
            <a:ext cx="11508377" cy="239050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«Скажи мне - и я забуду, учи меня - и я могу запомнить, вовлекай меня - и я научусь» (Бенджамин Франклин)</a:t>
            </a:r>
          </a:p>
        </p:txBody>
      </p:sp>
    </p:spTree>
    <p:extLst>
      <p:ext uri="{BB962C8B-B14F-4D97-AF65-F5344CB8AC3E}">
        <p14:creationId xmlns:p14="http://schemas.microsoft.com/office/powerpoint/2010/main" val="2672329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170" y="365488"/>
            <a:ext cx="11456126" cy="1058092"/>
          </a:xfrm>
        </p:spPr>
        <p:txBody>
          <a:bodyPr>
            <a:normAutofit/>
          </a:bodyPr>
          <a:lstStyle/>
          <a:p>
            <a:pPr algn="just"/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ru-RU" dirty="0"/>
          </a:p>
        </p:txBody>
      </p:sp>
      <p:pic>
        <p:nvPicPr>
          <p:cNvPr id="1026" name="Picture 2" descr="https://sun9-51.userapi.com/impg/Mad47fQMeKWsyLLgoyuyyouLhNGDoLENjXkdLQ/8fR0P0AIyUQ.jpg?size=1000x667&amp;quality=96&amp;sign=58dfe5f82bb2f0995723f7de86f524e8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6" y="156754"/>
            <a:ext cx="11770814" cy="6479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59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14" y="238397"/>
            <a:ext cx="11682549" cy="635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36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zen_doc/105853/pub_5ca39b83b59e2e00b3fcd753_5ca39bdbe616c900b3ef9396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41" y="249147"/>
            <a:ext cx="11627122" cy="633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748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5.infourok.ru/uploads/ex/08cc/00070dab-9e03fca7/img2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7" t="7986" r="20130" b="27252"/>
          <a:stretch/>
        </p:blipFill>
        <p:spPr bwMode="auto">
          <a:xfrm>
            <a:off x="235131" y="235131"/>
            <a:ext cx="11704319" cy="6389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584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8314"/>
          <a:stretch/>
        </p:blipFill>
        <p:spPr>
          <a:xfrm>
            <a:off x="195943" y="215537"/>
            <a:ext cx="11732766" cy="63812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Краткосрочный курс «Учимся работать с текстом»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514" y="2103120"/>
            <a:ext cx="10602686" cy="420624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/>
              <a:t> </a:t>
            </a:r>
          </a:p>
          <a:p>
            <a:pPr algn="just"/>
            <a:endParaRPr lang="ru-RU" sz="2800" dirty="0"/>
          </a:p>
          <a:p>
            <a:pPr algn="just"/>
            <a:r>
              <a:rPr lang="ru-RU" sz="3900" b="1" dirty="0">
                <a:solidFill>
                  <a:srgbClr val="FF0000"/>
                </a:solidFill>
              </a:rPr>
              <a:t>КАТЕГОРИЯ УЧАЩИХСЯ </a:t>
            </a:r>
            <a:r>
              <a:rPr lang="ru-RU" sz="3900" dirty="0"/>
              <a:t>– данный курс предназначен для учащихся 4 класса. </a:t>
            </a:r>
          </a:p>
          <a:p>
            <a:pPr marL="0" indent="0" algn="just">
              <a:buNone/>
            </a:pPr>
            <a:endParaRPr lang="ru-RU" sz="3900" dirty="0"/>
          </a:p>
          <a:p>
            <a:pPr algn="just"/>
            <a:r>
              <a:rPr lang="ru-RU" sz="3900" dirty="0"/>
              <a:t> </a:t>
            </a:r>
            <a:r>
              <a:rPr lang="ru-RU" sz="3900" b="1" dirty="0">
                <a:solidFill>
                  <a:srgbClr val="FF0000"/>
                </a:solidFill>
              </a:rPr>
              <a:t>ОБЪЁМ И СРОКИ РЕАЛИЗАЦИИ</a:t>
            </a:r>
            <a:r>
              <a:rPr lang="ru-RU" sz="3900" dirty="0">
                <a:solidFill>
                  <a:srgbClr val="FF0000"/>
                </a:solidFill>
              </a:rPr>
              <a:t>: </a:t>
            </a:r>
            <a:r>
              <a:rPr lang="ru-RU" sz="3900" dirty="0"/>
              <a:t>программа курса разработана на 10 часов. </a:t>
            </a:r>
          </a:p>
          <a:p>
            <a:pPr algn="just"/>
            <a:r>
              <a:rPr lang="ru-RU" sz="3900" dirty="0"/>
              <a:t>Занятия проходят по учебным группам (13-14 человек) в период подготовки к ВПР   1 раз в неделю.</a:t>
            </a:r>
          </a:p>
        </p:txBody>
      </p:sp>
    </p:spTree>
    <p:extLst>
      <p:ext uri="{BB962C8B-B14F-4D97-AF65-F5344CB8AC3E}">
        <p14:creationId xmlns:p14="http://schemas.microsoft.com/office/powerpoint/2010/main" val="2669833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media.didestan.com/v1/image/c_1769.4%2C996.8%2C126%2C0/5d9b09238dcecCVv37QuSmiV1pcRQlrR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49" y="248194"/>
            <a:ext cx="11758427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ЦЕЛЬ КУРСА: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577" y="2103120"/>
            <a:ext cx="11168743" cy="39319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/>
              <a:t>формирование умений работать с текстами разной тематики и идейного содержания, умения формулировать основную мысль текста, ставить вопросы к тексту и его озаглавливать. </a:t>
            </a:r>
          </a:p>
        </p:txBody>
      </p:sp>
    </p:spTree>
    <p:extLst>
      <p:ext uri="{BB962C8B-B14F-4D97-AF65-F5344CB8AC3E}">
        <p14:creationId xmlns:p14="http://schemas.microsoft.com/office/powerpoint/2010/main" val="5312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75" y="1418725"/>
            <a:ext cx="4419178" cy="44413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52698"/>
            <a:ext cx="10058400" cy="1123406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ЗАДАЧИ КУРСА: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7921" y="1306285"/>
            <a:ext cx="6895587" cy="5199017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2600" dirty="0"/>
              <a:t>Развивать познавательные способности младших школьников.</a:t>
            </a:r>
          </a:p>
          <a:p>
            <a:pPr algn="just"/>
            <a:r>
              <a:rPr lang="ru-RU" sz="2600" dirty="0"/>
              <a:t>Научить осознанно читать тексты с целью удовлетворения познавательного интереса, освоения и использования информации.</a:t>
            </a:r>
          </a:p>
          <a:p>
            <a:pPr algn="just"/>
            <a:r>
              <a:rPr lang="ru-RU" sz="2600" dirty="0"/>
              <a:t>Создать условия для овладения элементарными навыками чтения информации, представленной в наглядно-символической форме и приобретения опыта работы с текстами, содержащими рисунки, таблицы, диаграммы, схемы.</a:t>
            </a:r>
          </a:p>
          <a:p>
            <a:pPr algn="just"/>
            <a:r>
              <a:rPr lang="ru-RU" sz="2600" dirty="0"/>
              <a:t>Развивать такие читательские действия, как поиск информации, выделение необходимой информации, систематизация, сопоставление, анализ, обобщение, интерпретация и преобразование информации.</a:t>
            </a:r>
          </a:p>
          <a:p>
            <a:endParaRPr lang="ru-RU" dirty="0"/>
          </a:p>
        </p:txBody>
      </p:sp>
      <p:sp>
        <p:nvSpPr>
          <p:cNvPr id="4" name="AutoShape 2" descr="https://s1.slide-share.ru/s_slide/c0553d2f89b40db76bb5ac7e950a8c75/efea8d1a-15ba-453a-8744-7969d809e5df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s1.slide-share.ru/s_slide/c0553d2f89b40db76bb5ac7e950a8c75/efea8d1a-15ba-453a-8744-7969d809e5df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s1.slide-share.ru/s_slide/c0553d2f89b40db76bb5ac7e950a8c75/efea8d1a-15ba-453a-8744-7969d809e5df.jpe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6945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599</TotalTime>
  <Words>730</Words>
  <Application>Microsoft Office PowerPoint</Application>
  <PresentationFormat>Широкоэкранный</PresentationFormat>
  <Paragraphs>89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Calibri</vt:lpstr>
      <vt:lpstr>Century Gothic</vt:lpstr>
      <vt:lpstr>Garamond</vt:lpstr>
      <vt:lpstr>Савон</vt:lpstr>
      <vt:lpstr> «Учимся работать с текстом»</vt:lpstr>
      <vt:lpstr>«Скажи мне - и я забуду, учи меня - и я могу запомнить, вовлекай меня - и я научусь» (Бенджамин Франклин)</vt:lpstr>
      <vt:lpstr>Презентация PowerPoint</vt:lpstr>
      <vt:lpstr>Презентация PowerPoint</vt:lpstr>
      <vt:lpstr>Презентация PowerPoint</vt:lpstr>
      <vt:lpstr>Презентация PowerPoint</vt:lpstr>
      <vt:lpstr>Краткосрочный курс «Учимся работать с текстом»</vt:lpstr>
      <vt:lpstr>ЦЕЛЬ КУРСА: </vt:lpstr>
      <vt:lpstr>ЗАДАЧИ КУРСА:</vt:lpstr>
      <vt:lpstr>Презентация PowerPoint</vt:lpstr>
      <vt:lpstr>Приём «Да-нет»</vt:lpstr>
      <vt:lpstr>Приём «Кластер»</vt:lpstr>
      <vt:lpstr>Приём - «Чтение в кружок»  </vt:lpstr>
      <vt:lpstr>Презентация PowerPoint</vt:lpstr>
      <vt:lpstr>Приём «Цветная шляпа».</vt:lpstr>
      <vt:lpstr>Презентация PowerPoint</vt:lpstr>
      <vt:lpstr>Презентация PowerPoint</vt:lpstr>
      <vt:lpstr>Спасибо  за 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 Изместьев</dc:creator>
  <cp:lastModifiedBy>Семенцова Ольга Александровна</cp:lastModifiedBy>
  <cp:revision>36</cp:revision>
  <dcterms:created xsi:type="dcterms:W3CDTF">2021-11-15T16:17:57Z</dcterms:created>
  <dcterms:modified xsi:type="dcterms:W3CDTF">2021-11-22T12:34:36Z</dcterms:modified>
</cp:coreProperties>
</file>