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72" r:id="rId6"/>
    <p:sldId id="273" r:id="rId7"/>
    <p:sldId id="288" r:id="rId8"/>
    <p:sldId id="289" r:id="rId9"/>
    <p:sldId id="290" r:id="rId10"/>
    <p:sldId id="274" r:id="rId11"/>
    <p:sldId id="276" r:id="rId12"/>
    <p:sldId id="292" r:id="rId13"/>
    <p:sldId id="277" r:id="rId14"/>
    <p:sldId id="278" r:id="rId15"/>
    <p:sldId id="279" r:id="rId16"/>
    <p:sldId id="282" r:id="rId17"/>
    <p:sldId id="283" r:id="rId18"/>
    <p:sldId id="284" r:id="rId19"/>
    <p:sldId id="293" r:id="rId20"/>
    <p:sldId id="294" r:id="rId21"/>
    <p:sldId id="295" r:id="rId22"/>
    <p:sldId id="280" r:id="rId23"/>
    <p:sldId id="28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BF8"/>
    <a:srgbClr val="F1A5ED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C943AF-2CE5-4C99-82C0-FADED2A41EE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9FC43F-0100-400F-8D56-17E116D3ED0B}">
      <dgm:prSet phldrT="[Текст]" custT="1"/>
      <dgm:spPr/>
      <dgm:t>
        <a:bodyPr/>
        <a:lstStyle/>
        <a:p>
          <a:r>
            <a: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Орфографические ошибки </a:t>
          </a:r>
          <a:r>
            <a:rPr kumimoji="0" lang="ru-RU" sz="36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билингвов</a:t>
          </a:r>
          <a:r>
            <a: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–</a:t>
          </a:r>
          <a:r>
            <a: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татар  </a:t>
          </a:r>
          <a:endParaRPr lang="ru-RU" sz="3600" dirty="0">
            <a:solidFill>
              <a:schemeClr val="bg1"/>
            </a:solidFill>
          </a:endParaRPr>
        </a:p>
      </dgm:t>
    </dgm:pt>
    <dgm:pt modelId="{9C8B8B7C-BE8B-4659-844B-8A59CAF46802}" type="parTrans" cxnId="{75EEB05B-A06E-4115-B2F4-8296A08FDE22}">
      <dgm:prSet/>
      <dgm:spPr/>
      <dgm:t>
        <a:bodyPr/>
        <a:lstStyle/>
        <a:p>
          <a:endParaRPr lang="ru-RU"/>
        </a:p>
      </dgm:t>
    </dgm:pt>
    <dgm:pt modelId="{EDF2879F-2848-4BBE-869B-2D4ABF675E8D}" type="sibTrans" cxnId="{75EEB05B-A06E-4115-B2F4-8296A08FDE22}">
      <dgm:prSet/>
      <dgm:spPr/>
      <dgm:t>
        <a:bodyPr/>
        <a:lstStyle/>
        <a:p>
          <a:endParaRPr lang="ru-RU"/>
        </a:p>
      </dgm:t>
    </dgm:pt>
    <dgm:pt modelId="{12BF45AA-22CD-4C21-BD5F-93F7D9098E40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специфические </a:t>
          </a:r>
          <a:r>
            <a:rPr lang="ru-RU" sz="24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ошибки, </a:t>
          </a:r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вызванные</a:t>
          </a:r>
          <a:r>
            <a:rPr kumimoji="0" lang="ru-RU" sz="2400" b="1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особенностями фонетической </a:t>
          </a:r>
          <a:endParaRPr kumimoji="0" lang="ru-RU" sz="24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</a:endParaRPr>
        </a:p>
        <a:p>
          <a:pPr rtl="0"/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грамматической систем родного языка</a:t>
          </a:r>
          <a:endParaRPr lang="ru-RU" sz="2400" b="1" dirty="0">
            <a:solidFill>
              <a:schemeClr val="bg1"/>
            </a:solidFill>
          </a:endParaRPr>
        </a:p>
      </dgm:t>
    </dgm:pt>
    <dgm:pt modelId="{0ED0B7B9-0C2F-492E-B41E-747CE80BC157}" type="parTrans" cxnId="{243544BC-32F0-45AC-AFD9-E7189FBFC117}">
      <dgm:prSet/>
      <dgm:spPr/>
      <dgm:t>
        <a:bodyPr/>
        <a:lstStyle/>
        <a:p>
          <a:endParaRPr lang="ru-RU"/>
        </a:p>
      </dgm:t>
    </dgm:pt>
    <dgm:pt modelId="{A8E4673B-C44E-4B63-9386-5E5FD518200A}" type="sibTrans" cxnId="{243544BC-32F0-45AC-AFD9-E7189FBFC117}">
      <dgm:prSet/>
      <dgm:spPr>
        <a:noFill/>
      </dgm:spPr>
      <dgm:t>
        <a:bodyPr/>
        <a:lstStyle/>
        <a:p>
          <a:endParaRPr lang="ru-RU"/>
        </a:p>
      </dgm:t>
    </dgm:pt>
    <dgm:pt modelId="{DED2A9F0-C76E-490F-99C2-96A587B5EC74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ошибки, связанные с трудностями орфографии                                            </a:t>
          </a:r>
          <a:endParaRPr lang="ru-RU" sz="2400" dirty="0">
            <a:solidFill>
              <a:schemeClr val="bg1"/>
            </a:solidFill>
          </a:endParaRPr>
        </a:p>
      </dgm:t>
    </dgm:pt>
    <dgm:pt modelId="{7E0EDBD0-23BD-48D4-9117-CD61F3C5E510}" type="parTrans" cxnId="{E8C11047-3211-4366-9793-82772F17677A}">
      <dgm:prSet/>
      <dgm:spPr/>
      <dgm:t>
        <a:bodyPr/>
        <a:lstStyle/>
        <a:p>
          <a:endParaRPr lang="ru-RU"/>
        </a:p>
      </dgm:t>
    </dgm:pt>
    <dgm:pt modelId="{2F119F97-B112-4589-B489-E09A51F346E5}" type="sibTrans" cxnId="{E8C11047-3211-4366-9793-82772F17677A}">
      <dgm:prSet/>
      <dgm:spPr/>
      <dgm:t>
        <a:bodyPr/>
        <a:lstStyle/>
        <a:p>
          <a:endParaRPr lang="ru-RU"/>
        </a:p>
      </dgm:t>
    </dgm:pt>
    <dgm:pt modelId="{D28852C7-BC60-4D4C-972A-C77EC1C2D1C0}" type="pres">
      <dgm:prSet presAssocID="{D3C943AF-2CE5-4C99-82C0-FADED2A41E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A100EA-0EE5-4988-B405-E2AC3D2ADD89}" type="pres">
      <dgm:prSet presAssocID="{AD9FC43F-0100-400F-8D56-17E116D3ED0B}" presName="node" presStyleLbl="node1" presStyleIdx="0" presStyleCnt="3" custScaleX="203722" custScaleY="138711" custRadScaleRad="85476" custRadScaleInc="-6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8282C-C509-405E-BA73-B72F927DE718}" type="pres">
      <dgm:prSet presAssocID="{EDF2879F-2848-4BBE-869B-2D4ABF675E8D}" presName="sibTrans" presStyleLbl="sibTrans2D1" presStyleIdx="0" presStyleCnt="3" custAng="5007185" custFlipHor="0" custScaleX="127915" custScaleY="153017" custLinFactNeighborX="448" custLinFactNeighborY="-9250"/>
      <dgm:spPr/>
      <dgm:t>
        <a:bodyPr/>
        <a:lstStyle/>
        <a:p>
          <a:endParaRPr lang="ru-RU"/>
        </a:p>
      </dgm:t>
    </dgm:pt>
    <dgm:pt modelId="{FCB90447-8B37-44A3-8825-4483F89EF619}" type="pres">
      <dgm:prSet presAssocID="{EDF2879F-2848-4BBE-869B-2D4ABF675E8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7205EE-F9FF-44C4-8736-7BB9A76F214E}" type="pres">
      <dgm:prSet presAssocID="{12BF45AA-22CD-4C21-BD5F-93F7D9098E40}" presName="node" presStyleLbl="node1" presStyleIdx="1" presStyleCnt="3" custScaleX="143859" custScaleY="165185" custRadScaleRad="79726" custRadScaleInc="-179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363D1-9A36-4F76-A697-BD92BEE6F467}" type="pres">
      <dgm:prSet presAssocID="{A8E4673B-C44E-4B63-9386-5E5FD518200A}" presName="sibTrans" presStyleLbl="sibTrans2D1" presStyleIdx="1" presStyleCnt="3" custScaleX="40331" custScaleY="40236" custLinFactNeighborX="-1025"/>
      <dgm:spPr/>
      <dgm:t>
        <a:bodyPr/>
        <a:lstStyle/>
        <a:p>
          <a:endParaRPr lang="ru-RU"/>
        </a:p>
      </dgm:t>
    </dgm:pt>
    <dgm:pt modelId="{94FE845B-1B4B-4456-9B19-8A0C1E0DC8BF}" type="pres">
      <dgm:prSet presAssocID="{A8E4673B-C44E-4B63-9386-5E5FD518200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36CC6A4-6105-4978-810A-912D1A115E4B}" type="pres">
      <dgm:prSet presAssocID="{DED2A9F0-C76E-490F-99C2-96A587B5EC74}" presName="node" presStyleLbl="node1" presStyleIdx="2" presStyleCnt="3" custScaleX="138837" custScaleY="173914" custRadScaleRad="90284" custRadScaleInc="20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27E3B-4A06-476C-A793-2C56D60E3E41}" type="pres">
      <dgm:prSet presAssocID="{2F119F97-B112-4589-B489-E09A51F346E5}" presName="sibTrans" presStyleLbl="sibTrans2D1" presStyleIdx="2" presStyleCnt="3" custAng="16049730" custScaleX="120990" custScaleY="146275" custLinFactNeighborX="-4142" custLinFactNeighborY="-12333"/>
      <dgm:spPr/>
      <dgm:t>
        <a:bodyPr/>
        <a:lstStyle/>
        <a:p>
          <a:endParaRPr lang="ru-RU"/>
        </a:p>
      </dgm:t>
    </dgm:pt>
    <dgm:pt modelId="{CF1D4E2D-3EE7-4CB0-A9C6-432C4E1E1935}" type="pres">
      <dgm:prSet presAssocID="{2F119F97-B112-4589-B489-E09A51F346E5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E579D1D-E7B1-41B8-812E-B962E27BD5F8}" type="presOf" srcId="{12BF45AA-22CD-4C21-BD5F-93F7D9098E40}" destId="{E37205EE-F9FF-44C4-8736-7BB9A76F214E}" srcOrd="0" destOrd="0" presId="urn:microsoft.com/office/officeart/2005/8/layout/cycle7"/>
    <dgm:cxn modelId="{ECE51479-26E7-41F3-879D-1629B804ACCD}" type="presOf" srcId="{EDF2879F-2848-4BBE-869B-2D4ABF675E8D}" destId="{FCB90447-8B37-44A3-8825-4483F89EF619}" srcOrd="1" destOrd="0" presId="urn:microsoft.com/office/officeart/2005/8/layout/cycle7"/>
    <dgm:cxn modelId="{75EEB05B-A06E-4115-B2F4-8296A08FDE22}" srcId="{D3C943AF-2CE5-4C99-82C0-FADED2A41EED}" destId="{AD9FC43F-0100-400F-8D56-17E116D3ED0B}" srcOrd="0" destOrd="0" parTransId="{9C8B8B7C-BE8B-4659-844B-8A59CAF46802}" sibTransId="{EDF2879F-2848-4BBE-869B-2D4ABF675E8D}"/>
    <dgm:cxn modelId="{2C6D3FB8-9FCF-48AE-A350-819FA3AF126D}" type="presOf" srcId="{AD9FC43F-0100-400F-8D56-17E116D3ED0B}" destId="{09A100EA-0EE5-4988-B405-E2AC3D2ADD89}" srcOrd="0" destOrd="0" presId="urn:microsoft.com/office/officeart/2005/8/layout/cycle7"/>
    <dgm:cxn modelId="{3F502FD1-CF7A-4B73-9699-456BCF6F11F3}" type="presOf" srcId="{2F119F97-B112-4589-B489-E09A51F346E5}" destId="{CF1D4E2D-3EE7-4CB0-A9C6-432C4E1E1935}" srcOrd="1" destOrd="0" presId="urn:microsoft.com/office/officeart/2005/8/layout/cycle7"/>
    <dgm:cxn modelId="{243544BC-32F0-45AC-AFD9-E7189FBFC117}" srcId="{D3C943AF-2CE5-4C99-82C0-FADED2A41EED}" destId="{12BF45AA-22CD-4C21-BD5F-93F7D9098E40}" srcOrd="1" destOrd="0" parTransId="{0ED0B7B9-0C2F-492E-B41E-747CE80BC157}" sibTransId="{A8E4673B-C44E-4B63-9386-5E5FD518200A}"/>
    <dgm:cxn modelId="{81DAC99D-58B3-4F1E-B438-036136CCAFE2}" type="presOf" srcId="{A8E4673B-C44E-4B63-9386-5E5FD518200A}" destId="{F80363D1-9A36-4F76-A697-BD92BEE6F467}" srcOrd="0" destOrd="0" presId="urn:microsoft.com/office/officeart/2005/8/layout/cycle7"/>
    <dgm:cxn modelId="{E8C11047-3211-4366-9793-82772F17677A}" srcId="{D3C943AF-2CE5-4C99-82C0-FADED2A41EED}" destId="{DED2A9F0-C76E-490F-99C2-96A587B5EC74}" srcOrd="2" destOrd="0" parTransId="{7E0EDBD0-23BD-48D4-9117-CD61F3C5E510}" sibTransId="{2F119F97-B112-4589-B489-E09A51F346E5}"/>
    <dgm:cxn modelId="{24BB55AE-0A34-4EDE-9C38-923D1667A400}" type="presOf" srcId="{A8E4673B-C44E-4B63-9386-5E5FD518200A}" destId="{94FE845B-1B4B-4456-9B19-8A0C1E0DC8BF}" srcOrd="1" destOrd="0" presId="urn:microsoft.com/office/officeart/2005/8/layout/cycle7"/>
    <dgm:cxn modelId="{FEE5D3EF-C447-4F76-AB03-98066EFA96FA}" type="presOf" srcId="{D3C943AF-2CE5-4C99-82C0-FADED2A41EED}" destId="{D28852C7-BC60-4D4C-972A-C77EC1C2D1C0}" srcOrd="0" destOrd="0" presId="urn:microsoft.com/office/officeart/2005/8/layout/cycle7"/>
    <dgm:cxn modelId="{A9EA5B4C-A714-4A95-880D-2F7FF2139A63}" type="presOf" srcId="{DED2A9F0-C76E-490F-99C2-96A587B5EC74}" destId="{A36CC6A4-6105-4978-810A-912D1A115E4B}" srcOrd="0" destOrd="0" presId="urn:microsoft.com/office/officeart/2005/8/layout/cycle7"/>
    <dgm:cxn modelId="{9F7704C5-3D4C-4987-90F9-B7B668E5CD99}" type="presOf" srcId="{2F119F97-B112-4589-B489-E09A51F346E5}" destId="{0F527E3B-4A06-476C-A793-2C56D60E3E41}" srcOrd="0" destOrd="0" presId="urn:microsoft.com/office/officeart/2005/8/layout/cycle7"/>
    <dgm:cxn modelId="{02FAE74E-7344-45D2-A3E9-BE2527E4F256}" type="presOf" srcId="{EDF2879F-2848-4BBE-869B-2D4ABF675E8D}" destId="{2698282C-C509-405E-BA73-B72F927DE718}" srcOrd="0" destOrd="0" presId="urn:microsoft.com/office/officeart/2005/8/layout/cycle7"/>
    <dgm:cxn modelId="{E28A1B63-776F-44E2-AC3C-5942485F0E0A}" type="presParOf" srcId="{D28852C7-BC60-4D4C-972A-C77EC1C2D1C0}" destId="{09A100EA-0EE5-4988-B405-E2AC3D2ADD89}" srcOrd="0" destOrd="0" presId="urn:microsoft.com/office/officeart/2005/8/layout/cycle7"/>
    <dgm:cxn modelId="{F34D66D4-5E84-4A86-9EC0-7AA113561011}" type="presParOf" srcId="{D28852C7-BC60-4D4C-972A-C77EC1C2D1C0}" destId="{2698282C-C509-405E-BA73-B72F927DE718}" srcOrd="1" destOrd="0" presId="urn:microsoft.com/office/officeart/2005/8/layout/cycle7"/>
    <dgm:cxn modelId="{CDD426D5-9AAA-4709-A49A-2DD3BB8976A9}" type="presParOf" srcId="{2698282C-C509-405E-BA73-B72F927DE718}" destId="{FCB90447-8B37-44A3-8825-4483F89EF619}" srcOrd="0" destOrd="0" presId="urn:microsoft.com/office/officeart/2005/8/layout/cycle7"/>
    <dgm:cxn modelId="{003E4FBD-A7FA-401E-917D-457B8C0C1CE2}" type="presParOf" srcId="{D28852C7-BC60-4D4C-972A-C77EC1C2D1C0}" destId="{E37205EE-F9FF-44C4-8736-7BB9A76F214E}" srcOrd="2" destOrd="0" presId="urn:microsoft.com/office/officeart/2005/8/layout/cycle7"/>
    <dgm:cxn modelId="{4ED42D92-6566-4B80-A6E3-67722568793F}" type="presParOf" srcId="{D28852C7-BC60-4D4C-972A-C77EC1C2D1C0}" destId="{F80363D1-9A36-4F76-A697-BD92BEE6F467}" srcOrd="3" destOrd="0" presId="urn:microsoft.com/office/officeart/2005/8/layout/cycle7"/>
    <dgm:cxn modelId="{DC63C48D-E9CD-4BAE-B1A8-6474AF414F55}" type="presParOf" srcId="{F80363D1-9A36-4F76-A697-BD92BEE6F467}" destId="{94FE845B-1B4B-4456-9B19-8A0C1E0DC8BF}" srcOrd="0" destOrd="0" presId="urn:microsoft.com/office/officeart/2005/8/layout/cycle7"/>
    <dgm:cxn modelId="{9EBC026D-411E-46D9-8732-6873E5EFD7A2}" type="presParOf" srcId="{D28852C7-BC60-4D4C-972A-C77EC1C2D1C0}" destId="{A36CC6A4-6105-4978-810A-912D1A115E4B}" srcOrd="4" destOrd="0" presId="urn:microsoft.com/office/officeart/2005/8/layout/cycle7"/>
    <dgm:cxn modelId="{9AD40E0D-EDF3-4A5E-BF1B-BB75B2C34148}" type="presParOf" srcId="{D28852C7-BC60-4D4C-972A-C77EC1C2D1C0}" destId="{0F527E3B-4A06-476C-A793-2C56D60E3E41}" srcOrd="5" destOrd="0" presId="urn:microsoft.com/office/officeart/2005/8/layout/cycle7"/>
    <dgm:cxn modelId="{AD5BA48E-1FE3-489F-A004-0C0CA6086186}" type="presParOf" srcId="{0F527E3B-4A06-476C-A793-2C56D60E3E41}" destId="{CF1D4E2D-3EE7-4CB0-A9C6-432C4E1E193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64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18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22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47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75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42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707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96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15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6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20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172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653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6940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997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5235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58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11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9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3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79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03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688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290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163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7188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7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1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2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77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6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1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1730-A353-4DA9-B3EF-29FFA6E05CE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94CB-718A-48C8-960E-1D0CE38FD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PowerPoint2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78807" y="4647061"/>
            <a:ext cx="4722125" cy="20744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Илькаева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Элиза Хамидулловна</a:t>
            </a:r>
            <a:r>
              <a:rPr lang="de-DE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de-DE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«Березниковская СОШ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М.Г.Имашева</a:t>
            </a: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Бардымского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Пермского</a:t>
            </a:r>
            <a:r>
              <a:rPr lang="de-DE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9301" y="959093"/>
            <a:ext cx="77109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истема упражнений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работы над</a:t>
            </a:r>
            <a:endParaRPr lang="ru-RU" sz="3200" dirty="0"/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орфографическими и грамматическими</a:t>
            </a:r>
            <a:endParaRPr lang="ru-RU" sz="3200" dirty="0"/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ошибками на уроках русского языка</a:t>
            </a:r>
            <a:endParaRPr lang="ru-RU" sz="3200" dirty="0"/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детей-билингвов</a:t>
            </a:r>
            <a:endParaRPr lang="ru-RU" sz="3200" dirty="0">
              <a:effectLst/>
            </a:endParaRPr>
          </a:p>
        </p:txBody>
      </p:sp>
      <p:pic>
        <p:nvPicPr>
          <p:cNvPr id="8" name="Picture 2" descr="eb71429ce1e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9839"/>
            <a:ext cx="3365534" cy="363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6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endParaRPr lang="ru-RU" sz="2400" b="1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872948"/>
              </p:ext>
            </p:extLst>
          </p:nvPr>
        </p:nvGraphicFramePr>
        <p:xfrm>
          <a:off x="508000" y="365125"/>
          <a:ext cx="11104879" cy="621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7379"/>
                <a:gridCol w="5507500"/>
              </a:tblGrid>
              <a:tr h="90570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Ошибки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837274">
                <a:tc rowSpan="3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Неправильное написание безударных гласных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редукции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татарском языке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7387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Неправильная постановка ударения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656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Наложение принципа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сингармонизма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905701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Неправильный выбор гласной буквы , пропуск мягкого знака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Отсутствие в татарском языке мягких согласных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905701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Написание </a:t>
                      </a:r>
                      <a:r>
                        <a:rPr lang="ru-RU" sz="2400" b="1" kern="12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</a:t>
                      </a: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вместо ч связаны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Отсутствие в татарском языке некоторых русских звуков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  <a:tr h="126871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Написание гласных букв при стечении согласных, неправильный перенос слова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русском языке множества типов слога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57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959578"/>
              </p:ext>
            </p:extLst>
          </p:nvPr>
        </p:nvGraphicFramePr>
        <p:xfrm>
          <a:off x="502920" y="260386"/>
          <a:ext cx="11132820" cy="6188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6410"/>
                <a:gridCol w="5566410"/>
              </a:tblGrid>
              <a:tr h="77178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Ошибки </a:t>
                      </a:r>
                      <a:endParaRPr lang="ru-RU" sz="3600" b="1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Причины </a:t>
                      </a:r>
                      <a:endParaRPr lang="ru-RU" sz="3600" b="1" dirty="0"/>
                    </a:p>
                  </a:txBody>
                  <a:tcPr marT="45723" marB="45723"/>
                </a:tc>
              </a:tr>
              <a:tr h="1400343">
                <a:tc>
                  <a:txBody>
                    <a:bodyPr/>
                    <a:lstStyle/>
                    <a:p>
                      <a:r>
                        <a:rPr lang="tt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Неправильное согласование прилагательног</a:t>
                      </a:r>
                      <a:r>
                        <a:rPr lang="tt-RU" sz="24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  </a:t>
                      </a:r>
                      <a:r>
                        <a:rPr lang="tt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с существительным по роду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Отсутствие в татарском языке категории рода</a:t>
                      </a:r>
                      <a:endParaRPr lang="ru-RU" sz="2400" b="1" dirty="0"/>
                    </a:p>
                  </a:txBody>
                  <a:tcPr marT="45723" marB="45723"/>
                </a:tc>
              </a:tr>
              <a:tr h="2181266">
                <a:tc>
                  <a:txBody>
                    <a:bodyPr/>
                    <a:lstStyle/>
                    <a:p>
                      <a:r>
                        <a:rPr lang="tt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Неправильное написание окончаний множественного числа существительных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Наличие в русском языке </a:t>
                      </a:r>
                      <a:r>
                        <a:rPr lang="tt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нескольких способовобразования множественного числа, тогда как в татарском употребляется всего 4 аффикса.</a:t>
                      </a:r>
                      <a:endParaRPr lang="ru-RU" sz="2400" b="1" dirty="0" smtClean="0"/>
                    </a:p>
                  </a:txBody>
                  <a:tcPr marT="45723" marB="45723"/>
                </a:tc>
              </a:tr>
              <a:tr h="106374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Неправильное образование приставочных глаголов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в татарском языке приставочного способа образования</a:t>
                      </a:r>
                      <a:endParaRPr lang="ru-RU" sz="2400" b="1" dirty="0"/>
                    </a:p>
                  </a:txBody>
                  <a:tcPr marT="45723" marB="45723"/>
                </a:tc>
              </a:tr>
              <a:tr h="771789">
                <a:tc>
                  <a:txBody>
                    <a:bodyPr/>
                    <a:lstStyle/>
                    <a:p>
                      <a:r>
                        <a:rPr lang="tt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Неправильный выбор предлога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tt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Отсутстсвие предлгов в родном языке</a:t>
                      </a:r>
                      <a:endParaRPr lang="ru-RU" sz="2400" b="1" dirty="0"/>
                    </a:p>
                  </a:txBody>
                  <a:tcPr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1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4458" y="479685"/>
            <a:ext cx="8868181" cy="52014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над орфографическими ошибками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>
              <a:spcAft>
                <a:spcPts val="0"/>
              </a:spcAft>
            </a:pP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 фонетикой татарского языка.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со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слогоделением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татарского языка.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 ударением татарского языка.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со словообразованием татарского языка.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 морфологией татарского языка.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связанными со служебными частями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речи    татарского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языка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239453"/>
              </p:ext>
            </p:extLst>
          </p:nvPr>
        </p:nvGraphicFramePr>
        <p:xfrm>
          <a:off x="9296863" y="4666764"/>
          <a:ext cx="2665288" cy="1988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Слайд" r:id="rId3" imgW="4570530" imgH="3427618" progId="PowerPoint.Slide.12">
                  <p:embed/>
                </p:oleObj>
              </mc:Choice>
              <mc:Fallback>
                <p:oleObj name="Слайд" r:id="rId3" imgW="4570530" imgH="3427618" progId="PowerPoint.Slide.12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96863" y="4666764"/>
                        <a:ext cx="2665288" cy="19888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087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115300" cy="9398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</a:rPr>
              <a:t>Опусти  открытки  в почтовые ящики с  учетом  места  буквы «Щ» в слове  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0125" y="1571626"/>
            <a:ext cx="2357438" cy="1768475"/>
          </a:xfrm>
          <a:noFill/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1285875"/>
            <a:ext cx="2214562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3" y="1214438"/>
            <a:ext cx="219075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3429001"/>
            <a:ext cx="2500312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9" y="3429001"/>
            <a:ext cx="2357437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5072063"/>
            <a:ext cx="21669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4572000"/>
            <a:ext cx="16192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4" y="5072063"/>
            <a:ext cx="21240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024063" y="2786064"/>
          <a:ext cx="219075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250"/>
                <a:gridCol w="730250"/>
                <a:gridCol w="730250"/>
              </a:tblGrid>
              <a:tr h="37147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\\\\\</a:t>
                      </a:r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881563" y="3429001"/>
          <a:ext cx="219075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250"/>
                <a:gridCol w="730250"/>
                <a:gridCol w="730250"/>
              </a:tblGrid>
              <a:tr h="371475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\\\\\</a:t>
                      </a:r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881939" y="2786064"/>
          <a:ext cx="2119311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437"/>
                <a:gridCol w="706437"/>
                <a:gridCol w="706437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\\\\\</a:t>
                      </a:r>
                      <a:endParaRPr lang="ru-RU" sz="1800" dirty="0"/>
                    </a:p>
                  </a:txBody>
                  <a:tcPr marT="45798" marB="4579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96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34 0.00949 L 0.50547 -0.164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34" y="-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45 0.1412 L -0.24948 -0.104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3" y="-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1021E-7 L 1.38778E-17 -0.332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417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Подберите глаголы к словосочетаниям</a:t>
            </a:r>
          </a:p>
        </p:txBody>
      </p:sp>
      <p:sp>
        <p:nvSpPr>
          <p:cNvPr id="14339" name="Содержимое 4"/>
          <p:cNvSpPr>
            <a:spLocks noGrp="1"/>
          </p:cNvSpPr>
          <p:nvPr>
            <p:ph idx="1"/>
          </p:nvPr>
        </p:nvSpPr>
        <p:spPr>
          <a:xfrm>
            <a:off x="1981200" y="4071939"/>
            <a:ext cx="5829300" cy="2054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08013"/>
              </p:ext>
            </p:extLst>
          </p:nvPr>
        </p:nvGraphicFramePr>
        <p:xfrm>
          <a:off x="1463040" y="982980"/>
          <a:ext cx="9441181" cy="5509259"/>
        </p:xfrm>
        <a:graphic>
          <a:graphicData uri="http://schemas.openxmlformats.org/drawingml/2006/table">
            <a:tbl>
              <a:tblPr/>
              <a:tblGrid>
                <a:gridCol w="3631224"/>
                <a:gridCol w="2743591"/>
                <a:gridCol w="3066366"/>
              </a:tblGrid>
              <a:tr h="721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Словосочетание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Правильная постановка глаголов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Неправильная постановка глаголов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9064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Попрыгунчик высоко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перепрыгнул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797929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кубика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спрыгнул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  <a:tr h="797929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стола на коробку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подпрыгнул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797929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обруч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отпрыгнул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  <a:tr h="797929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обруча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впрыгнул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806796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стола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FD1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06800" algn="l"/>
                          <a:tab pos="47752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выпрыгнул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453063" y="3357564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перепрыгнул</a:t>
            </a:r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453063" y="1928814"/>
            <a:ext cx="146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подпрыгнул</a:t>
            </a:r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786140" y="5790251"/>
            <a:ext cx="1204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спрыгнул</a:t>
            </a:r>
            <a:endParaRPr lang="ru-RU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524500" y="2643189"/>
            <a:ext cx="1328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отпрыгнул</a:t>
            </a:r>
            <a:endParaRPr lang="ru-RU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595939" y="4238627"/>
            <a:ext cx="1227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впрыгнул</a:t>
            </a:r>
            <a:endParaRPr lang="ru-RU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595939" y="5046353"/>
            <a:ext cx="140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выпрыгнул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5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:\ClipArt\Фоны\Фон0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2658"/>
            <a:ext cx="12192000" cy="795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Соедини слова правильно 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4000" b="1" dirty="0"/>
              <a:t>   </a:t>
            </a:r>
            <a:r>
              <a:rPr lang="ru-RU" sz="7000" b="1" dirty="0">
                <a:solidFill>
                  <a:srgbClr val="FF0000"/>
                </a:solidFill>
              </a:rPr>
              <a:t>Антон                 Юля                Солнце 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5200" b="1" dirty="0">
                <a:solidFill>
                  <a:schemeClr val="bg1"/>
                </a:solidFill>
              </a:rPr>
              <a:t>вошла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sz="5200" b="1" dirty="0">
                <a:solidFill>
                  <a:schemeClr val="bg1"/>
                </a:solidFill>
              </a:rPr>
              <a:t>вошло 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sz="5200" b="1" dirty="0">
                <a:solidFill>
                  <a:schemeClr val="bg1"/>
                </a:solidFill>
              </a:rPr>
              <a:t>вошел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sz="5100" b="1" dirty="0">
                <a:solidFill>
                  <a:schemeClr val="bg1"/>
                </a:solidFill>
              </a:rPr>
              <a:t>сиял  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sz="5100" b="1" dirty="0">
                <a:solidFill>
                  <a:schemeClr val="bg1"/>
                </a:solidFill>
              </a:rPr>
              <a:t>сияла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sz="5100" b="1" dirty="0">
                <a:solidFill>
                  <a:schemeClr val="bg1"/>
                </a:solidFill>
              </a:rPr>
              <a:t>сияло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8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8 0.00879 L 0.23186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67 0.02173 L 0.52443 -0.077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0728E-6 0.00208 L -0.0073 -0.20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23 0.01526 L -0.07398 -0.197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8645E-6 2.19653E-6 L 0.28397 -0.358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12 0.0044 L 0.57509 -0.423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00" y="-2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3-tub-ru.yandex.net/i?id=196921565-4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13" y="3786188"/>
            <a:ext cx="3849687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 пропустил предлоги  в письме. Необходимо исправить эти ошибки.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9273" y="1690688"/>
            <a:ext cx="9131139" cy="43513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ашем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городе только новые дома.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лицах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ходят очень нарядные люди.           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аждым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окном растут красивые цветы. Наши жители ездят     современных автомобилях.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магазинах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самая модная одежда.      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ынке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очень дешевые продукты.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Наш город лучше всех!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119122" y="1664459"/>
            <a:ext cx="444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/>
              <a:t>В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938382" y="1664787"/>
            <a:ext cx="7441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/>
              <a:t>На </a:t>
            </a:r>
            <a:endParaRPr lang="ru-RU" altLang="ru-RU" sz="2800" b="1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19097" y="3151508"/>
            <a:ext cx="64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/>
              <a:t>На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182843" y="1999636"/>
            <a:ext cx="88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/>
              <a:t>Под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12596" y="2446339"/>
            <a:ext cx="4699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atin typeface="Arial" charset="0"/>
              </a:rPr>
              <a:t>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ru-RU" dirty="0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659189" y="2754313"/>
            <a:ext cx="444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/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134702817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57188"/>
            <a:ext cx="8229600" cy="106045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100" dirty="0"/>
              <a:t>1. Какая буква прячется в названии предмета?</a:t>
            </a:r>
            <a:r>
              <a:rPr lang="ru-RU" sz="3200" b="1" dirty="0"/>
              <a:t> </a:t>
            </a:r>
            <a:br>
              <a:rPr lang="ru-RU" sz="3200" b="1" dirty="0"/>
            </a:br>
            <a:r>
              <a:rPr lang="ru-RU" sz="3200" b="1" dirty="0"/>
              <a:t>2. </a:t>
            </a:r>
            <a:r>
              <a:rPr lang="ru-RU" sz="3100" dirty="0"/>
              <a:t>Какой звук обозначают эти буквы? </a:t>
            </a:r>
            <a:br>
              <a:rPr lang="ru-RU" sz="3100" dirty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2700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214439"/>
            <a:ext cx="8186738" cy="5286375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Ж                     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Ж           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Щ                 Ш</a:t>
            </a: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       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Ч               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Щ                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Ш</a:t>
            </a:r>
          </a:p>
          <a:p>
            <a:pPr>
              <a:buNone/>
              <a:defRPr/>
            </a:pPr>
            <a:r>
              <a:rPr lang="ru-RU" b="1" dirty="0" smtClean="0"/>
              <a:t> </a:t>
            </a:r>
            <a:r>
              <a:rPr lang="en-US" b="1" dirty="0" smtClean="0"/>
              <a:t>[</a:t>
            </a:r>
            <a:r>
              <a:rPr lang="ru-RU" b="1" dirty="0" smtClean="0"/>
              <a:t>ж'</a:t>
            </a:r>
            <a:r>
              <a:rPr lang="en-US" b="1" dirty="0" smtClean="0"/>
              <a:t>]</a:t>
            </a:r>
            <a:r>
              <a:rPr lang="ru-RU" b="1" dirty="0" smtClean="0"/>
              <a:t>      </a:t>
            </a:r>
            <a:r>
              <a:rPr lang="en-US" b="1" dirty="0" smtClean="0"/>
              <a:t>[</a:t>
            </a:r>
            <a:r>
              <a:rPr lang="ru-RU" b="1" dirty="0" smtClean="0"/>
              <a:t>ж</a:t>
            </a:r>
            <a:r>
              <a:rPr lang="en-US" b="1" dirty="0" smtClean="0"/>
              <a:t>]</a:t>
            </a:r>
            <a:r>
              <a:rPr lang="ru-RU" b="1" dirty="0" smtClean="0"/>
              <a:t>      </a:t>
            </a:r>
            <a:r>
              <a:rPr lang="en-US" b="1" dirty="0" smtClean="0"/>
              <a:t>[</a:t>
            </a:r>
            <a:r>
              <a:rPr lang="ru-RU" b="1" dirty="0" err="1" smtClean="0"/>
              <a:t>ш</a:t>
            </a:r>
            <a:r>
              <a:rPr lang="ru-RU" b="1" dirty="0" smtClean="0"/>
              <a:t>'</a:t>
            </a:r>
            <a:r>
              <a:rPr lang="en-US" b="1" dirty="0" smtClean="0"/>
              <a:t>]</a:t>
            </a:r>
            <a:r>
              <a:rPr lang="ru-RU" b="1" dirty="0" smtClean="0"/>
              <a:t>       </a:t>
            </a:r>
            <a:r>
              <a:rPr lang="en-US" b="1" dirty="0" smtClean="0"/>
              <a:t>[</a:t>
            </a:r>
            <a:r>
              <a:rPr lang="ru-RU" b="1" dirty="0" err="1" smtClean="0"/>
              <a:t>ш</a:t>
            </a:r>
            <a:r>
              <a:rPr lang="en-US" b="1" dirty="0" smtClean="0"/>
              <a:t>]</a:t>
            </a:r>
            <a:r>
              <a:rPr lang="ru-RU" b="1" dirty="0" smtClean="0"/>
              <a:t>      </a:t>
            </a:r>
            <a:r>
              <a:rPr lang="en-US" b="1" dirty="0" smtClean="0"/>
              <a:t>[</a:t>
            </a:r>
            <a:r>
              <a:rPr lang="ru-RU" b="1" dirty="0" smtClean="0"/>
              <a:t>ч'</a:t>
            </a:r>
            <a:r>
              <a:rPr lang="en-US" b="1" dirty="0" smtClean="0"/>
              <a:t>]</a:t>
            </a:r>
            <a:r>
              <a:rPr lang="ru-RU" b="1" dirty="0" smtClean="0"/>
              <a:t>    </a:t>
            </a:r>
            <a:r>
              <a:rPr lang="en-US" b="1" dirty="0" smtClean="0"/>
              <a:t>[</a:t>
            </a:r>
            <a:r>
              <a:rPr lang="ru-RU" b="1" dirty="0" err="1" smtClean="0"/>
              <a:t>ш</a:t>
            </a:r>
            <a:r>
              <a:rPr lang="ru-RU" b="1" dirty="0" smtClean="0"/>
              <a:t>'</a:t>
            </a:r>
            <a:r>
              <a:rPr lang="en-US" b="1" dirty="0" smtClean="0"/>
              <a:t>]</a:t>
            </a:r>
            <a:r>
              <a:rPr lang="ru-RU" b="1" dirty="0" smtClean="0"/>
              <a:t>      </a:t>
            </a:r>
            <a:r>
              <a:rPr lang="en-US" b="1" dirty="0" smtClean="0"/>
              <a:t>[</a:t>
            </a:r>
            <a:r>
              <a:rPr lang="ru-RU" b="1" dirty="0" err="1" smtClean="0"/>
              <a:t>ш</a:t>
            </a:r>
            <a:r>
              <a:rPr lang="en-US" b="1" dirty="0" smtClean="0"/>
              <a:t>]</a:t>
            </a:r>
            <a:r>
              <a:rPr lang="ru-RU" b="1" dirty="0" smtClean="0"/>
              <a:t>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12" name="AutoShape 2" descr="http://im8-tub-ru.yandex.net/i?id=23985444-70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7413" name="AutoShape 4" descr="http://im8-tub-ru.yandex.net/i?id=23985444-70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7414" name="AutoShape 6" descr="http://im8-tub-ru.yandex.net/i?id=23985444-70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20488" name="Picture 8" descr="http://im8-tub-ru.yandex.net/i?id=23985444-7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1285876"/>
            <a:ext cx="221456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0" descr="http://im4-tub-ru.yandex.net/i?id=272587032-6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3929063"/>
            <a:ext cx="28575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AutoShape 12" descr="http://im8-tub-ru.yandex.net/i?id=89395333-55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7418" name="AutoShape 14" descr="http://im8-tub-ru.yandex.net/i?id=89395333-55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20496" name="Picture 16" descr="http://im8-tub-ru.yandex.net/i?id=89395333-55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9" y="1447800"/>
            <a:ext cx="1677987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18" descr="http://www.all-4u.ru/i/prod/42167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4" y="3500439"/>
            <a:ext cx="2357437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20" descr="http://images.tiu.ru/3886868_w640_h640_bo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8" y="3571876"/>
            <a:ext cx="22860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2" name="Picture 22" descr="http://im2-tub-ru.yandex.net/i?id=389033067-61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1143001"/>
            <a:ext cx="1214438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AutoShape 24" descr="http://im5-tub-ru.yandex.net/i?id=20948098-52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7424" name="AutoShape 26" descr="http://im5-tub-ru.yandex.net/i?id=20948098-52-72&amp;n=21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20508" name="Picture 28" descr="http://im5-tub-ru.yandex.net/i?id=20948098-52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064" y="1214438"/>
            <a:ext cx="1190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84218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417638"/>
          </a:xfrm>
        </p:spPr>
        <p:txBody>
          <a:bodyPr/>
          <a:lstStyle/>
          <a:p>
            <a:pPr algn="l" eaLnBrk="1" hangingPunct="1"/>
            <a:r>
              <a:rPr lang="ru-RU" altLang="ru-RU" sz="2400"/>
              <a:t>1. Прибавьте к  каждому слову букву «С» и прочитайте слова .</a:t>
            </a:r>
            <a:br>
              <a:rPr lang="ru-RU" altLang="ru-RU" sz="2400"/>
            </a:br>
            <a:r>
              <a:rPr lang="ru-RU" altLang="ru-RU" sz="2400"/>
              <a:t>2. Уточните значение образованных глаголов.</a:t>
            </a:r>
            <a:br>
              <a:rPr lang="ru-RU" altLang="ru-RU" sz="2400"/>
            </a:br>
            <a:r>
              <a:rPr lang="ru-RU" altLang="ru-RU" sz="2400"/>
              <a:t>3. Как произносится первый звук в каждом  образованном нами слове?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61486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ехал          летел          мыл           нёс             дул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съехал    слетел       смыл          снёс           сдул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mtClean="0"/>
              <a:t>   [c]             [c]             [c]               [c]                [</a:t>
            </a:r>
            <a:r>
              <a:rPr lang="ru-RU" altLang="ru-RU" smtClean="0"/>
              <a:t>з</a:t>
            </a:r>
            <a:r>
              <a:rPr lang="en-US" altLang="ru-RU" smtClean="0"/>
              <a:t>]</a:t>
            </a:r>
            <a:endParaRPr lang="ru-RU" altLang="ru-RU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мял         ходил          кинул          тёр             плёл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           + </a:t>
            </a:r>
            <a:r>
              <a:rPr lang="ru-RU" altLang="ru-RU" smtClean="0">
                <a:solidFill>
                  <a:srgbClr val="FF0000"/>
                </a:solidFill>
              </a:rPr>
              <a:t>с</a:t>
            </a:r>
            <a:r>
              <a:rPr lang="ru-RU" altLang="ru-RU" smtClean="0"/>
              <a:t> =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смял        сходил      скинул       стёр           сплёл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mtClean="0"/>
              <a:t> </a:t>
            </a:r>
            <a:r>
              <a:rPr lang="ru-RU" altLang="ru-RU" smtClean="0"/>
              <a:t> </a:t>
            </a:r>
            <a:r>
              <a:rPr lang="en-US" altLang="ru-RU" smtClean="0"/>
              <a:t>[c]          </a:t>
            </a:r>
            <a:r>
              <a:rPr lang="ru-RU" altLang="ru-RU" smtClean="0"/>
              <a:t>  </a:t>
            </a:r>
            <a:r>
              <a:rPr lang="en-US" altLang="ru-RU" smtClean="0"/>
              <a:t>   [c]      </a:t>
            </a:r>
            <a:r>
              <a:rPr lang="ru-RU" altLang="ru-RU" smtClean="0"/>
              <a:t> </a:t>
            </a:r>
            <a:r>
              <a:rPr lang="en-US" altLang="ru-RU" smtClean="0"/>
              <a:t>       [c]              [c]                [</a:t>
            </a:r>
            <a:r>
              <a:rPr lang="ru-RU" altLang="ru-RU" smtClean="0"/>
              <a:t>с</a:t>
            </a:r>
            <a:r>
              <a:rPr lang="en-US" altLang="ru-RU" smtClean="0"/>
              <a:t>]</a:t>
            </a:r>
            <a:endParaRPr lang="ru-RU" altLang="ru-RU" b="1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76642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6514" y="373335"/>
            <a:ext cx="6431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Орфографическая зарядка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0740" y="1204332"/>
            <a:ext cx="8436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Подготовительно-ознакомительный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0997" y="2158440"/>
            <a:ext cx="73563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Тренировочный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3200" dirty="0"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0997" y="3281824"/>
            <a:ext cx="63943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Закрепительный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3200" dirty="0">
              <a:effectLst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734342"/>
              </p:ext>
            </p:extLst>
          </p:nvPr>
        </p:nvGraphicFramePr>
        <p:xfrm>
          <a:off x="6908257" y="2861593"/>
          <a:ext cx="4841783" cy="3612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Слайд" r:id="rId3" imgW="4570530" imgH="3427618" progId="PowerPoint.Slide.12">
                  <p:embed/>
                </p:oleObj>
              </mc:Choice>
              <mc:Fallback>
                <p:oleObj name="Слайд" r:id="rId3" imgW="4570530" imgH="3427618" progId="PowerPoint.Slide.12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8257" y="2861593"/>
                        <a:ext cx="4841783" cy="36129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0997" y="4444156"/>
            <a:ext cx="6445226" cy="1490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Контрольно-диагностический </a:t>
            </a:r>
            <a:endParaRPr lang="ru-RU" sz="3200" b="1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4939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DBF8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9934" y="1349116"/>
            <a:ext cx="10658902" cy="36625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создание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системы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упражнений для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работы над орфографическими и грамматическими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ошибками на уроках русского языка</a:t>
            </a:r>
          </a:p>
          <a:p>
            <a:pPr algn="just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детей-билингвов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Рабочий стол\оформление классного уголка\deac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440" y="3840480"/>
            <a:ext cx="29565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86491" y="869429"/>
            <a:ext cx="866394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Нам дан во владение самый богатый, меткий, могучий и поистине волшебный русский язык. </a:t>
            </a:r>
          </a:p>
          <a:p>
            <a:pPr algn="r">
              <a:buNone/>
            </a:pPr>
            <a:endParaRPr lang="ru-RU" sz="5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Г. Паустовский</a:t>
            </a:r>
          </a:p>
        </p:txBody>
      </p:sp>
    </p:spTree>
    <p:extLst>
      <p:ext uri="{BB962C8B-B14F-4D97-AF65-F5344CB8AC3E}">
        <p14:creationId xmlns:p14="http://schemas.microsoft.com/office/powerpoint/2010/main" val="36284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38662" y="1993819"/>
            <a:ext cx="7360172" cy="21236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u="sng" spc="-55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</a:t>
            </a:r>
          </a:p>
          <a:p>
            <a:pPr algn="just"/>
            <a:r>
              <a:rPr lang="ru-RU" sz="3600" b="1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 </a:t>
            </a:r>
            <a:r>
              <a:rPr lang="ru-RU" sz="36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 речь младших </a:t>
            </a:r>
            <a:r>
              <a:rPr lang="ru-RU" sz="3600" b="1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 - татар</a:t>
            </a:r>
            <a:endParaRPr lang="ru-RU" sz="3600" b="1" dirty="0"/>
          </a:p>
        </p:txBody>
      </p:sp>
      <p:pic>
        <p:nvPicPr>
          <p:cNvPr id="3" name="Рисунок 2" descr="C:\Documents and Settings\Admin\Рабочий стол\оформление классного уголка\deac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440" y="3840480"/>
            <a:ext cx="29565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483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23672" y="1828799"/>
            <a:ext cx="7839857" cy="2369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u="sng" spc="-55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</a:t>
            </a:r>
          </a:p>
          <a:p>
            <a:pPr algn="just"/>
            <a:r>
              <a:rPr lang="ru-RU" sz="3600" b="1" spc="-55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36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учащихся-</a:t>
            </a:r>
            <a:r>
              <a:rPr lang="ru-RU" sz="3600" b="1" spc="-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билингвов</a:t>
            </a:r>
            <a:r>
              <a:rPr lang="ru-RU" sz="36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письменной речи, вызванные влиянием татарского </a:t>
            </a:r>
            <a:r>
              <a:rPr lang="ru-RU" sz="3600" b="1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</a:t>
            </a:r>
            <a:endParaRPr lang="ru-RU" sz="3600" b="1" dirty="0"/>
          </a:p>
        </p:txBody>
      </p:sp>
      <p:pic>
        <p:nvPicPr>
          <p:cNvPr id="3" name="Рисунок 2" descr="C:\Documents and Settings\Admin\Рабочий стол\оформление классного уголка\deac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440" y="3840480"/>
            <a:ext cx="29565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280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8741" y="2006600"/>
            <a:ext cx="7689954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000" b="1" u="sng" spc="-55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</a:t>
            </a:r>
            <a:r>
              <a:rPr lang="ru-RU" sz="3600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pc="-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послужили </a:t>
            </a:r>
            <a:r>
              <a:rPr lang="tt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диктанты и изложения учащихся </a:t>
            </a: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2, 3, </a:t>
            </a:r>
            <a:r>
              <a:rPr lang="tt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классов за два учебных </a:t>
            </a: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3600" b="1" dirty="0"/>
          </a:p>
        </p:txBody>
      </p:sp>
      <p:pic>
        <p:nvPicPr>
          <p:cNvPr id="3" name="Рисунок 2" descr="C:\Documents and Settings\Admin\Рабочий стол\оформление классного уголка\deac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440" y="3840480"/>
            <a:ext cx="29565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77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8387" y="1454046"/>
            <a:ext cx="7150309" cy="29238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причины орфографических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русской письменной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школьников-татар</a:t>
            </a:r>
            <a:endParaRPr lang="ru-RU" sz="3600" b="1" dirty="0">
              <a:effectLst/>
            </a:endParaRPr>
          </a:p>
        </p:txBody>
      </p:sp>
      <p:pic>
        <p:nvPicPr>
          <p:cNvPr id="3" name="Рисунок 2" descr="C:\Documents and Settings\Admin\Рабочий стол\оформление классного уголка\deac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440" y="3840480"/>
            <a:ext cx="29565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486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1880" y="734913"/>
            <a:ext cx="8206740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650"/>
              </a:spcAft>
            </a:pPr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исследования. Я предполагаю, что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орфографических ошибок в русской письменной речи младших школьников-татар могут не совпадать с  причинами  орфографических ошибок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учащихся-русских</a:t>
            </a:r>
            <a:endParaRPr lang="ru-RU" sz="3600" dirty="0">
              <a:effectLst/>
            </a:endParaRPr>
          </a:p>
        </p:txBody>
      </p:sp>
      <p:pic>
        <p:nvPicPr>
          <p:cNvPr id="3" name="Рисунок 2" descr="C:\Documents and Settings\Admin\Рабочий стол\оформление классного уголка\0975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" y="1016019"/>
            <a:ext cx="3246120" cy="417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06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2596" y="1484026"/>
            <a:ext cx="8286808" cy="258532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Орфографические ошибки в речи </a:t>
            </a:r>
            <a:r>
              <a:rPr lang="ru-RU" sz="5400" b="1" dirty="0" err="1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билингвов-татар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97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032000" y="719666"/>
          <a:ext cx="8128000" cy="5366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</TotalTime>
  <Words>606</Words>
  <Application>Microsoft Office PowerPoint</Application>
  <PresentationFormat>Широкоэкранный</PresentationFormat>
  <Paragraphs>131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Office Theme</vt:lpstr>
      <vt:lpstr>1_Office Theme</vt:lpstr>
      <vt:lpstr>1_Тема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Опусти  открытки  в почтовые ящики с  учетом  места  буквы «Щ» в слове  </vt:lpstr>
      <vt:lpstr>Подберите глаголы к словосочетаниям</vt:lpstr>
      <vt:lpstr>Соедини слова правильно  </vt:lpstr>
      <vt:lpstr>Незнайка пропустил предлоги  в письме. Необходимо исправить эти ошибки. </vt:lpstr>
      <vt:lpstr>  1. Какая буква прячется в названии предмета?  2. Какой звук обозначают эти буквы?     </vt:lpstr>
      <vt:lpstr>1. Прибавьте к  каждому слову букву «С» и прочитайте слова . 2. Уточните значение образованных глаголов. 3. Как произносится первый звук в каждом  образованном нами слове?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49</cp:revision>
  <dcterms:created xsi:type="dcterms:W3CDTF">2014-02-11T09:28:21Z</dcterms:created>
  <dcterms:modified xsi:type="dcterms:W3CDTF">2021-11-22T16:07:22Z</dcterms:modified>
</cp:coreProperties>
</file>