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7"/>
  </p:notesMasterIdLst>
  <p:sldIdLst>
    <p:sldId id="273" r:id="rId2"/>
    <p:sldId id="279" r:id="rId3"/>
    <p:sldId id="304" r:id="rId4"/>
    <p:sldId id="280" r:id="rId5"/>
    <p:sldId id="303" r:id="rId6"/>
    <p:sldId id="305" r:id="rId7"/>
    <p:sldId id="302" r:id="rId8"/>
    <p:sldId id="307" r:id="rId9"/>
    <p:sldId id="308" r:id="rId10"/>
    <p:sldId id="309" r:id="rId11"/>
    <p:sldId id="281" r:id="rId12"/>
    <p:sldId id="262" r:id="rId13"/>
    <p:sldId id="297" r:id="rId14"/>
    <p:sldId id="314" r:id="rId15"/>
    <p:sldId id="283" r:id="rId16"/>
    <p:sldId id="315" r:id="rId17"/>
    <p:sldId id="284" r:id="rId18"/>
    <p:sldId id="300" r:id="rId19"/>
    <p:sldId id="298" r:id="rId20"/>
    <p:sldId id="311" r:id="rId21"/>
    <p:sldId id="299" r:id="rId22"/>
    <p:sldId id="317" r:id="rId23"/>
    <p:sldId id="301" r:id="rId24"/>
    <p:sldId id="316" r:id="rId25"/>
    <p:sldId id="30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814" autoAdjust="0"/>
  </p:normalViewPr>
  <p:slideViewPr>
    <p:cSldViewPr>
      <p:cViewPr varScale="1">
        <p:scale>
          <a:sx n="70" d="100"/>
          <a:sy n="70" d="100"/>
        </p:scale>
        <p:origin x="75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611D1-5E3E-4AC3-BB75-57CBE0C155E7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E16F26-2294-4B92-B2B2-43BA9CAD98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279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109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022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327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091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539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257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279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27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916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824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938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47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5214950"/>
            <a:ext cx="6600451" cy="1126283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Учитель начальных классов</a:t>
            </a:r>
          </a:p>
          <a:p>
            <a:pPr algn="r"/>
            <a:r>
              <a:rPr lang="ru-RU" dirty="0" smtClean="0"/>
              <a:t>МБОУ «</a:t>
            </a:r>
            <a:r>
              <a:rPr lang="ru-RU" dirty="0" err="1" smtClean="0"/>
              <a:t>Сивинская</a:t>
            </a:r>
            <a:r>
              <a:rPr lang="ru-RU" dirty="0" smtClean="0"/>
              <a:t> СОШ» </a:t>
            </a:r>
          </a:p>
          <a:p>
            <a:pPr algn="r"/>
            <a:r>
              <a:rPr lang="ru-RU" dirty="0" smtClean="0"/>
              <a:t>Соколова Светлана Александровна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285728"/>
            <a:ext cx="85725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«Развитие креативного мышления младших школьников путем  решения нестандартных задач во внеурочной деятельности» </a:t>
            </a:r>
          </a:p>
        </p:txBody>
      </p:sp>
    </p:spTree>
    <p:extLst>
      <p:ext uri="{BB962C8B-B14F-4D97-AF65-F5344CB8AC3E}">
        <p14:creationId xmlns:p14="http://schemas.microsoft.com/office/powerpoint/2010/main" val="201064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65127"/>
            <a:ext cx="6192688" cy="126367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9824" y="1932261"/>
            <a:ext cx="7886700" cy="4351338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</a:t>
            </a:r>
          </a:p>
          <a:p>
            <a:pPr marL="0" indent="0">
              <a:buNone/>
            </a:pPr>
            <a:r>
              <a:rPr lang="ru-RU" dirty="0"/>
              <a:t> 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    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  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</a:t>
            </a: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dirty="0"/>
              <a:t> </a:t>
            </a:r>
          </a:p>
        </p:txBody>
      </p:sp>
      <p:sp>
        <p:nvSpPr>
          <p:cNvPr id="5" name="Овал 4"/>
          <p:cNvSpPr/>
          <p:nvPr/>
        </p:nvSpPr>
        <p:spPr>
          <a:xfrm>
            <a:off x="2263691" y="312887"/>
            <a:ext cx="5040560" cy="136815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033" y="1932261"/>
            <a:ext cx="3387887" cy="113669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99991" y="1932260"/>
            <a:ext cx="3058143" cy="109127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39752" y="3212976"/>
            <a:ext cx="3744416" cy="79208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9552" y="4308525"/>
            <a:ext cx="2736304" cy="79208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499991" y="4295593"/>
            <a:ext cx="2846741" cy="79208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4347871" y="4005064"/>
            <a:ext cx="872201" cy="303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2627784" y="4005064"/>
            <a:ext cx="792088" cy="290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023828" y="677267"/>
            <a:ext cx="369229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обучения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2322993"/>
            <a:ext cx="3556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Кооперативное обучение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23828" y="3415514"/>
            <a:ext cx="2578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Креативные методы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560" y="4543615"/>
            <a:ext cx="2604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придумывания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67047" y="4543615"/>
            <a:ext cx="25372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Мозговой штурм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10201" y="2315944"/>
            <a:ext cx="2947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дискуссия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867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Гибкость мышления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071538" y="1428736"/>
            <a:ext cx="7143800" cy="44291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33577"/>
            <a:ext cx="4896544" cy="4874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873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842720" cy="128089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Беглость ассоциаций.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F:\2019-2020 документы\занятия\игры\E1br5HPKs6o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l="4004" t="8715" r="5214" b="21781"/>
          <a:stretch/>
        </p:blipFill>
        <p:spPr bwMode="auto">
          <a:xfrm>
            <a:off x="935598" y="1772816"/>
            <a:ext cx="7072214" cy="39604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212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Оригинальность мышления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Соединяем несоединимое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упражнение-соедини-несоединимое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95362" y="2391569"/>
            <a:ext cx="71532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Игра «Буквоед» 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7234" y="1484784"/>
            <a:ext cx="7452829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6622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3" y="624110"/>
            <a:ext cx="7248548" cy="1280890"/>
          </a:xfrm>
        </p:spPr>
        <p:txBody>
          <a:bodyPr/>
          <a:lstStyle/>
          <a:p>
            <a:pPr algn="ctr"/>
            <a:r>
              <a:rPr lang="ru-RU" b="1" dirty="0"/>
              <a:t>Беглость </a:t>
            </a:r>
            <a:r>
              <a:rPr lang="ru-RU" b="1" dirty="0" smtClean="0"/>
              <a:t>выражения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977" y="1412776"/>
            <a:ext cx="7391424" cy="49685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В—С—Е—П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(Всей семьёй ели пирог)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Буквоед</a:t>
            </a:r>
          </a:p>
          <a:p>
            <a:pPr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этой игре необходимо подбирать к предметам описания, начинающиеся на од-ну одинаковую букву. Например, вы увидели собаку. Ищем описание на букву С – «Серая собака смотрит сердито».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086050"/>
            <a:ext cx="2712679" cy="205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4274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Игра </a:t>
            </a:r>
            <a:r>
              <a:rPr lang="ru-RU" b="1" dirty="0"/>
              <a:t>«За минуту обо всем» 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6882" y="1412776"/>
            <a:ext cx="7541201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261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6589199" cy="1280890"/>
          </a:xfrm>
        </p:spPr>
        <p:txBody>
          <a:bodyPr>
            <a:norm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«Ну - ка, отгадай».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501008"/>
            <a:ext cx="8215369" cy="266429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itchFamily="18" charset="0"/>
              </a:rPr>
              <a:t>Материал: Коробочка с секретом.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Водящий загадывает один из них. Дети должны угадать, какой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лежит в коробочке,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задавая любые вопросы, кроме прямого вопроса о названии.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этого предмета можно пить? Нет.                             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него есть ручки - ножки? Нет.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нем можно плавать по морю? Нет.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нем можно ездить? Да.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ездит по рельсам? Да.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паровоз? Да.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вопросов 8-10. Если не угадали - менять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226" y="248816"/>
            <a:ext cx="4380703" cy="325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2032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6589199" cy="128089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Спичечные головоломки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головоломка-из-спичек-стрел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142984"/>
            <a:ext cx="5233978" cy="2252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головоломка-из-спичек-рыбк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928934"/>
            <a:ext cx="4576769" cy="2038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головоломка-из-спичек-бокал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714884"/>
            <a:ext cx="4291017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Словоразбиватели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упражнение-разбей-слово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95362" y="2391569"/>
            <a:ext cx="71532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3" name="WordArt 5"/>
          <p:cNvSpPr>
            <a:spLocks noChangeArrowheads="1" noChangeShapeType="1" noTextEdit="1"/>
          </p:cNvSpPr>
          <p:nvPr/>
        </p:nvSpPr>
        <p:spPr bwMode="auto">
          <a:xfrm>
            <a:off x="1331640" y="476672"/>
            <a:ext cx="5112568" cy="30963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 dirty="0" smtClean="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Не мыслям надобно </a:t>
            </a:r>
          </a:p>
          <a:p>
            <a:pPr algn="ctr"/>
            <a:r>
              <a:rPr lang="ru-RU" sz="4000" kern="10" dirty="0" smtClean="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Учить,</a:t>
            </a:r>
          </a:p>
          <a:p>
            <a:pPr algn="ctr"/>
            <a:r>
              <a:rPr lang="ru-RU" sz="4000" kern="10" dirty="0" smtClean="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А учить мыслить.</a:t>
            </a:r>
          </a:p>
          <a:p>
            <a:pPr algn="ctr"/>
            <a:r>
              <a:rPr lang="ru-RU" sz="4000" kern="10" dirty="0" smtClean="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Э. Кант.</a:t>
            </a:r>
            <a:endParaRPr lang="ru-RU" sz="4000" kern="10" dirty="0">
              <a:ln w="25400">
                <a:solidFill>
                  <a:srgbClr val="FFFF00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293096"/>
            <a:ext cx="6984217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19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109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Ребусы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шесть-разных-ребусов"/>
          <p:cNvPicPr/>
          <p:nvPr/>
        </p:nvPicPr>
        <p:blipFill>
          <a:blip r:embed="rId2"/>
          <a:srcRect r="33324" b="50000"/>
          <a:stretch>
            <a:fillRect/>
          </a:stretch>
        </p:blipFill>
        <p:spPr bwMode="auto">
          <a:xfrm>
            <a:off x="683568" y="1484784"/>
            <a:ext cx="806489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762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1" y="624110"/>
            <a:ext cx="7177110" cy="128089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Анаграммы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анаграмма-апельсин-спаниель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95362" y="2391569"/>
            <a:ext cx="71532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Логические задачи</a:t>
            </a:r>
            <a:endParaRPr lang="ru-RU" dirty="0"/>
          </a:p>
        </p:txBody>
      </p:sp>
      <p:pic>
        <p:nvPicPr>
          <p:cNvPr id="4" name="Объект 3" descr="спелые-груши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528" y="1690689"/>
            <a:ext cx="8352928" cy="454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83281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Приём: Правда и ложь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Содержимое 3" descr="маленький-шерлок-холмс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95362" y="1988840"/>
            <a:ext cx="7609086" cy="362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упражнение-правда-и-ложь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4242" y="692696"/>
            <a:ext cx="5376837" cy="232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елка-лиса-кошк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760" y="3501008"/>
            <a:ext cx="4896544" cy="2771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92118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556792"/>
            <a:ext cx="7632847" cy="481240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Ассоциация:    </a:t>
            </a:r>
            <a:r>
              <a:rPr lang="ru-RU" sz="2400" b="1" dirty="0" smtClean="0"/>
              <a:t>Мышление</a:t>
            </a:r>
          </a:p>
          <a:p>
            <a:pPr marL="0" indent="0" algn="just">
              <a:buNone/>
            </a:pPr>
            <a:r>
              <a:rPr lang="ru-RU" sz="2400" b="1" dirty="0" smtClean="0"/>
              <a:t> 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1" y="1988841"/>
            <a:ext cx="3794437" cy="428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352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Творческое мышление.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Дивергентное и конвергентное мышление, примеры. Какой тип лучше?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6850" y="1690690"/>
            <a:ext cx="7714583" cy="46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9057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9160" name="Rectangle 8"/>
          <p:cNvSpPr>
            <a:spLocks noGrp="1" noRot="1" noChangeArrowheads="1"/>
          </p:cNvSpPr>
          <p:nvPr>
            <p:ph idx="1"/>
          </p:nvPr>
        </p:nvSpPr>
        <p:spPr>
          <a:xfrm>
            <a:off x="251520" y="358733"/>
            <a:ext cx="8568952" cy="242219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Мыслительные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способности, как и всякие другие, можно развивать, вырабатывая в себе определенные навыки и умения, а главное – привычку думать самостоятельно, отыскивать необычные пути к верному решению .</a:t>
            </a:r>
          </a:p>
          <a:p>
            <a:pPr>
              <a:buFont typeface="Wingdings" pitchFamily="2" charset="2"/>
              <a:buNone/>
            </a:pPr>
            <a:endParaRPr lang="ru-RU" sz="2800" dirty="0"/>
          </a:p>
          <a:p>
            <a:pPr>
              <a:buFont typeface="Wingdings" pitchFamily="2" charset="2"/>
              <a:buNone/>
            </a:pPr>
            <a:r>
              <a:rPr lang="ru-RU" sz="2800" dirty="0"/>
              <a:t>                                                          </a:t>
            </a:r>
          </a:p>
        </p:txBody>
      </p:sp>
      <p:pic>
        <p:nvPicPr>
          <p:cNvPr id="2052" name="Picture 4" descr="C:\Users\1\Desktop\28324217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647" y="2348880"/>
            <a:ext cx="6548453" cy="43946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919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9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24110"/>
            <a:ext cx="7200799" cy="128089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творческого мышления: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7975798" cy="45481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легкость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производительность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гибкость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оригинальность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точность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1\Desktop\raskrit-tvorchestvo-1024x8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3928" y="2386678"/>
            <a:ext cx="4710302" cy="37902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Креативное мышление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/>
        </p:blipFill>
        <p:spPr>
          <a:xfrm>
            <a:off x="104261" y="1772816"/>
            <a:ext cx="8935477" cy="4395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264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33865"/>
            <a:ext cx="8640960" cy="2131039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Нестандартная задача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это задача, алгоритм  решения которой учащимся неизвестен.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924" y="2060849"/>
            <a:ext cx="6804758" cy="453650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60649"/>
            <a:ext cx="7886700" cy="1152128"/>
          </a:xfrm>
        </p:spPr>
        <p:txBody>
          <a:bodyPr/>
          <a:lstStyle/>
          <a:p>
            <a:pPr algn="ctr"/>
            <a:r>
              <a:rPr lang="ru-RU" dirty="0"/>
              <a:t> Рабочая программа кружка «ЛИК»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340768"/>
            <a:ext cx="7886700" cy="52565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b="1" dirty="0"/>
              <a:t>Цель программы </a:t>
            </a:r>
            <a:r>
              <a:rPr lang="ru-RU" dirty="0"/>
              <a:t>- создание условия для формирования интеллектуально развитой личности, готовой </a:t>
            </a:r>
            <a:r>
              <a:rPr lang="ru-RU" dirty="0" err="1"/>
              <a:t>саморазвиваться</a:t>
            </a:r>
            <a:r>
              <a:rPr lang="ru-RU" dirty="0"/>
              <a:t>, самосовершенствоваться, для расширения и углубления знаний по предметам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dirty="0"/>
              <a:t> Задачи: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1. Развивать мышление в процессе формирования основных приемов мысли­тельной деятельности: анализа, синтеза, сравнения, обобщения, классификации, умение выделять главное, доказывать и опровергать, делать несложные выводы.</a:t>
            </a:r>
          </a:p>
          <a:p>
            <a:pPr marL="0" indent="0">
              <a:buNone/>
            </a:pPr>
            <a:r>
              <a:rPr lang="ru-RU" dirty="0"/>
              <a:t>2. Развивать  познавательную активность и самостоятельную мыслительную деятельность учащихся.</a:t>
            </a:r>
          </a:p>
          <a:p>
            <a:pPr marL="0" indent="0">
              <a:buNone/>
            </a:pPr>
            <a:r>
              <a:rPr lang="ru-RU" dirty="0"/>
              <a:t>3. Формировать навыки творческого мышления и развивать умения ре­шать нестандартные задачи.</a:t>
            </a:r>
          </a:p>
          <a:p>
            <a:pPr marL="0" indent="0">
              <a:buNone/>
            </a:pPr>
            <a:r>
              <a:rPr lang="ru-RU" dirty="0"/>
              <a:t>4. Развивать общую эрудицию детей, расширять их кругозор.</a:t>
            </a:r>
          </a:p>
          <a:p>
            <a:pPr marL="0" indent="0">
              <a:buNone/>
            </a:pPr>
            <a:r>
              <a:rPr lang="ru-RU" dirty="0"/>
              <a:t>5. Создать условия одаренным детям для реализации их личных творческих способностей в процессе поисковой деятельности, для их морально-физического и интеллектуального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2182052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Основные принципы распределения материала: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036089"/>
            <a:ext cx="7886700" cy="490820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5367" y="1416094"/>
            <a:ext cx="3041596" cy="71010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0177" y="3209781"/>
            <a:ext cx="3041596" cy="710105"/>
          </a:xfrm>
          <a:prstGeom prst="roundRect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5367" y="2363315"/>
            <a:ext cx="3041596" cy="710105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5366" y="4176747"/>
            <a:ext cx="3041596" cy="71010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5366" y="5234187"/>
            <a:ext cx="3041596" cy="71010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6504" y="2501694"/>
            <a:ext cx="2559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 простого к сложному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443985" y="1588017"/>
            <a:ext cx="1404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системность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074590" y="3380167"/>
            <a:ext cx="2143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у</a:t>
            </a:r>
            <a:r>
              <a:rPr lang="ru-RU" dirty="0" smtClean="0"/>
              <a:t>величение объёма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58462" y="4275725"/>
            <a:ext cx="2175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</a:t>
            </a:r>
            <a:r>
              <a:rPr lang="ru-RU" dirty="0" smtClean="0"/>
              <a:t>аращивание темпа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836761" y="5438978"/>
            <a:ext cx="2820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смена видов деятельности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51617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</TotalTime>
  <Words>487</Words>
  <Application>Microsoft Office PowerPoint</Application>
  <PresentationFormat>Экран (4:3)</PresentationFormat>
  <Paragraphs>89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               Творческое мышление.</vt:lpstr>
      <vt:lpstr>Презентация PowerPoint</vt:lpstr>
      <vt:lpstr>Особенности творческого мышления:</vt:lpstr>
      <vt:lpstr>Креативное мышление</vt:lpstr>
      <vt:lpstr>Презентация PowerPoint</vt:lpstr>
      <vt:lpstr> Рабочая программа кружка «ЛИК» </vt:lpstr>
      <vt:lpstr>Основные принципы распределения материала: </vt:lpstr>
      <vt:lpstr>   </vt:lpstr>
      <vt:lpstr>                      Гибкость мышления</vt:lpstr>
      <vt:lpstr>            Беглость ассоциаций.</vt:lpstr>
      <vt:lpstr>Оригинальность мышления Соединяем несоединимое</vt:lpstr>
      <vt:lpstr>Игра «Буквоед» </vt:lpstr>
      <vt:lpstr>Беглость выражения </vt:lpstr>
      <vt:lpstr>Игра «За минуту обо всем» </vt:lpstr>
      <vt:lpstr>«Ну - ка, отгадай». </vt:lpstr>
      <vt:lpstr>Спичечные головоломки</vt:lpstr>
      <vt:lpstr>Словоразбиватели</vt:lpstr>
      <vt:lpstr>Ребусы</vt:lpstr>
      <vt:lpstr>Анаграммы</vt:lpstr>
      <vt:lpstr>Логические задачи</vt:lpstr>
      <vt:lpstr>Приём: Правда и ложь </vt:lpstr>
      <vt:lpstr>Презентация PowerPoint</vt:lpstr>
      <vt:lpstr>Рефлексия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Светлана</cp:lastModifiedBy>
  <cp:revision>44</cp:revision>
  <dcterms:modified xsi:type="dcterms:W3CDTF">2021-11-22T07:35:47Z</dcterms:modified>
</cp:coreProperties>
</file>