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39C0D7-B066-4055-99E5-1052EFBB7325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9F8BEA-0BF4-4CAC-85C9-8DC1092629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878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C7049-2B94-4A2C-A2B2-C93C6155E7B6}" type="datetime1">
              <a:rPr lang="ru-RU" smtClean="0"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Муниципальное автономное общеобразовательное учреждение "Начальная общеобразовательная школа № 1"</a:t>
            </a:r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11CABD4-B134-41E0-A37C-03E037A66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799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6889-6228-48EF-A224-8FD8DED5FE03}" type="datetime1">
              <a:rPr lang="ru-RU" smtClean="0"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Муниципальное автономное общеобразовательное учреждение "Начальная общеобразовательная школа № 1"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11CABD4-B134-41E0-A37C-03E037A66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958462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6889-6228-48EF-A224-8FD8DED5FE03}" type="datetime1">
              <a:rPr lang="ru-RU" smtClean="0"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Муниципальное автономное общеобразовательное учреждение "Начальная общеобразовательная школа № 1"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11CABD4-B134-41E0-A37C-03E037A66DD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0755592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6889-6228-48EF-A224-8FD8DED5FE03}" type="datetime1">
              <a:rPr lang="ru-RU" smtClean="0"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Муниципальное автономное общеобразовательное учреждение "Начальная общеобразовательная школа № 1"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11CABD4-B134-41E0-A37C-03E037A66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673986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6889-6228-48EF-A224-8FD8DED5FE03}" type="datetime1">
              <a:rPr lang="ru-RU" smtClean="0"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Муниципальное автономное общеобразовательное учреждение "Начальная общеобразовательная школа № 1"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11CABD4-B134-41E0-A37C-03E037A66DD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1308142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76889-6228-48EF-A224-8FD8DED5FE03}" type="datetime1">
              <a:rPr lang="ru-RU" smtClean="0"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Муниципальное автономное общеобразовательное учреждение "Начальная общеобразовательная школа № 1"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11CABD4-B134-41E0-A37C-03E037A66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241560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439C2-37D3-49E3-9927-CAE69C0F6B25}" type="datetime1">
              <a:rPr lang="ru-RU" smtClean="0"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Муниципальное автономное общеобразовательное учреждение "Начальная общеобразовательная школа № 1"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ABD4-B134-41E0-A37C-03E037A66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77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C1661-9914-4B9B-AFF3-E5EBC0585481}" type="datetime1">
              <a:rPr lang="ru-RU" smtClean="0"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Муниципальное автономное общеобразовательное учреждение "Начальная общеобразовательная школа № 1"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ABD4-B134-41E0-A37C-03E037A66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100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1E11E-D924-48CA-95EB-D852C506197F}" type="datetime1">
              <a:rPr lang="ru-RU" smtClean="0"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Муниципальное автономное общеобразовательное учреждение "Начальная общеобразовательная школа № 1"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ABD4-B134-41E0-A37C-03E037A66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523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4F759-AC1B-43A0-A215-9889F9505DEB}" type="datetime1">
              <a:rPr lang="ru-RU" smtClean="0"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Муниципальное автономное общеобразовательное учреждение "Начальная общеобразовательная школа № 1"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11CABD4-B134-41E0-A37C-03E037A66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749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873AF-5420-486C-AC9A-A0F947A87436}" type="datetime1">
              <a:rPr lang="ru-RU" smtClean="0"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Муниципальное автономное общеобразовательное учреждение "Начальная общеобразовательная школа № 1"</a:t>
            </a: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11CABD4-B134-41E0-A37C-03E037A66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279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50269-E986-49CB-B320-943C77F0AE78}" type="datetime1">
              <a:rPr lang="ru-RU" smtClean="0"/>
              <a:t>23.10.2021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Муниципальное автономное общеобразовательное учреждение "Начальная общеобразовательная школа № 1"</a:t>
            </a: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11CABD4-B134-41E0-A37C-03E037A66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207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66343-3828-409D-82DC-87AD90F6B274}" type="datetime1">
              <a:rPr lang="ru-RU" smtClean="0"/>
              <a:t>23.10.2021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Муниципальное автономное общеобразовательное учреждение "Начальная общеобразовательная школа № 1"</a:t>
            </a:r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ABD4-B134-41E0-A37C-03E037A66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040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42FE1-0DC2-424C-B1AC-DC831DCE3D0F}" type="datetime1">
              <a:rPr lang="ru-RU" smtClean="0"/>
              <a:t>23.10.2021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Муниципальное автономное общеобразовательное учреждение "Начальная общеобразовательная школа № 1"</a:t>
            </a: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ABD4-B134-41E0-A37C-03E037A66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282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98011-EE28-420D-937B-098D34BFF45C}" type="datetime1">
              <a:rPr lang="ru-RU" smtClean="0"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Муниципальное автономное общеобразовательное учреждение "Начальная общеобразовательная школа № 1"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CABD4-B134-41E0-A37C-03E037A66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62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95138-D3B3-4906-8CEC-3B7051D086B8}" type="datetime1">
              <a:rPr lang="ru-RU" smtClean="0"/>
              <a:t>23.10.2021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Муниципальное автономное общеобразовательное учреждение "Начальная общеобразовательная школа № 1"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11CABD4-B134-41E0-A37C-03E037A66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023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76889-6228-48EF-A224-8FD8DED5FE03}" type="datetime1">
              <a:rPr lang="ru-RU" smtClean="0"/>
              <a:t>23.10.2021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Муниципальное автономное общеобразовательное учреждение "Начальная общеобразовательная школа № 1"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11CABD4-B134-41E0-A37C-03E037A66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130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infourok.ru/socialnoe-partnerstvo-obrazovatelnoy-organizacii-soderzhanie-i-puti-vnedreniya-1114833.html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59429" y="2514600"/>
            <a:ext cx="9545183" cy="226278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Внешкольное взаимодействие классного руководителя и социальных партнёров – ресурс социализации ребенка</a:t>
            </a:r>
            <a:endParaRPr lang="ru-RU" b="1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6303818" y="4777379"/>
            <a:ext cx="5200794" cy="1126283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Заместитель директора по воспитательной работе МАОУ «НОШ № 1»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Классный руководитель 3 «д» класса 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</a:rPr>
              <a:t>Репницина</a:t>
            </a:r>
            <a:r>
              <a:rPr lang="ru-RU" dirty="0" smtClean="0">
                <a:solidFill>
                  <a:schemeClr val="tx1"/>
                </a:solidFill>
              </a:rPr>
              <a:t> Наталья Вячеславовна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Муниципальное автономное общеобразовательное учреждение "Начальная общеобразовательная школа № 1«</a:t>
            </a:r>
          </a:p>
          <a:p>
            <a:pPr algn="ctr"/>
            <a:r>
              <a:rPr lang="ru-RU" dirty="0" smtClean="0"/>
              <a:t>Город </a:t>
            </a:r>
            <a:r>
              <a:rPr lang="ru-RU" dirty="0" err="1" smtClean="0"/>
              <a:t>Губаха</a:t>
            </a:r>
            <a:r>
              <a:rPr lang="ru-RU" dirty="0" smtClean="0"/>
              <a:t>, Пермский край, октябрь, 2021 г.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1882" cy="1201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58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96572" y="101600"/>
            <a:ext cx="9908040" cy="110308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внимание!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334020"/>
            <a:ext cx="6847298" cy="5136052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7380697" y="1334020"/>
            <a:ext cx="4637132" cy="513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Именно современное партнерство в области </a:t>
            </a:r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  </a:t>
            </a:r>
            <a: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позволяет учителю, школе не оставаться </a:t>
            </a:r>
            <a:r>
              <a:rPr lang="ru-RU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один на один </a:t>
            </a:r>
            <a: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проблемами, возникающими в процессе обучения и воспитания детей, а , </a:t>
            </a:r>
            <a:r>
              <a:rPr lang="ru-RU" sz="2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содействии партнеров</a:t>
            </a:r>
            <a: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преодолевать их.</a:t>
            </a:r>
            <a:endParaRPr lang="ru-RU" sz="2800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89212" y="6470072"/>
            <a:ext cx="7619999" cy="387927"/>
          </a:xfrm>
        </p:spPr>
        <p:txBody>
          <a:bodyPr/>
          <a:lstStyle/>
          <a:p>
            <a:r>
              <a:rPr lang="ru-RU" dirty="0" smtClean="0"/>
              <a:t>Муниципальное автономное общеобразовательное учреждение "Начальная общеобразовательная школа № 1«</a:t>
            </a:r>
          </a:p>
          <a:p>
            <a:pPr algn="ctr"/>
            <a:r>
              <a:rPr lang="ru-RU" dirty="0" smtClean="0"/>
              <a:t>Город </a:t>
            </a:r>
            <a:r>
              <a:rPr lang="ru-RU" dirty="0" err="1" smtClean="0"/>
              <a:t>Губаха</a:t>
            </a:r>
            <a:r>
              <a:rPr lang="ru-RU" dirty="0" smtClean="0"/>
              <a:t>, Пермский край, октябрь, 2021 г.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" y="0"/>
            <a:ext cx="706582" cy="70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54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62546" y="0"/>
            <a:ext cx="10529454" cy="1870364"/>
          </a:xfrm>
        </p:spPr>
        <p:txBody>
          <a:bodyPr>
            <a:norm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Социальное партнерство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это организуемые школой </a:t>
            </a: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добровольные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взаимовыгодные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отношения </a:t>
            </a: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равноправных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субъектов, которые формируются на основе </a:t>
            </a:r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заинтересованности всех сторон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создании условий для развития школьников. 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45" y="1704109"/>
            <a:ext cx="5798128" cy="3865418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6220691" y="1607128"/>
            <a:ext cx="5708073" cy="2168236"/>
          </a:xfrm>
        </p:spPr>
        <p:txBody>
          <a:bodyPr>
            <a:normAutofit fontScale="92500"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Целью социального партнерства в нашей школе является воспитание успешной, гармонично развитой, социокультурной, </a:t>
            </a:r>
            <a:r>
              <a:rPr lang="ru-RU" sz="24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самореализованной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личности обучающегося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89212" y="6535448"/>
            <a:ext cx="7619999" cy="322552"/>
          </a:xfrm>
        </p:spPr>
        <p:txBody>
          <a:bodyPr/>
          <a:lstStyle/>
          <a:p>
            <a:r>
              <a:rPr lang="ru-RU" dirty="0" smtClean="0"/>
              <a:t>Муниципальное автономное общеобразовательное учреждение "Начальная общеобразовательная школа № 1«</a:t>
            </a:r>
          </a:p>
          <a:p>
            <a:pPr algn="ctr"/>
            <a:r>
              <a:rPr lang="ru-RU" dirty="0" smtClean="0"/>
              <a:t>Город </a:t>
            </a:r>
            <a:r>
              <a:rPr lang="ru-RU" dirty="0" err="1" smtClean="0"/>
              <a:t>Губаха</a:t>
            </a:r>
            <a:r>
              <a:rPr lang="ru-RU" dirty="0" smtClean="0"/>
              <a:t>, Пермский край, октябрь, 2021 г.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" y="0"/>
            <a:ext cx="706582" cy="70658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328" y="3636818"/>
            <a:ext cx="5292436" cy="276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34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20982" y="0"/>
            <a:ext cx="10335491" cy="1559994"/>
          </a:xfrm>
        </p:spPr>
        <p:txBody>
          <a:bodyPr>
            <a:normAutofit fontScale="90000"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Основные направления воспитания 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социализации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обучающихся МАОУ «НОШ № 1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»: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ru-R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5" y="1366550"/>
            <a:ext cx="5103522" cy="5103522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5805055" y="1191491"/>
            <a:ext cx="6151418" cy="5278581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  <a:spcAft>
                <a:spcPts val="1000"/>
              </a:spcAft>
              <a:buSzPts val="1000"/>
              <a:buFont typeface="Wingdings" panose="05000000000000000000" pitchFamily="2" charset="2"/>
              <a:buChar char="Ø"/>
              <a:tabLst>
                <a:tab pos="270510" algn="l"/>
              </a:tabLst>
            </a:pPr>
            <a:r>
              <a:rPr lang="ru-RU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гражданственности, патриотизма, социальной ответственности и компетентности, уважения к правам, свободам и обязанностям человека.</a:t>
            </a:r>
            <a:endParaRPr lang="ru-RU" sz="1600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0"/>
              </a:spcBef>
              <a:spcAft>
                <a:spcPts val="1000"/>
              </a:spcAft>
              <a:buSzPts val="1000"/>
              <a:buFont typeface="Wingdings" panose="05000000000000000000" pitchFamily="2" charset="2"/>
              <a:buChar char="Ø"/>
              <a:tabLst>
                <a:tab pos="270510" algn="l"/>
              </a:tabLst>
            </a:pPr>
            <a:r>
              <a:rPr lang="ru-RU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нравственных чувств, убеждений и этического сознания.</a:t>
            </a:r>
            <a:endParaRPr lang="ru-RU" sz="1600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0"/>
              </a:spcBef>
              <a:spcAft>
                <a:spcPts val="1000"/>
              </a:spcAft>
              <a:buSzPts val="1000"/>
              <a:buFont typeface="Wingdings" panose="05000000000000000000" pitchFamily="2" charset="2"/>
              <a:buChar char="Ø"/>
              <a:tabLst>
                <a:tab pos="270510" algn="l"/>
              </a:tabLst>
            </a:pPr>
            <a:r>
              <a:rPr lang="ru-RU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трудолюбия, ответственного отношения к образованию, труду, жизни, подготовка к сознательному выбору профессии.</a:t>
            </a:r>
            <a:endParaRPr lang="ru-RU" sz="1600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0"/>
              </a:spcBef>
              <a:spcAft>
                <a:spcPts val="1000"/>
              </a:spcAft>
              <a:buSzPts val="1000"/>
              <a:buFont typeface="Wingdings" panose="05000000000000000000" pitchFamily="2" charset="2"/>
              <a:buChar char="Ø"/>
              <a:tabLst>
                <a:tab pos="270510" algn="l"/>
              </a:tabLst>
            </a:pPr>
            <a:r>
              <a:rPr lang="ru-RU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ценностного отношения к семье, здоровью и здоровому образу жизни.</a:t>
            </a:r>
            <a:endParaRPr lang="ru-RU" sz="1600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0"/>
              </a:spcBef>
              <a:spcAft>
                <a:spcPts val="1000"/>
              </a:spcAft>
              <a:buSzPts val="1000"/>
              <a:buFont typeface="Wingdings" panose="05000000000000000000" pitchFamily="2" charset="2"/>
              <a:buChar char="Ø"/>
              <a:tabLst>
                <a:tab pos="270510" algn="l"/>
              </a:tabLst>
            </a:pPr>
            <a:r>
              <a:rPr lang="ru-RU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бережного отношения к природе, окружающей среде.</a:t>
            </a:r>
            <a:endParaRPr lang="ru-RU" sz="1600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spcBef>
                <a:spcPts val="0"/>
              </a:spcBef>
              <a:spcAft>
                <a:spcPts val="1000"/>
              </a:spcAft>
              <a:buSzPts val="1000"/>
              <a:buFont typeface="Wingdings" panose="05000000000000000000" pitchFamily="2" charset="2"/>
              <a:buChar char="Ø"/>
              <a:tabLst>
                <a:tab pos="270510" algn="l"/>
              </a:tabLst>
            </a:pPr>
            <a:r>
              <a:rPr lang="ru-RU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ценностного отношения к прекрасному, формирование представлений об эстетических идеалах и ценностях, основ эстетической культуры.</a:t>
            </a:r>
            <a:endParaRPr lang="ru-RU" sz="1600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Стимулирование инициативы самостоятельности, чувства ответственности обучающихся и воспитанников через дальнейшее развитие системы ученического самоуправления.</a:t>
            </a:r>
            <a:endParaRPr lang="ru-RU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89212" y="6470072"/>
            <a:ext cx="7619999" cy="387927"/>
          </a:xfrm>
        </p:spPr>
        <p:txBody>
          <a:bodyPr/>
          <a:lstStyle/>
          <a:p>
            <a:r>
              <a:rPr lang="ru-RU" dirty="0" smtClean="0"/>
              <a:t>Муниципальное автономное общеобразовательное учреждение "Начальная общеобразовательная школа № 1«</a:t>
            </a:r>
          </a:p>
          <a:p>
            <a:pPr algn="ctr"/>
            <a:r>
              <a:rPr lang="ru-RU" dirty="0" smtClean="0"/>
              <a:t>Город </a:t>
            </a:r>
            <a:r>
              <a:rPr lang="ru-RU" dirty="0" err="1" smtClean="0"/>
              <a:t>Губаха</a:t>
            </a:r>
            <a:r>
              <a:rPr lang="ru-RU" dirty="0" smtClean="0"/>
              <a:t>, Пермский край, октябрь, 2021 г.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" y="0"/>
            <a:ext cx="706582" cy="70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4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48691" y="0"/>
            <a:ext cx="10321635" cy="1905000"/>
          </a:xfrm>
        </p:spPr>
        <p:txBody>
          <a:bodyPr>
            <a:noAutofit/>
          </a:bodyPr>
          <a:lstStyle/>
          <a:p>
            <a:r>
              <a:rPr lang="ru-RU" sz="3200" b="1" u="sng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Социализация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— это усвоение определённой системы знаний, норм и ценностей, позволяющих функционировать в качестве полноправного члена общества.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89212" y="6470072"/>
            <a:ext cx="7619999" cy="387927"/>
          </a:xfrm>
        </p:spPr>
        <p:txBody>
          <a:bodyPr/>
          <a:lstStyle/>
          <a:p>
            <a:r>
              <a:rPr lang="ru-RU" dirty="0" smtClean="0"/>
              <a:t>Муниципальное автономное общеобразовательное учреждение "Начальная общеобразовательная школа № 1«</a:t>
            </a:r>
          </a:p>
          <a:p>
            <a:pPr algn="ctr"/>
            <a:r>
              <a:rPr lang="ru-RU" dirty="0" smtClean="0"/>
              <a:t>Город </a:t>
            </a:r>
            <a:r>
              <a:rPr lang="ru-RU" dirty="0" err="1" smtClean="0"/>
              <a:t>Губаха</a:t>
            </a:r>
            <a:r>
              <a:rPr lang="ru-RU" dirty="0" smtClean="0"/>
              <a:t>, Пермский край, октябрь, 2021 г.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" y="0"/>
            <a:ext cx="706582" cy="706582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75" y="1939627"/>
            <a:ext cx="4003964" cy="4347658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739" y="1870373"/>
            <a:ext cx="4240806" cy="4486166"/>
          </a:xfr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546" y="1860721"/>
            <a:ext cx="3724028" cy="4495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90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80850" y="1"/>
            <a:ext cx="10711150" cy="6857998"/>
          </a:xfrm>
          <a:prstGeom prst="rect">
            <a:avLst/>
          </a:prstGeom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89212" y="6470072"/>
            <a:ext cx="7619999" cy="387927"/>
          </a:xfrm>
        </p:spPr>
        <p:txBody>
          <a:bodyPr/>
          <a:lstStyle/>
          <a:p>
            <a:r>
              <a:rPr lang="ru-RU" dirty="0" smtClean="0"/>
              <a:t>Муниципальное автономное общеобразовательное учреждение "Начальная общеобразовательная школа № 1«</a:t>
            </a:r>
          </a:p>
          <a:p>
            <a:pPr algn="ctr"/>
            <a:r>
              <a:rPr lang="ru-RU" dirty="0" smtClean="0"/>
              <a:t>Город </a:t>
            </a:r>
            <a:r>
              <a:rPr lang="ru-RU" dirty="0" err="1" smtClean="0"/>
              <a:t>Губаха</a:t>
            </a:r>
            <a:r>
              <a:rPr lang="ru-RU" dirty="0" smtClean="0"/>
              <a:t>, Пермский край, октябрь, 2021 г.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" y="0"/>
            <a:ext cx="706582" cy="70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5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20981" y="290945"/>
            <a:ext cx="9883630" cy="928255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Bef>
                <a:spcPts val="1000"/>
              </a:spcBef>
            </a:pPr>
            <a:r>
              <a:rPr lang="ru-RU" sz="11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Как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начать социальное партнёрство?</a:t>
            </a:r>
            <a:b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sz="3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393" y="914400"/>
            <a:ext cx="3927764" cy="5586126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5547156" y="706582"/>
            <a:ext cx="6644843" cy="579394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ru-RU" sz="19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Шаг </a:t>
            </a:r>
            <a:r>
              <a:rPr lang="ru-RU" sz="1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</a:t>
            </a:r>
            <a:r>
              <a:rPr lang="ru-RU" sz="19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Посмотреть, какие организации или интересные люди находятся рядом на территории. </a:t>
            </a:r>
            <a:endParaRPr lang="ru-RU" sz="1900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ru-RU" sz="19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Шаг </a:t>
            </a:r>
            <a:r>
              <a:rPr lang="ru-RU" sz="1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</a:t>
            </a:r>
            <a:r>
              <a:rPr lang="ru-RU" sz="19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Составить список потенциальных партнёров. Раздвигать границы. Не бояться мечтать.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ru-RU" sz="1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Шаг 3.</a:t>
            </a:r>
            <a:r>
              <a:rPr lang="ru-RU" sz="19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Взять лист бумаги. Подумать и выписать, что мы с классом, кружком, творческой группой детей или учителей можем предложить этим партнёрам. И что бы мы хотели попросить от них взамен.</a:t>
            </a: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ru-RU" sz="1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Шаг 4.</a:t>
            </a:r>
            <a:r>
              <a:rPr lang="ru-RU" sz="19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Написать письмо или записать видеообращение. Или вместе с </a:t>
            </a:r>
            <a:r>
              <a:rPr lang="ru-RU" sz="19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ребятами </a:t>
            </a:r>
            <a:r>
              <a:rPr lang="ru-RU" sz="19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пойти в эту организацию на встречу с руководителем или сотрудниками, чтобы рассказать, что мы можем сделать для них и чего хотим от них. Предложить дружбу и партнерство.</a:t>
            </a:r>
          </a:p>
          <a:p>
            <a:pPr algn="just">
              <a:spcBef>
                <a:spcPts val="0"/>
              </a:spcBef>
            </a:pPr>
            <a:r>
              <a:rPr lang="ru-RU" sz="19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Шаг 5.</a:t>
            </a:r>
            <a:r>
              <a:rPr lang="ru-RU" sz="19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Сесть за стол переговоров. При этом обязательно должны присутствовать дети, потому что мы команда. И именно им эти партнёрские отношения выстраивать. Значит, они должны принимать участие в переговорах.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" y="0"/>
            <a:ext cx="706582" cy="70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31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93274" y="180110"/>
            <a:ext cx="9911338" cy="1219200"/>
          </a:xfrm>
        </p:spPr>
        <p:txBody>
          <a:bodyPr>
            <a:noAutofit/>
          </a:bodyPr>
          <a:lstStyle/>
          <a:p>
            <a:pPr marL="342900" lvl="0" indent="-342900">
              <a:spcBef>
                <a:spcPts val="1000"/>
              </a:spcBef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Родители – социальные партнёры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/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19200"/>
            <a:ext cx="5638800" cy="5638800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6172201" y="1219200"/>
            <a:ext cx="5853544" cy="5638800"/>
          </a:xfrm>
        </p:spPr>
        <p:txBody>
          <a:bodyPr>
            <a:normAutofit lnSpcReduction="10000"/>
          </a:bodyPr>
          <a:lstStyle/>
          <a:p>
            <a:r>
              <a:rPr lang="ru-RU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Семья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в социализации ребенка играет далеко не последнее место, а </a:t>
            </a:r>
            <a:r>
              <a:rPr lang="ru-RU" sz="2400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даже </a:t>
            </a:r>
            <a:r>
              <a:rPr lang="ru-RU" sz="2400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первое.</a:t>
            </a:r>
          </a:p>
          <a:p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Именно 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семья готовит ребенка к «выходу в большой мир», именно здесь ребенку объясняют, </a:t>
            </a:r>
            <a:r>
              <a:rPr lang="ru-RU" sz="2400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что можно, а что нельзя, что хорошо, а что плохо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 семье лежит </a:t>
            </a:r>
            <a:r>
              <a:rPr lang="ru-RU" sz="2400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огромная ответственность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за будущее малыша и за то, как его примет общество. </a:t>
            </a:r>
            <a:endParaRPr lang="ru-RU" sz="2400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Неправильно 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говорят: «Какое время - такие дети». Правильно будет: </a:t>
            </a:r>
            <a:r>
              <a:rPr lang="ru-RU" sz="2400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«Что посеешь, то и пожнешь».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" y="0"/>
            <a:ext cx="706582" cy="70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38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62546" y="138546"/>
            <a:ext cx="9842066" cy="116378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Документооборот организации в условиях социального партнерства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886691" y="1302328"/>
            <a:ext cx="5630223" cy="5167744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Договор о социальном партнерстве не предусмотрен ГК РФ как отдельный вид договора, соответственно, и наименование договора определяется сторонами. В практике чаще всего встречаются такие наименования, как договор о сотрудничестве, совместной деятельности, координации и т. п. При этом используются и синонимы термина “договор”: “соглашение”, “контракт”, “протокол</a:t>
            </a:r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”</a:t>
            </a:r>
          </a:p>
          <a:p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https://</a:t>
            </a: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infourok.ru/socialnoe-partnerst</a:t>
            </a:r>
            <a:r>
              <a:rPr lang="en-US" dirty="0" smtClean="0">
                <a:hlinkClick r:id="rId2"/>
              </a:rPr>
              <a:t>vo-obrazovatelnoy-organizacii-soderzhanie-i-puti-vnedreniya-1114833.html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6516914" y="1302328"/>
            <a:ext cx="5384141" cy="516774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Заключение соглашений и договоров о сотрудничестве позволяет более наглядно определить степень «полезности» партнера, исключить риски и увеличить перспективы.</a:t>
            </a:r>
            <a:endParaRPr lang="ru-RU" sz="2000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 оформлению договорных обязательств закон предъявляет минимальные требования.</a:t>
            </a:r>
            <a:endParaRPr lang="ru-RU" sz="2000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Договоры, заключаемые школами с гражданами, местными общественными и коммерческими организациями, учреждениями социальной сферы, регулируются нормами Гражданского кодекса РФ.</a:t>
            </a:r>
            <a:endParaRPr lang="ru-RU" sz="2000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89212" y="6470072"/>
            <a:ext cx="7619999" cy="387927"/>
          </a:xfrm>
        </p:spPr>
        <p:txBody>
          <a:bodyPr/>
          <a:lstStyle/>
          <a:p>
            <a:r>
              <a:rPr lang="ru-RU" dirty="0" smtClean="0"/>
              <a:t>Муниципальное автономное общеобразовательное учреждение "Начальная общеобразовательная школа № 1«</a:t>
            </a:r>
          </a:p>
          <a:p>
            <a:pPr algn="ctr"/>
            <a:r>
              <a:rPr lang="ru-RU" dirty="0" smtClean="0"/>
              <a:t>Город </a:t>
            </a:r>
            <a:r>
              <a:rPr lang="ru-RU" dirty="0" err="1" smtClean="0"/>
              <a:t>Губаха</a:t>
            </a:r>
            <a:r>
              <a:rPr lang="ru-RU" dirty="0" smtClean="0"/>
              <a:t>, Пермский край, октябрь, 2021 г.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" y="0"/>
            <a:ext cx="706582" cy="70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39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82058" y="246744"/>
            <a:ext cx="9922554" cy="103051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результате совместной деятельности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ПОЛУЧАЕМ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95" y="1277257"/>
            <a:ext cx="5246460" cy="5246460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5994400" y="1277257"/>
            <a:ext cx="5950857" cy="535577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ru-RU" sz="2000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Власть:</a:t>
            </a:r>
            <a:r>
              <a:rPr lang="ru-RU" sz="2000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общественно активных людей, способных определять и строить политику и экономику; граждан, способных проявлять гражданскую позицию.</a:t>
            </a:r>
            <a:endParaRPr lang="ru-RU" sz="2000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ru-RU" sz="2000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Предприятия:</a:t>
            </a:r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работников, способных творчески относиться к своей деятельности.</a:t>
            </a:r>
            <a:endParaRPr lang="ru-RU" sz="2000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ru-RU" sz="2000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Общественные организации:</a:t>
            </a:r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не будет прервана связь поколений и будет передан социальный и исторический опыт.</a:t>
            </a:r>
            <a:endParaRPr lang="ru-RU" sz="2000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ru-RU" sz="2000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Образовательные учреждения:</a:t>
            </a:r>
            <a:r>
              <a:rPr lang="ru-RU" sz="2000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черпать передовые педагогические идеи, осуществлять обмен опытом.</a:t>
            </a:r>
            <a:endParaRPr lang="ru-RU" sz="2000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2000" b="1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Родители:</a:t>
            </a:r>
            <a:r>
              <a:rPr lang="ru-RU" sz="2000" u="sng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могут активно влиять на учебно-воспитательный процесс, осуществлять управление качеством образования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89212" y="6470072"/>
            <a:ext cx="7619999" cy="387927"/>
          </a:xfrm>
        </p:spPr>
        <p:txBody>
          <a:bodyPr/>
          <a:lstStyle/>
          <a:p>
            <a:r>
              <a:rPr lang="ru-RU" dirty="0" smtClean="0"/>
              <a:t>Муниципальное автономное общеобразовательное учреждение "Начальная общеобразовательная школа № 1«</a:t>
            </a:r>
          </a:p>
          <a:p>
            <a:pPr algn="ctr"/>
            <a:r>
              <a:rPr lang="ru-RU" dirty="0" smtClean="0"/>
              <a:t>Город </a:t>
            </a:r>
            <a:r>
              <a:rPr lang="ru-RU" dirty="0" err="1" smtClean="0"/>
              <a:t>Губаха</a:t>
            </a:r>
            <a:r>
              <a:rPr lang="ru-RU" dirty="0" smtClean="0"/>
              <a:t>, Пермский край, октябрь, 2021 г.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" y="0"/>
            <a:ext cx="706582" cy="70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42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258</TotalTime>
  <Words>627</Words>
  <Application>Microsoft Office PowerPoint</Application>
  <PresentationFormat>Широкоэкранный</PresentationFormat>
  <Paragraphs>56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Внешкольное взаимодействие классного руководителя и социальных партнёров – ресурс социализации ребенка</vt:lpstr>
      <vt:lpstr>Социальное партнерство - это организуемые школой добровольные и взаимовыгодные отношения равноправных субъектов, которые формируются на основе заинтересованности всех сторон в создании условий для развития школьников. </vt:lpstr>
      <vt:lpstr>Основные направления воспитания и социализации обучающихся МАОУ «НОШ № 1»: </vt:lpstr>
      <vt:lpstr>Социализация — это усвоение определённой системы знаний, норм и ценностей, позволяющих функционировать в качестве полноправного члена общества.</vt:lpstr>
      <vt:lpstr>Презентация PowerPoint</vt:lpstr>
      <vt:lpstr>     Как начать социальное партнёрство? </vt:lpstr>
      <vt:lpstr>Родители – социальные партнёры </vt:lpstr>
      <vt:lpstr>Документооборот организации в условиях социального партнерства </vt:lpstr>
      <vt:lpstr>В результате совместной деятельности ПОЛУЧАЕМ</vt:lpstr>
      <vt:lpstr>Благодарю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Внешкольное взаимодействие классного руководителя и социальных партнёров – ресурс социализации ребенка</dc:title>
  <dc:creator>Дарья</dc:creator>
  <cp:lastModifiedBy>Дарья</cp:lastModifiedBy>
  <cp:revision>26</cp:revision>
  <dcterms:created xsi:type="dcterms:W3CDTF">2021-10-23T14:58:06Z</dcterms:created>
  <dcterms:modified xsi:type="dcterms:W3CDTF">2021-10-23T19:16:13Z</dcterms:modified>
</cp:coreProperties>
</file>