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7" r:id="rId2"/>
    <p:sldId id="277" r:id="rId3"/>
    <p:sldId id="274" r:id="rId4"/>
    <p:sldId id="275" r:id="rId5"/>
    <p:sldId id="270" r:id="rId6"/>
    <p:sldId id="271" r:id="rId7"/>
    <p:sldId id="272" r:id="rId8"/>
    <p:sldId id="273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E8979-7C76-44ED-97A6-6B594E8027EC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81497-D337-4E48-A182-EC257C63D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altLang="ru-RU" smtClean="0"/>
          </a:p>
        </p:txBody>
      </p:sp>
      <p:sp>
        <p:nvSpPr>
          <p:cNvPr id="162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0DE53A-91AB-4153-A15E-5964F335C143}" type="slidenum">
              <a:rPr lang="ru-RU" altLang="ru-RU">
                <a:solidFill>
                  <a:srgbClr val="000000"/>
                </a:solidFill>
              </a:rPr>
              <a:pPr/>
              <a:t>9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E92DCD-F666-42E4-8615-1BE894634F7E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FDED24-D755-4E1B-99DB-AA341F42D7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asanovali@yandex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093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0" y="6461126"/>
            <a:ext cx="11785600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Bookman Old Style" pitchFamily="18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Bookman Old Style" pitchFamily="18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Bookman Old Style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Bookman Old Style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>
                <a:solidFill>
                  <a:srgbClr val="000000"/>
                </a:solidFill>
                <a:cs typeface="+mn-cs"/>
              </a:rPr>
              <a:t>20</a:t>
            </a:r>
            <a:r>
              <a:rPr lang="ru-RU" sz="2000" dirty="0" smtClean="0">
                <a:solidFill>
                  <a:srgbClr val="000000"/>
                </a:solidFill>
                <a:cs typeface="+mn-cs"/>
              </a:rPr>
              <a:t>21</a:t>
            </a:r>
            <a:endParaRPr lang="ru-RU" sz="2000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6137275"/>
            <a:ext cx="11785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i="1" dirty="0">
                <a:solidFill>
                  <a:srgbClr val="000000"/>
                </a:solidFill>
                <a:cs typeface="Times New Roman" pitchFamily="18" charset="0"/>
              </a:rPr>
              <a:t>МАОУ «Лицей № 2», г. </a:t>
            </a:r>
            <a:r>
              <a:rPr lang="ru-RU" altLang="ru-RU" sz="2000" b="1" i="1" dirty="0" smtClean="0">
                <a:solidFill>
                  <a:srgbClr val="000000"/>
                </a:solidFill>
                <a:cs typeface="Times New Roman" pitchFamily="18" charset="0"/>
              </a:rPr>
              <a:t>Пермь</a:t>
            </a:r>
            <a:endParaRPr lang="en-US" alt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2948" name="Text Box 5"/>
          <p:cNvSpPr txBox="1">
            <a:spLocks noChangeArrowheads="1"/>
          </p:cNvSpPr>
          <p:nvPr/>
        </p:nvSpPr>
        <p:spPr bwMode="auto">
          <a:xfrm>
            <a:off x="1003301" y="5321301"/>
            <a:ext cx="98763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b="1" i="1" dirty="0" smtClean="0">
                <a:solidFill>
                  <a:srgbClr val="000000"/>
                </a:solidFill>
                <a:cs typeface="Times New Roman" pitchFamily="18" charset="0"/>
              </a:rPr>
              <a:t>А.Н</a:t>
            </a:r>
            <a:r>
              <a:rPr lang="ru-RU" altLang="ru-RU" sz="2400" b="1" i="1" dirty="0">
                <a:solidFill>
                  <a:srgbClr val="000000"/>
                </a:solidFill>
                <a:cs typeface="Times New Roman" pitchFamily="18" charset="0"/>
              </a:rPr>
              <a:t>. </a:t>
            </a:r>
            <a:r>
              <a:rPr lang="ru-RU" altLang="ru-RU" sz="2400" b="1" i="1" dirty="0" smtClean="0">
                <a:solidFill>
                  <a:srgbClr val="000000"/>
                </a:solidFill>
                <a:cs typeface="Times New Roman" pitchFamily="18" charset="0"/>
              </a:rPr>
              <a:t>Кощеева, учитель химии, </a:t>
            </a:r>
          </a:p>
          <a:p>
            <a:pPr algn="ctr" eaLnBrk="1" hangingPunct="1"/>
            <a:r>
              <a:rPr lang="ru-RU" altLang="ru-RU" sz="2400" b="1" i="1" dirty="0" smtClean="0">
                <a:solidFill>
                  <a:srgbClr val="000000"/>
                </a:solidFill>
                <a:cs typeface="Times New Roman" pitchFamily="18" charset="0"/>
              </a:rPr>
              <a:t>классный руководитель 11 </a:t>
            </a:r>
            <a:r>
              <a:rPr lang="ru-RU" altLang="ru-RU" sz="2400" b="1" i="1" dirty="0" err="1" smtClean="0">
                <a:solidFill>
                  <a:srgbClr val="000000"/>
                </a:solidFill>
                <a:cs typeface="Times New Roman" pitchFamily="18" charset="0"/>
              </a:rPr>
              <a:t>хим</a:t>
            </a:r>
            <a:r>
              <a:rPr lang="ru-RU" altLang="ru-RU" sz="2400" b="1" i="1" dirty="0" smtClean="0">
                <a:solidFill>
                  <a:srgbClr val="000000"/>
                </a:solidFill>
                <a:cs typeface="Times New Roman" pitchFamily="18" charset="0"/>
              </a:rPr>
              <a:t> класса</a:t>
            </a:r>
            <a:endParaRPr lang="ru-RU" altLang="ru-RU" sz="1400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04800" y="3944982"/>
            <a:ext cx="11480800" cy="1376317"/>
          </a:xfrm>
          <a:prstGeom prst="rect">
            <a:avLst/>
          </a:prstGeom>
        </p:spPr>
        <p:txBody>
          <a:bodyPr/>
          <a:lstStyle>
            <a:lvl1pPr algn="r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sz="2800" b="1" dirty="0" smtClean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Школа для будущей профессии: разные роли классного руководителя</a:t>
            </a:r>
            <a:endParaRPr lang="ru-RU" sz="2800" b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583681" cy="391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Что</a:t>
            </a:r>
            <a:r>
              <a:rPr lang="ru-RU" dirty="0" smtClean="0"/>
              <a:t> </a:t>
            </a:r>
            <a:r>
              <a:rPr lang="ru-RU" u="sng" dirty="0" smtClean="0"/>
              <a:t>полезно </a:t>
            </a:r>
            <a:r>
              <a:rPr lang="ru-RU" i="1" dirty="0" smtClean="0"/>
              <a:t>школьнику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/>
              <a:t>Получение знаний </a:t>
            </a:r>
            <a:r>
              <a:rPr lang="ru-RU" dirty="0" smtClean="0"/>
              <a:t>о разнообразии профессий</a:t>
            </a:r>
          </a:p>
          <a:p>
            <a:r>
              <a:rPr lang="ru-RU" u="sng" dirty="0" err="1" smtClean="0"/>
              <a:t>Задействование</a:t>
            </a:r>
            <a:r>
              <a:rPr lang="ru-RU" u="sng" dirty="0" smtClean="0"/>
              <a:t> методов профориентации, </a:t>
            </a:r>
            <a:r>
              <a:rPr lang="ru-RU" dirty="0" smtClean="0"/>
              <a:t>соответствующих возрастной категории ребёнка</a:t>
            </a:r>
          </a:p>
          <a:p>
            <a:r>
              <a:rPr lang="ru-RU" dirty="0" smtClean="0"/>
              <a:t>Начало работы по профориентации </a:t>
            </a:r>
            <a:r>
              <a:rPr lang="ru-RU" u="sng" dirty="0" smtClean="0"/>
              <a:t>в начальной школе</a:t>
            </a:r>
          </a:p>
          <a:p>
            <a:r>
              <a:rPr lang="ru-RU" u="sng" dirty="0" smtClean="0"/>
              <a:t>Предоставление возможности самостоятельного выбора </a:t>
            </a:r>
            <a:r>
              <a:rPr lang="ru-RU" dirty="0" smtClean="0"/>
              <a:t>элективных курсов, дополнительных образовательных программ, направлений олимпиад, стажировок и т.д. с целью формирования соответствующего навыка</a:t>
            </a:r>
          </a:p>
          <a:p>
            <a:r>
              <a:rPr lang="ru-RU" u="sng" dirty="0" smtClean="0"/>
              <a:t>Привлечение семьи школьника </a:t>
            </a:r>
            <a:r>
              <a:rPr lang="ru-RU" dirty="0" smtClean="0"/>
              <a:t>к процессу профориентации</a:t>
            </a:r>
          </a:p>
          <a:p>
            <a:r>
              <a:rPr lang="ru-RU" u="sng" dirty="0" smtClean="0"/>
              <a:t>Участие в </a:t>
            </a:r>
            <a:r>
              <a:rPr lang="ru-RU" u="sng" dirty="0" err="1" smtClean="0"/>
              <a:t>профориентационных</a:t>
            </a:r>
            <a:r>
              <a:rPr lang="ru-RU" u="sng" dirty="0" smtClean="0"/>
              <a:t> мероприятиях, </a:t>
            </a:r>
            <a:r>
              <a:rPr lang="ru-RU" dirty="0" smtClean="0"/>
              <a:t>проводимых работодателями регионов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Как </a:t>
            </a:r>
            <a:r>
              <a:rPr lang="ru-RU" i="1" dirty="0" smtClean="0"/>
              <a:t>помочь школьнику?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Лекции и мастер-классы </a:t>
            </a:r>
            <a:r>
              <a:rPr lang="ru-RU" dirty="0" smtClean="0"/>
              <a:t>от представителей различных профессий и образовательных организаций, участие в федеральных и региональных </a:t>
            </a:r>
            <a:r>
              <a:rPr lang="ru-RU" dirty="0" err="1" smtClean="0"/>
              <a:t>профориентационных</a:t>
            </a:r>
            <a:r>
              <a:rPr lang="ru-RU" dirty="0" smtClean="0"/>
              <a:t> проектах, чемпионатах профессионального мастерства и т.д. для расширения представлений о мире профессий</a:t>
            </a:r>
          </a:p>
          <a:p>
            <a:r>
              <a:rPr lang="ru-RU" u="sng" dirty="0" smtClean="0"/>
              <a:t>Разнообразные средства профориентации </a:t>
            </a:r>
            <a:r>
              <a:rPr lang="ru-RU" dirty="0" smtClean="0"/>
              <a:t>на разных этапах развития школьника</a:t>
            </a:r>
          </a:p>
          <a:p>
            <a:r>
              <a:rPr lang="ru-RU" dirty="0" smtClean="0"/>
              <a:t>Сюжетно-ролевые </a:t>
            </a:r>
            <a:r>
              <a:rPr lang="ru-RU" dirty="0" err="1" smtClean="0"/>
              <a:t>профориентационные</a:t>
            </a:r>
            <a:r>
              <a:rPr lang="ru-RU" dirty="0" smtClean="0"/>
              <a:t> игры</a:t>
            </a:r>
          </a:p>
          <a:p>
            <a:r>
              <a:rPr lang="ru-RU" u="sng" dirty="0" smtClean="0"/>
              <a:t>Включение в образовательную программу, </a:t>
            </a:r>
            <a:r>
              <a:rPr lang="ru-RU" dirty="0" smtClean="0"/>
              <a:t>разнонаправленных элективных курсов, </a:t>
            </a:r>
            <a:r>
              <a:rPr lang="ru-RU" u="sng" dirty="0" smtClean="0"/>
              <a:t>участие</a:t>
            </a:r>
            <a:r>
              <a:rPr lang="ru-RU" dirty="0" smtClean="0"/>
              <a:t> школьников </a:t>
            </a:r>
            <a:r>
              <a:rPr lang="ru-RU" u="sng" dirty="0" smtClean="0"/>
              <a:t>в олимпиадах </a:t>
            </a:r>
            <a:r>
              <a:rPr lang="ru-RU" dirty="0" smtClean="0"/>
              <a:t>по различным профилям</a:t>
            </a:r>
          </a:p>
          <a:p>
            <a:r>
              <a:rPr lang="ru-RU" u="sng" dirty="0" smtClean="0"/>
              <a:t>Родительские собрания и мастер-классы </a:t>
            </a:r>
            <a:r>
              <a:rPr lang="ru-RU" dirty="0" smtClean="0"/>
              <a:t>с целью педагогического просвещения семей о целях, задачах, формах и методах профориентации</a:t>
            </a:r>
          </a:p>
          <a:p>
            <a:r>
              <a:rPr lang="ru-RU" u="sng" dirty="0" smtClean="0"/>
              <a:t>Лекции и мастер-классы</a:t>
            </a:r>
            <a:r>
              <a:rPr lang="ru-RU" dirty="0" smtClean="0"/>
              <a:t> от работодателей, </a:t>
            </a:r>
            <a:r>
              <a:rPr lang="ru-RU" u="sng" dirty="0" smtClean="0"/>
              <a:t>экскурсии</a:t>
            </a:r>
            <a:r>
              <a:rPr lang="ru-RU" dirty="0" smtClean="0"/>
              <a:t> на предприятия, командная проектная деятельность</a:t>
            </a:r>
            <a:r>
              <a:rPr lang="ru-RU" u="sng" dirty="0" smtClean="0"/>
              <a:t>(кейсы)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i="0" u="sng" dirty="0" smtClean="0">
                <a:solidFill>
                  <a:srgbClr val="212529"/>
                </a:solidFill>
                <a:effectLst/>
                <a:latin typeface="Montserrat"/>
              </a:rPr>
              <a:t>В чём </a:t>
            </a:r>
            <a:r>
              <a:rPr lang="ru-RU" i="1" dirty="0" smtClean="0">
                <a:solidFill>
                  <a:srgbClr val="212529"/>
                </a:solidFill>
                <a:effectLst/>
                <a:latin typeface="Montserrat"/>
              </a:rPr>
              <a:t>поучаствовать школьнику?</a:t>
            </a:r>
            <a: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  <a:t/>
            </a:r>
            <a:b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</a:br>
            <a:endParaRPr lang="ru-RU" sz="2000" i="1" dirty="0">
              <a:solidFill>
                <a:srgbClr val="000000"/>
              </a:solidFill>
              <a:latin typeface="-apple-system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954" y="1645920"/>
            <a:ext cx="10959737" cy="484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18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10972800" cy="2194560"/>
          </a:xfrm>
        </p:spPr>
        <p:txBody>
          <a:bodyPr>
            <a:normAutofit/>
          </a:bodyPr>
          <a:lstStyle/>
          <a:p>
            <a:r>
              <a:rPr lang="ru-RU" sz="5600" i="1" dirty="0" smtClean="0">
                <a:solidFill>
                  <a:srgbClr val="212529"/>
                </a:solidFill>
                <a:latin typeface="Montserrat"/>
              </a:rPr>
              <a:t>«Нужна ли профориентация? Однозначно — да». </a:t>
            </a:r>
            <a: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  <a:t/>
            </a:r>
            <a:b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</a:br>
            <a:endParaRPr lang="ru-RU" sz="2000" i="1" dirty="0">
              <a:solidFill>
                <a:srgbClr val="000000"/>
              </a:solidFill>
              <a:latin typeface="-apple-system"/>
              <a:ea typeface="+mn-ea"/>
              <a:cs typeface="+mn-cs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4006" y="2029370"/>
            <a:ext cx="708660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18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Мысли, над которыми стоит подумать: </a:t>
            </a:r>
            <a: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  <a:t/>
            </a:r>
            <a:b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</a:br>
            <a:endParaRPr lang="ru-RU" sz="2000" i="1" dirty="0">
              <a:solidFill>
                <a:srgbClr val="000000"/>
              </a:solidFill>
              <a:latin typeface="-apple-system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5393" y="2194560"/>
            <a:ext cx="1037190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■ Профориентация — общее дело учителей, родителей и детей. Школьникам нужно рассказывать о всех возможных направления деятельности. Нельзя оставлять детей одних в выборе профессий.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■ Успешная карьера — важный элемент личной самореализации, от которого зависит счастье человека. Наша задача — помочь детям найти свой путь и стать счастливыми.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■ Педагоги учат детей учиться — понимать, зачем им нужны конкретные навыки, умения, компетенции, будут ли они востребованы в будущем, не заменят ли их технологии и искусственный интеллект.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8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Мысли, над которыми стоит подумать: </a:t>
            </a:r>
            <a: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  <a:t/>
            </a:r>
            <a:br>
              <a:rPr lang="ru-RU" b="0" i="1" dirty="0" smtClean="0">
                <a:solidFill>
                  <a:srgbClr val="212529"/>
                </a:solidFill>
                <a:effectLst/>
                <a:latin typeface="Montserrat"/>
              </a:rPr>
            </a:br>
            <a:endParaRPr lang="ru-RU" sz="2000" i="1" dirty="0">
              <a:solidFill>
                <a:srgbClr val="000000"/>
              </a:solidFill>
              <a:latin typeface="-apple-system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1519" y="2090057"/>
            <a:ext cx="102935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Мы живём в мире высочайших скоростей, неопределённости и что будет с профессиями — не знаем. Важно развивать гибкие навыки, обладать критическим и </a:t>
            </a:r>
            <a:r>
              <a:rPr lang="ru-RU" dirty="0" err="1" smtClean="0"/>
              <a:t>креативным</a:t>
            </a:r>
            <a:r>
              <a:rPr lang="ru-RU" dirty="0" smtClean="0"/>
              <a:t> мышлениями.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■ Детям легче выбрать профессию тогда, когда есть возможность «попробовать» себя в деле (освоить навык, поговорить со специалистом, пройти стажировку).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■ Развиваем себя, развиваем среду, развиваем детей. В начальных классах формируем позитивный взгляд на профессии, в средней школе вызываем к ним интерес и пробуем навыки на практике, в старших — определяем, какие образовательные программы и вузы помогут реализоваться в деле.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8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1566BB9-DE58-4290-9C27-036E886815CE}" type="slidenum">
              <a:rPr lang="en-US" altLang="ru-RU"/>
              <a:pPr/>
              <a:t>9</a:t>
            </a:fld>
            <a:endParaRPr lang="en-US" altLang="ru-RU"/>
          </a:p>
        </p:txBody>
      </p:sp>
      <p:sp>
        <p:nvSpPr>
          <p:cNvPr id="7" name="TextBox 6"/>
          <p:cNvSpPr txBox="1"/>
          <p:nvPr/>
        </p:nvSpPr>
        <p:spPr>
          <a:xfrm>
            <a:off x="914401" y="1295400"/>
            <a:ext cx="1020656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7598D9">
                    <a:lumMod val="75000"/>
                  </a:srgbClr>
                </a:solidFill>
                <a:latin typeface="Calibri"/>
                <a:cs typeface="+mn-cs"/>
              </a:rPr>
              <a:t>Спасибо за внимание!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88674" y="2730137"/>
            <a:ext cx="8103325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7598D9">
                    <a:lumMod val="75000"/>
                  </a:srgbClr>
                </a:solidFill>
                <a:cs typeface="+mn-cs"/>
              </a:rPr>
              <a:t>Анастасия </a:t>
            </a:r>
            <a:r>
              <a:rPr lang="ru-RU" sz="2800" dirty="0">
                <a:solidFill>
                  <a:srgbClr val="7598D9">
                    <a:lumMod val="75000"/>
                  </a:srgbClr>
                </a:solidFill>
                <a:cs typeface="+mn-cs"/>
              </a:rPr>
              <a:t>Николаевна Кощеева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598D9">
                    <a:lumMod val="75000"/>
                  </a:srgbClr>
                </a:solidFill>
                <a:hlinkClick r:id="rId3"/>
              </a:rPr>
              <a:t>koscheeva_an@permlyceum2.org</a:t>
            </a:r>
            <a:endParaRPr lang="en-US" sz="2800" dirty="0">
              <a:solidFill>
                <a:srgbClr val="7598D9">
                  <a:lumMod val="75000"/>
                </a:srgbClr>
              </a:solidFill>
              <a:cs typeface="+mn-cs"/>
              <a:hlinkClick r:id="rId3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598D9">
                    <a:lumMod val="75000"/>
                  </a:srgbClr>
                </a:solidFill>
                <a:cs typeface="+mn-cs"/>
              </a:rPr>
              <a:t>+7(908) 271-93</a:t>
            </a:r>
            <a:r>
              <a:rPr lang="ru-RU" sz="2800" dirty="0" smtClean="0">
                <a:solidFill>
                  <a:srgbClr val="7598D9">
                    <a:lumMod val="75000"/>
                  </a:srgbClr>
                </a:solidFill>
                <a:cs typeface="+mn-cs"/>
              </a:rPr>
              <a:t> </a:t>
            </a:r>
            <a:r>
              <a:rPr lang="ru-RU" sz="2800" dirty="0">
                <a:solidFill>
                  <a:srgbClr val="7598D9">
                    <a:lumMod val="75000"/>
                  </a:srgbClr>
                </a:solidFill>
                <a:cs typeface="+mn-cs"/>
              </a:rPr>
              <a:t>-</a:t>
            </a:r>
            <a:r>
              <a:rPr lang="en-US" sz="2800" dirty="0">
                <a:solidFill>
                  <a:srgbClr val="7598D9">
                    <a:lumMod val="75000"/>
                  </a:srgbClr>
                </a:solidFill>
                <a:cs typeface="+mn-cs"/>
              </a:rPr>
              <a:t>77</a:t>
            </a:r>
            <a:endParaRPr lang="ru-RU" sz="2800" dirty="0">
              <a:solidFill>
                <a:srgbClr val="7598D9">
                  <a:lumMod val="75000"/>
                </a:srgb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6" name="Picture 2" descr="C:\Users\pc\Pictures\nsqCgbQbn8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9771" y="2272939"/>
            <a:ext cx="1724297" cy="2586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357</TotalTime>
  <Words>287</Words>
  <Application>Microsoft Office PowerPoint</Application>
  <PresentationFormat>Произвольный</PresentationFormat>
  <Paragraphs>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Что полезно школьнику?</vt:lpstr>
      <vt:lpstr>Как помочь школьнику?</vt:lpstr>
      <vt:lpstr>В чём поучаствовать школьнику? </vt:lpstr>
      <vt:lpstr>«Нужна ли профориентация? Однозначно — да».  </vt:lpstr>
      <vt:lpstr>Мысли, над которыми стоит подумать:  </vt:lpstr>
      <vt:lpstr>Мысли, над которыми стоит подумать: 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Кощеева АН</dc:creator>
  <cp:lastModifiedBy>pc</cp:lastModifiedBy>
  <cp:revision>22</cp:revision>
  <dcterms:created xsi:type="dcterms:W3CDTF">2021-09-08T11:20:11Z</dcterms:created>
  <dcterms:modified xsi:type="dcterms:W3CDTF">2021-10-24T11:25:31Z</dcterms:modified>
</cp:coreProperties>
</file>