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0"/>
  </p:notesMasterIdLst>
  <p:sldIdLst>
    <p:sldId id="889" r:id="rId2"/>
    <p:sldId id="910" r:id="rId3"/>
    <p:sldId id="928" r:id="rId4"/>
    <p:sldId id="911" r:id="rId5"/>
    <p:sldId id="917" r:id="rId6"/>
    <p:sldId id="919" r:id="rId7"/>
    <p:sldId id="914" r:id="rId8"/>
    <p:sldId id="916" r:id="rId9"/>
    <p:sldId id="918" r:id="rId10"/>
    <p:sldId id="912" r:id="rId11"/>
    <p:sldId id="913" r:id="rId12"/>
    <p:sldId id="902" r:id="rId13"/>
    <p:sldId id="901" r:id="rId14"/>
    <p:sldId id="924" r:id="rId15"/>
    <p:sldId id="921" r:id="rId16"/>
    <p:sldId id="922" r:id="rId17"/>
    <p:sldId id="923" r:id="rId18"/>
    <p:sldId id="939" r:id="rId19"/>
    <p:sldId id="925" r:id="rId20"/>
    <p:sldId id="926" r:id="rId21"/>
    <p:sldId id="927" r:id="rId22"/>
    <p:sldId id="929" r:id="rId23"/>
    <p:sldId id="930" r:id="rId24"/>
    <p:sldId id="933" r:id="rId25"/>
    <p:sldId id="934" r:id="rId26"/>
    <p:sldId id="935" r:id="rId27"/>
    <p:sldId id="936" r:id="rId28"/>
    <p:sldId id="937" r:id="rId29"/>
    <p:sldId id="931" r:id="rId30"/>
    <p:sldId id="932" r:id="rId31"/>
    <p:sldId id="938" r:id="rId32"/>
    <p:sldId id="900" r:id="rId33"/>
    <p:sldId id="878" r:id="rId34"/>
    <p:sldId id="905" r:id="rId35"/>
    <p:sldId id="907" r:id="rId36"/>
    <p:sldId id="908" r:id="rId37"/>
    <p:sldId id="883" r:id="rId38"/>
    <p:sldId id="884" r:id="rId39"/>
    <p:sldId id="885" r:id="rId40"/>
    <p:sldId id="876" r:id="rId41"/>
    <p:sldId id="874" r:id="rId42"/>
    <p:sldId id="886" r:id="rId43"/>
    <p:sldId id="896" r:id="rId44"/>
    <p:sldId id="897" r:id="rId45"/>
    <p:sldId id="875" r:id="rId46"/>
    <p:sldId id="887" r:id="rId47"/>
    <p:sldId id="903" r:id="rId48"/>
    <p:sldId id="940" r:id="rId4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ey Golubtsov" initials="AG" lastIdx="1" clrIdx="0">
    <p:extLst/>
  </p:cmAuthor>
  <p:cmAuthor id="2" name="Блинова Александра Юрьевна" initials="БАЮ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66FF66"/>
    <a:srgbClr val="FFFFFF"/>
    <a:srgbClr val="FFCCFF"/>
    <a:srgbClr val="008CC1"/>
    <a:srgbClr val="05AECD"/>
    <a:srgbClr val="64BDFF"/>
    <a:srgbClr val="4D88C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194" autoAdjust="0"/>
  </p:normalViewPr>
  <p:slideViewPr>
    <p:cSldViewPr snapToGrid="0">
      <p:cViewPr varScale="1">
        <p:scale>
          <a:sx n="115" d="100"/>
          <a:sy n="115" d="100"/>
        </p:scale>
        <p:origin x="-348" y="-102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39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314" dirty="0" smtClean="0"/>
              <a:t>Доля</a:t>
            </a:r>
            <a:r>
              <a:rPr lang="ru-RU" sz="1314" baseline="0" dirty="0" smtClean="0"/>
              <a:t> отказа от тестирования </a:t>
            </a:r>
            <a:br>
              <a:rPr lang="ru-RU" sz="1314" baseline="0" dirty="0" smtClean="0"/>
            </a:br>
            <a:r>
              <a:rPr lang="ru-RU" sz="1314" baseline="0" dirty="0" smtClean="0"/>
              <a:t>без уважительных причин, %</a:t>
            </a:r>
            <a:endParaRPr lang="ru-RU" sz="1314" dirty="0"/>
          </a:p>
        </c:rich>
      </c:tx>
      <c:layout>
        <c:manualLayout>
          <c:xMode val="edge"/>
          <c:yMode val="edge"/>
          <c:x val="0.30794447496612098"/>
          <c:y val="2.6801773128733907E-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9836567372336021E-2"/>
          <c:y val="0.20584575388123194"/>
          <c:w val="0.94303928047099483"/>
          <c:h val="0.64912698010064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noFill/>
              </a:ln>
              <a:effectLst/>
            </c:spPr>
          </c:dPt>
          <c:dLbls>
            <c:spPr>
              <a:noFill/>
              <a:ln w="27813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33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Лист1!$A$2:$A$8</c15:sqref>
                  </c15:fullRef>
                </c:ext>
              </c:extLst>
            </c:numRef>
          </c:cat>
          <c:val>
            <c:numRef>
              <c:f>Лист1!$B$4:$B$8</c:f>
              <c:numCache>
                <c:formatCode>General</c:formatCode>
                <c:ptCount val="5"/>
                <c:pt idx="0">
                  <c:v>17</c:v>
                </c:pt>
                <c:pt idx="1">
                  <c:v>7</c:v>
                </c:pt>
                <c:pt idx="2">
                  <c:v>6.6</c:v>
                </c:pt>
                <c:pt idx="3">
                  <c:v>4.4000000000000004</c:v>
                </c:pt>
                <c:pt idx="4">
                  <c:v>5.0999999999999996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Лист1!$B$2:$B$8</c15:sqref>
                  </c15:fullRef>
                </c:ext>
              </c:extLst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8BF-4CBD-8ECC-9CFCEC8BF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16287744"/>
        <c:axId val="116322304"/>
      </c:barChart>
      <c:catAx>
        <c:axId val="116287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322304"/>
        <c:crosses val="autoZero"/>
        <c:auto val="1"/>
        <c:lblAlgn val="ctr"/>
        <c:lblOffset val="100"/>
        <c:noMultiLvlLbl val="0"/>
      </c:catAx>
      <c:valAx>
        <c:axId val="11632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6287744"/>
        <c:crosses val="autoZero"/>
        <c:crossBetween val="between"/>
      </c:valAx>
      <c:spPr>
        <a:noFill/>
        <a:ln w="27798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971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39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314" dirty="0" smtClean="0"/>
              <a:t>Доля </a:t>
            </a:r>
            <a:r>
              <a:rPr lang="ru-RU" sz="1314" baseline="0" dirty="0" smtClean="0"/>
              <a:t>показателя высокого риска, %</a:t>
            </a:r>
            <a:endParaRPr lang="ru-RU" sz="1314" dirty="0"/>
          </a:p>
        </c:rich>
      </c:tx>
      <c:layout>
        <c:manualLayout>
          <c:xMode val="edge"/>
          <c:yMode val="edge"/>
          <c:x val="0.21491440501043857"/>
          <c:y val="3.691532872819455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9836567372336014E-2"/>
          <c:y val="0.2158689609275827"/>
          <c:w val="0.94303928047099483"/>
          <c:h val="0.63486286797720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504D">
                  <a:lumMod val="40000"/>
                  <a:lumOff val="60000"/>
                </a:srgbClr>
              </a:solidFill>
              <a:ln>
                <a:noFill/>
              </a:ln>
              <a:effectLst/>
            </c:spPr>
          </c:dPt>
          <c:dLbls>
            <c:spPr>
              <a:noFill/>
              <a:ln w="27813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33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Лист1!$A$2:$A$8</c15:sqref>
                  </c15:fullRef>
                </c:ext>
              </c:extLst>
            </c:numRef>
          </c:cat>
          <c:val>
            <c:numRef>
              <c:f>Лист1!$B$4:$B$8</c:f>
              <c:numCache>
                <c:formatCode>General</c:formatCode>
                <c:ptCount val="5"/>
                <c:pt idx="0">
                  <c:v>23</c:v>
                </c:pt>
                <c:pt idx="1">
                  <c:v>13</c:v>
                </c:pt>
                <c:pt idx="2">
                  <c:v>12</c:v>
                </c:pt>
                <c:pt idx="3">
                  <c:v>9</c:v>
                </c:pt>
                <c:pt idx="4">
                  <c:v>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Лист1!$B$2:$B$8</c15:sqref>
                  </c15:fullRef>
                </c:ext>
              </c:extLst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4A-475A-A9A6-D965AC8E0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17175808"/>
        <c:axId val="117177344"/>
      </c:barChart>
      <c:catAx>
        <c:axId val="1171758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177344"/>
        <c:crosses val="autoZero"/>
        <c:auto val="1"/>
        <c:lblAlgn val="ctr"/>
        <c:lblOffset val="100"/>
        <c:noMultiLvlLbl val="0"/>
      </c:catAx>
      <c:valAx>
        <c:axId val="117177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7175808"/>
        <c:crosses val="autoZero"/>
        <c:crossBetween val="between"/>
      </c:valAx>
      <c:spPr>
        <a:noFill/>
        <a:ln w="27798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971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семейных клубов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1722837055795606E-2"/>
          <c:y val="0.35101688436734546"/>
          <c:w val="0.96776219809656172"/>
          <c:h val="0.508895506319404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2059859390569492E-2"/>
                  <c:y val="-8.3985377286121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029490840301752E-2"/>
                  <c:y val="-8.6746245264057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891348223182562E-2"/>
                  <c:y val="-7.1387570693203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125630021824609E-2"/>
                  <c:y val="-8.4147550902770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409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5"/>
                <c:pt idx="0" formatCode="_-* #,##0_р_._-;\-* #,##0_р_._-;_-* &quot;-&quot;??_р_._-;_-@_-">
                  <c:v>269</c:v>
                </c:pt>
                <c:pt idx="1">
                  <c:v>356</c:v>
                </c:pt>
                <c:pt idx="2">
                  <c:v>400</c:v>
                </c:pt>
                <c:pt idx="3">
                  <c:v>417</c:v>
                </c:pt>
                <c:pt idx="4">
                  <c:v>474</c:v>
                </c:pt>
              </c:numCache>
            </c:numRef>
          </c:val>
          <c:smooth val="1"/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691520"/>
        <c:axId val="163693312"/>
      </c:lineChart>
      <c:catAx>
        <c:axId val="163691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693312"/>
        <c:crosses val="autoZero"/>
        <c:auto val="1"/>
        <c:lblAlgn val="ctr"/>
        <c:lblOffset val="100"/>
        <c:noMultiLvlLbl val="0"/>
      </c:catAx>
      <c:valAx>
        <c:axId val="163693312"/>
        <c:scaling>
          <c:orientation val="minMax"/>
        </c:scaling>
        <c:delete val="1"/>
        <c:axPos val="l"/>
        <c:numFmt formatCode="_-* #,##0_р_._-;\-* #,##0_р_._-;_-* &quot;-&quot;??_р_._-;_-@_-" sourceLinked="1"/>
        <c:majorTickMark val="out"/>
        <c:minorTickMark val="none"/>
        <c:tickLblPos val="none"/>
        <c:crossAx val="163691520"/>
        <c:crosses val="autoZero"/>
        <c:crossBetween val="between"/>
      </c:valAx>
      <c:spPr>
        <a:noFill/>
        <a:ln w="27409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3EAE7-5194-4E85-996B-4FB5984C655D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867025F-308E-4C4C-9206-1E60761527F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ФГОС  общего образования</a:t>
          </a:r>
          <a:endParaRPr lang="ru-RU" sz="2000" b="1" dirty="0">
            <a:solidFill>
              <a:schemeClr val="tx1"/>
            </a:solidFill>
          </a:endParaRPr>
        </a:p>
      </dgm:t>
    </dgm:pt>
    <dgm:pt modelId="{2DF38BF8-3536-45B4-9D3A-494DFC62AC0A}" type="parTrans" cxnId="{87C24DF6-BF33-44A7-9A78-DDD4274BCC59}">
      <dgm:prSet/>
      <dgm:spPr/>
      <dgm:t>
        <a:bodyPr/>
        <a:lstStyle/>
        <a:p>
          <a:endParaRPr lang="ru-RU"/>
        </a:p>
      </dgm:t>
    </dgm:pt>
    <dgm:pt modelId="{352CB5D6-1DE4-4674-A517-9A1A8F8652B2}" type="sibTrans" cxnId="{87C24DF6-BF33-44A7-9A78-DDD4274BCC59}">
      <dgm:prSet/>
      <dgm:spPr/>
      <dgm:t>
        <a:bodyPr/>
        <a:lstStyle/>
        <a:p>
          <a:endParaRPr lang="ru-RU"/>
        </a:p>
      </dgm:t>
    </dgm:pt>
    <dgm:pt modelId="{A1DDFF63-BB13-47F9-B7EF-1E8ADBAA8BBC}">
      <dgm:prSet phldrT="[Текст]"/>
      <dgm:spPr/>
      <dgm:t>
        <a:bodyPr/>
        <a:lstStyle/>
        <a:p>
          <a:r>
            <a:rPr lang="ru-RU" b="1" dirty="0" smtClean="0"/>
            <a:t>Обязательность воспитательной деятельности в современной школе, в т.ч. внеурочная деятельность</a:t>
          </a:r>
          <a:endParaRPr lang="ru-RU" b="1" dirty="0"/>
        </a:p>
      </dgm:t>
    </dgm:pt>
    <dgm:pt modelId="{4BBDAAFA-CBB6-488B-A387-82D8252DC31B}" type="parTrans" cxnId="{5508694A-ACA3-4CE2-A57B-4F61222EBEAC}">
      <dgm:prSet/>
      <dgm:spPr/>
      <dgm:t>
        <a:bodyPr/>
        <a:lstStyle/>
        <a:p>
          <a:endParaRPr lang="ru-RU"/>
        </a:p>
      </dgm:t>
    </dgm:pt>
    <dgm:pt modelId="{A317A8CA-5098-4A07-A83B-0C77C6664B77}" type="sibTrans" cxnId="{5508694A-ACA3-4CE2-A57B-4F61222EBEAC}">
      <dgm:prSet/>
      <dgm:spPr/>
      <dgm:t>
        <a:bodyPr/>
        <a:lstStyle/>
        <a:p>
          <a:endParaRPr lang="ru-RU"/>
        </a:p>
      </dgm:t>
    </dgm:pt>
    <dgm:pt modelId="{848BFA27-4D3E-4D01-87E7-3F841EF7FE27}">
      <dgm:prSet phldrT="[Текст]"/>
      <dgm:spPr/>
      <dgm:t>
        <a:bodyPr/>
        <a:lstStyle/>
        <a:p>
          <a:r>
            <a:rPr lang="ru-RU" b="1" dirty="0" smtClean="0"/>
            <a:t>Результаты воспитания – личностные приобретения школьников</a:t>
          </a:r>
          <a:endParaRPr lang="ru-RU" b="1" dirty="0"/>
        </a:p>
      </dgm:t>
    </dgm:pt>
    <dgm:pt modelId="{D6E53FAC-48B6-4052-80BB-80A0773C8189}" type="parTrans" cxnId="{9171939B-7A58-4A24-B0D3-ACDCFF95E967}">
      <dgm:prSet/>
      <dgm:spPr/>
      <dgm:t>
        <a:bodyPr/>
        <a:lstStyle/>
        <a:p>
          <a:endParaRPr lang="ru-RU"/>
        </a:p>
      </dgm:t>
    </dgm:pt>
    <dgm:pt modelId="{B690363E-1348-47EE-B719-517EEFF06E35}" type="sibTrans" cxnId="{9171939B-7A58-4A24-B0D3-ACDCFF95E967}">
      <dgm:prSet/>
      <dgm:spPr/>
      <dgm:t>
        <a:bodyPr/>
        <a:lstStyle/>
        <a:p>
          <a:endParaRPr lang="ru-RU"/>
        </a:p>
      </dgm:t>
    </dgm:pt>
    <dgm:pt modelId="{598D7F9F-0CD4-47D0-A19E-D84BD39512F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</a:t>
          </a:r>
          <a:endParaRPr lang="ru-RU" dirty="0">
            <a:solidFill>
              <a:schemeClr val="tx1"/>
            </a:solidFill>
          </a:endParaRPr>
        </a:p>
      </dgm:t>
    </dgm:pt>
    <dgm:pt modelId="{022BC1A3-1B0F-4444-A3A5-D113E7539D62}" type="parTrans" cxnId="{42F6D376-3696-4824-89BE-E9D10587B839}">
      <dgm:prSet/>
      <dgm:spPr/>
      <dgm:t>
        <a:bodyPr/>
        <a:lstStyle/>
        <a:p>
          <a:endParaRPr lang="ru-RU"/>
        </a:p>
      </dgm:t>
    </dgm:pt>
    <dgm:pt modelId="{AEA6787B-6F0A-4644-B818-02689BE75B77}" type="sibTrans" cxnId="{42F6D376-3696-4824-89BE-E9D10587B839}">
      <dgm:prSet/>
      <dgm:spPr/>
      <dgm:t>
        <a:bodyPr/>
        <a:lstStyle/>
        <a:p>
          <a:endParaRPr lang="ru-RU"/>
        </a:p>
      </dgm:t>
    </dgm:pt>
    <dgm:pt modelId="{C63E2227-2D8D-4523-B89B-43BF4E77FC41}">
      <dgm:prSet phldrT="[Текст]"/>
      <dgm:spPr/>
      <dgm:t>
        <a:bodyPr/>
        <a:lstStyle/>
        <a:p>
          <a:r>
            <a:rPr lang="ru-RU" b="1" dirty="0" smtClean="0"/>
            <a:t>В трактовке воспитания усилена роль гражданско-патриотического воспитания</a:t>
          </a:r>
          <a:endParaRPr lang="ru-RU" b="1" dirty="0"/>
        </a:p>
      </dgm:t>
    </dgm:pt>
    <dgm:pt modelId="{DF8CC178-DA07-4415-B6EE-A1F521FE71DA}" type="parTrans" cxnId="{97AC0CBE-9445-4409-B094-B8DEEEA19181}">
      <dgm:prSet/>
      <dgm:spPr/>
      <dgm:t>
        <a:bodyPr/>
        <a:lstStyle/>
        <a:p>
          <a:endParaRPr lang="ru-RU"/>
        </a:p>
      </dgm:t>
    </dgm:pt>
    <dgm:pt modelId="{7FA137A9-2E50-4479-AEBA-AE8642E08BBC}" type="sibTrans" cxnId="{97AC0CBE-9445-4409-B094-B8DEEEA19181}">
      <dgm:prSet/>
      <dgm:spPr/>
      <dgm:t>
        <a:bodyPr/>
        <a:lstStyle/>
        <a:p>
          <a:endParaRPr lang="ru-RU"/>
        </a:p>
      </dgm:t>
    </dgm:pt>
    <dgm:pt modelId="{1FF5C4AA-BF27-4A76-B50A-6E724944E68A}">
      <dgm:prSet phldrT="[Текст]"/>
      <dgm:spPr/>
      <dgm:t>
        <a:bodyPr/>
        <a:lstStyle/>
        <a:p>
          <a:r>
            <a:rPr lang="ru-RU" b="1" dirty="0" smtClean="0"/>
            <a:t>В ООП ОО включены рабочая программа воспитания  и календарный план воспитательной работы</a:t>
          </a:r>
          <a:endParaRPr lang="ru-RU" b="1" dirty="0"/>
        </a:p>
      </dgm:t>
    </dgm:pt>
    <dgm:pt modelId="{A36303D2-E2ED-488D-9263-6772321DAC38}" type="parTrans" cxnId="{6146E8D8-F046-4520-8822-A028A8ABBACC}">
      <dgm:prSet/>
      <dgm:spPr/>
      <dgm:t>
        <a:bodyPr/>
        <a:lstStyle/>
        <a:p>
          <a:endParaRPr lang="ru-RU"/>
        </a:p>
      </dgm:t>
    </dgm:pt>
    <dgm:pt modelId="{0BC8FD9B-7AD8-43B8-9360-4783615B862D}" type="sibTrans" cxnId="{6146E8D8-F046-4520-8822-A028A8ABBACC}">
      <dgm:prSet/>
      <dgm:spPr/>
      <dgm:t>
        <a:bodyPr/>
        <a:lstStyle/>
        <a:p>
          <a:endParaRPr lang="ru-RU"/>
        </a:p>
      </dgm:t>
    </dgm:pt>
    <dgm:pt modelId="{C9CB57F1-991B-40BA-A1A8-BB7F484ADE57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Дорожная карта по реализации Стратегии развития воспитания в Российской Федерации на период 2020-2025 гг.</a:t>
          </a:r>
          <a:endParaRPr lang="ru-RU" b="1" dirty="0"/>
        </a:p>
      </dgm:t>
    </dgm:pt>
    <dgm:pt modelId="{326F94B1-41F6-4FC3-8DFF-2613D17B4D9C}" type="parTrans" cxnId="{89AFBF80-75C8-4A37-9334-E0F08FA6DB9A}">
      <dgm:prSet/>
      <dgm:spPr/>
      <dgm:t>
        <a:bodyPr/>
        <a:lstStyle/>
        <a:p>
          <a:endParaRPr lang="ru-RU"/>
        </a:p>
      </dgm:t>
    </dgm:pt>
    <dgm:pt modelId="{BB230318-286E-4826-B0D0-52640ECDAF79}" type="sibTrans" cxnId="{89AFBF80-75C8-4A37-9334-E0F08FA6DB9A}">
      <dgm:prSet/>
      <dgm:spPr/>
      <dgm:t>
        <a:bodyPr/>
        <a:lstStyle/>
        <a:p>
          <a:endParaRPr lang="ru-RU"/>
        </a:p>
      </dgm:t>
    </dgm:pt>
    <dgm:pt modelId="{D7C66CA9-23A5-4527-861B-8E083119CDCF}">
      <dgm:prSet phldrT="[Текст]"/>
      <dgm:spPr/>
      <dgm:t>
        <a:bodyPr/>
        <a:lstStyle/>
        <a:p>
          <a:r>
            <a:rPr lang="ru-RU" b="1" dirty="0" smtClean="0"/>
            <a:t>Разработка и внедрение рабочих программ воспитания в общеобразовательных организациях на основе примерной программы</a:t>
          </a:r>
          <a:endParaRPr lang="ru-RU" b="1" dirty="0"/>
        </a:p>
      </dgm:t>
    </dgm:pt>
    <dgm:pt modelId="{4618E5BB-EDD1-4C75-9D48-6B0F6C69DE9C}" type="parTrans" cxnId="{392CEB88-5028-4BDF-AD7D-04484A496859}">
      <dgm:prSet/>
      <dgm:spPr/>
      <dgm:t>
        <a:bodyPr/>
        <a:lstStyle/>
        <a:p>
          <a:endParaRPr lang="ru-RU"/>
        </a:p>
      </dgm:t>
    </dgm:pt>
    <dgm:pt modelId="{23567032-0B97-4F93-87D7-63AE09CD33B9}" type="sibTrans" cxnId="{392CEB88-5028-4BDF-AD7D-04484A496859}">
      <dgm:prSet/>
      <dgm:spPr/>
      <dgm:t>
        <a:bodyPr/>
        <a:lstStyle/>
        <a:p>
          <a:endParaRPr lang="ru-RU"/>
        </a:p>
      </dgm:t>
    </dgm:pt>
    <dgm:pt modelId="{62B99458-B046-4EFD-8A86-6AF4541C9294}">
      <dgm:prSet phldrT="[Текст]"/>
      <dgm:spPr/>
      <dgm:t>
        <a:bodyPr/>
        <a:lstStyle/>
        <a:p>
          <a:r>
            <a:rPr lang="ru-RU" b="1" dirty="0" smtClean="0"/>
            <a:t>Проведение мониторинга внедрения рабочих программ</a:t>
          </a:r>
          <a:endParaRPr lang="ru-RU" b="1" dirty="0"/>
        </a:p>
      </dgm:t>
    </dgm:pt>
    <dgm:pt modelId="{AC812950-156D-4944-B97F-BE7A0D3CACFC}" type="parTrans" cxnId="{FA6CC5C7-FD3E-471B-ACF0-0B5B91C13217}">
      <dgm:prSet/>
      <dgm:spPr/>
      <dgm:t>
        <a:bodyPr/>
        <a:lstStyle/>
        <a:p>
          <a:endParaRPr lang="ru-RU"/>
        </a:p>
      </dgm:t>
    </dgm:pt>
    <dgm:pt modelId="{AC560229-3E73-4BA7-881B-EE6ECEFEC6D0}" type="sibTrans" cxnId="{FA6CC5C7-FD3E-471B-ACF0-0B5B91C13217}">
      <dgm:prSet/>
      <dgm:spPr/>
      <dgm:t>
        <a:bodyPr/>
        <a:lstStyle/>
        <a:p>
          <a:endParaRPr lang="ru-RU"/>
        </a:p>
      </dgm:t>
    </dgm:pt>
    <dgm:pt modelId="{2EE2776E-44A4-4D3E-B85A-C6F07DED0662}" type="pres">
      <dgm:prSet presAssocID="{A903EAE7-5194-4E85-996B-4FB5984C65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7F6E22-4690-409B-A182-1C0DE3195C4C}" type="pres">
      <dgm:prSet presAssocID="{3867025F-308E-4C4C-9206-1E60761527F1}" presName="linNode" presStyleCnt="0"/>
      <dgm:spPr/>
    </dgm:pt>
    <dgm:pt modelId="{8CFB49C7-E8BA-401A-B61F-CDAC73CB9941}" type="pres">
      <dgm:prSet presAssocID="{3867025F-308E-4C4C-9206-1E60761527F1}" presName="parentText" presStyleLbl="node1" presStyleIdx="0" presStyleCnt="3" custLinFactNeighborX="186" custLinFactNeighborY="35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5B8CF-A7F4-4CBB-AE1A-AA71DC69ADEF}" type="pres">
      <dgm:prSet presAssocID="{3867025F-308E-4C4C-9206-1E60761527F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5F984-895F-43C1-B6E9-5FEA3544D12F}" type="pres">
      <dgm:prSet presAssocID="{352CB5D6-1DE4-4674-A517-9A1A8F8652B2}" presName="sp" presStyleCnt="0"/>
      <dgm:spPr/>
    </dgm:pt>
    <dgm:pt modelId="{07E3A967-B0E3-407D-88DE-06B3DBA98A97}" type="pres">
      <dgm:prSet presAssocID="{598D7F9F-0CD4-47D0-A19E-D84BD39512FA}" presName="linNode" presStyleCnt="0"/>
      <dgm:spPr/>
    </dgm:pt>
    <dgm:pt modelId="{42D54066-4A26-4267-9C3D-40337F102A1D}" type="pres">
      <dgm:prSet presAssocID="{598D7F9F-0CD4-47D0-A19E-D84BD39512F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FDEA9-86AB-4566-8F91-615424210527}" type="pres">
      <dgm:prSet presAssocID="{598D7F9F-0CD4-47D0-A19E-D84BD39512F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D29CC-8E8F-4987-A480-4CCDE20C00FA}" type="pres">
      <dgm:prSet presAssocID="{AEA6787B-6F0A-4644-B818-02689BE75B77}" presName="sp" presStyleCnt="0"/>
      <dgm:spPr/>
    </dgm:pt>
    <dgm:pt modelId="{EAD0480F-E871-4645-B6F9-317CF8A1CD3C}" type="pres">
      <dgm:prSet presAssocID="{C9CB57F1-991B-40BA-A1A8-BB7F484ADE57}" presName="linNode" presStyleCnt="0"/>
      <dgm:spPr/>
    </dgm:pt>
    <dgm:pt modelId="{FBA9E413-16CD-413F-931A-7B9154D78CC7}" type="pres">
      <dgm:prSet presAssocID="{C9CB57F1-991B-40BA-A1A8-BB7F484ADE5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733A5-B261-482C-97A5-E8AD5537F6E6}" type="pres">
      <dgm:prSet presAssocID="{C9CB57F1-991B-40BA-A1A8-BB7F484ADE5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6CC5C7-FD3E-471B-ACF0-0B5B91C13217}" srcId="{C9CB57F1-991B-40BA-A1A8-BB7F484ADE57}" destId="{62B99458-B046-4EFD-8A86-6AF4541C9294}" srcOrd="1" destOrd="0" parTransId="{AC812950-156D-4944-B97F-BE7A0D3CACFC}" sibTransId="{AC560229-3E73-4BA7-881B-EE6ECEFEC6D0}"/>
    <dgm:cxn modelId="{87C24DF6-BF33-44A7-9A78-DDD4274BCC59}" srcId="{A903EAE7-5194-4E85-996B-4FB5984C655D}" destId="{3867025F-308E-4C4C-9206-1E60761527F1}" srcOrd="0" destOrd="0" parTransId="{2DF38BF8-3536-45B4-9D3A-494DFC62AC0A}" sibTransId="{352CB5D6-1DE4-4674-A517-9A1A8F8652B2}"/>
    <dgm:cxn modelId="{4C7A2A7B-AB41-4060-82F9-4A4366ADB7F8}" type="presOf" srcId="{62B99458-B046-4EFD-8A86-6AF4541C9294}" destId="{31E733A5-B261-482C-97A5-E8AD5537F6E6}" srcOrd="0" destOrd="1" presId="urn:microsoft.com/office/officeart/2005/8/layout/vList5"/>
    <dgm:cxn modelId="{07E77439-5949-4A07-8249-5A9573402FA1}" type="presOf" srcId="{A1DDFF63-BB13-47F9-B7EF-1E8ADBAA8BBC}" destId="{4875B8CF-A7F4-4CBB-AE1A-AA71DC69ADEF}" srcOrd="0" destOrd="0" presId="urn:microsoft.com/office/officeart/2005/8/layout/vList5"/>
    <dgm:cxn modelId="{397EDB09-B7DE-4006-BB2E-8687D6C8BCAF}" type="presOf" srcId="{1FF5C4AA-BF27-4A76-B50A-6E724944E68A}" destId="{FB8FDEA9-86AB-4566-8F91-615424210527}" srcOrd="0" destOrd="1" presId="urn:microsoft.com/office/officeart/2005/8/layout/vList5"/>
    <dgm:cxn modelId="{75BD3D61-AA92-4E47-8F01-F9147E7861B5}" type="presOf" srcId="{C9CB57F1-991B-40BA-A1A8-BB7F484ADE57}" destId="{FBA9E413-16CD-413F-931A-7B9154D78CC7}" srcOrd="0" destOrd="0" presId="urn:microsoft.com/office/officeart/2005/8/layout/vList5"/>
    <dgm:cxn modelId="{9171939B-7A58-4A24-B0D3-ACDCFF95E967}" srcId="{3867025F-308E-4C4C-9206-1E60761527F1}" destId="{848BFA27-4D3E-4D01-87E7-3F841EF7FE27}" srcOrd="1" destOrd="0" parTransId="{D6E53FAC-48B6-4052-80BB-80A0773C8189}" sibTransId="{B690363E-1348-47EE-B719-517EEFF06E35}"/>
    <dgm:cxn modelId="{42F6D376-3696-4824-89BE-E9D10587B839}" srcId="{A903EAE7-5194-4E85-996B-4FB5984C655D}" destId="{598D7F9F-0CD4-47D0-A19E-D84BD39512FA}" srcOrd="1" destOrd="0" parTransId="{022BC1A3-1B0F-4444-A3A5-D113E7539D62}" sibTransId="{AEA6787B-6F0A-4644-B818-02689BE75B77}"/>
    <dgm:cxn modelId="{AE15BF7A-846C-4914-A1A3-A597D403673D}" type="presOf" srcId="{598D7F9F-0CD4-47D0-A19E-D84BD39512FA}" destId="{42D54066-4A26-4267-9C3D-40337F102A1D}" srcOrd="0" destOrd="0" presId="urn:microsoft.com/office/officeart/2005/8/layout/vList5"/>
    <dgm:cxn modelId="{EAAAFEDC-3E58-41B2-9CCE-035D6085D37B}" type="presOf" srcId="{3867025F-308E-4C4C-9206-1E60761527F1}" destId="{8CFB49C7-E8BA-401A-B61F-CDAC73CB9941}" srcOrd="0" destOrd="0" presId="urn:microsoft.com/office/officeart/2005/8/layout/vList5"/>
    <dgm:cxn modelId="{D07B817B-A64D-4458-BF91-7C68BBE97439}" type="presOf" srcId="{848BFA27-4D3E-4D01-87E7-3F841EF7FE27}" destId="{4875B8CF-A7F4-4CBB-AE1A-AA71DC69ADEF}" srcOrd="0" destOrd="1" presId="urn:microsoft.com/office/officeart/2005/8/layout/vList5"/>
    <dgm:cxn modelId="{6146E8D8-F046-4520-8822-A028A8ABBACC}" srcId="{598D7F9F-0CD4-47D0-A19E-D84BD39512FA}" destId="{1FF5C4AA-BF27-4A76-B50A-6E724944E68A}" srcOrd="1" destOrd="0" parTransId="{A36303D2-E2ED-488D-9263-6772321DAC38}" sibTransId="{0BC8FD9B-7AD8-43B8-9360-4783615B862D}"/>
    <dgm:cxn modelId="{392CEB88-5028-4BDF-AD7D-04484A496859}" srcId="{C9CB57F1-991B-40BA-A1A8-BB7F484ADE57}" destId="{D7C66CA9-23A5-4527-861B-8E083119CDCF}" srcOrd="0" destOrd="0" parTransId="{4618E5BB-EDD1-4C75-9D48-6B0F6C69DE9C}" sibTransId="{23567032-0B97-4F93-87D7-63AE09CD33B9}"/>
    <dgm:cxn modelId="{97AC0CBE-9445-4409-B094-B8DEEEA19181}" srcId="{598D7F9F-0CD4-47D0-A19E-D84BD39512FA}" destId="{C63E2227-2D8D-4523-B89B-43BF4E77FC41}" srcOrd="0" destOrd="0" parTransId="{DF8CC178-DA07-4415-B6EE-A1F521FE71DA}" sibTransId="{7FA137A9-2E50-4479-AEBA-AE8642E08BBC}"/>
    <dgm:cxn modelId="{5508694A-ACA3-4CE2-A57B-4F61222EBEAC}" srcId="{3867025F-308E-4C4C-9206-1E60761527F1}" destId="{A1DDFF63-BB13-47F9-B7EF-1E8ADBAA8BBC}" srcOrd="0" destOrd="0" parTransId="{4BBDAAFA-CBB6-488B-A387-82D8252DC31B}" sibTransId="{A317A8CA-5098-4A07-A83B-0C77C6664B77}"/>
    <dgm:cxn modelId="{4D5F4293-0BF7-48FB-8B5D-754A373F4534}" type="presOf" srcId="{C63E2227-2D8D-4523-B89B-43BF4E77FC41}" destId="{FB8FDEA9-86AB-4566-8F91-615424210527}" srcOrd="0" destOrd="0" presId="urn:microsoft.com/office/officeart/2005/8/layout/vList5"/>
    <dgm:cxn modelId="{89AFBF80-75C8-4A37-9334-E0F08FA6DB9A}" srcId="{A903EAE7-5194-4E85-996B-4FB5984C655D}" destId="{C9CB57F1-991B-40BA-A1A8-BB7F484ADE57}" srcOrd="2" destOrd="0" parTransId="{326F94B1-41F6-4FC3-8DFF-2613D17B4D9C}" sibTransId="{BB230318-286E-4826-B0D0-52640ECDAF79}"/>
    <dgm:cxn modelId="{D2A4D26C-1AE4-423F-8127-FFA220604D8A}" type="presOf" srcId="{A903EAE7-5194-4E85-996B-4FB5984C655D}" destId="{2EE2776E-44A4-4D3E-B85A-C6F07DED0662}" srcOrd="0" destOrd="0" presId="urn:microsoft.com/office/officeart/2005/8/layout/vList5"/>
    <dgm:cxn modelId="{410E98FA-6DAE-4ABC-AAEC-294FEC08F3A0}" type="presOf" srcId="{D7C66CA9-23A5-4527-861B-8E083119CDCF}" destId="{31E733A5-B261-482C-97A5-E8AD5537F6E6}" srcOrd="0" destOrd="0" presId="urn:microsoft.com/office/officeart/2005/8/layout/vList5"/>
    <dgm:cxn modelId="{C095AF4D-FE8F-49BC-9D24-D529F0971542}" type="presParOf" srcId="{2EE2776E-44A4-4D3E-B85A-C6F07DED0662}" destId="{8D7F6E22-4690-409B-A182-1C0DE3195C4C}" srcOrd="0" destOrd="0" presId="urn:microsoft.com/office/officeart/2005/8/layout/vList5"/>
    <dgm:cxn modelId="{AE669A7F-72F8-47FB-8A0F-489EFA086FC0}" type="presParOf" srcId="{8D7F6E22-4690-409B-A182-1C0DE3195C4C}" destId="{8CFB49C7-E8BA-401A-B61F-CDAC73CB9941}" srcOrd="0" destOrd="0" presId="urn:microsoft.com/office/officeart/2005/8/layout/vList5"/>
    <dgm:cxn modelId="{C730EA61-5493-4D1C-8881-952043B58A97}" type="presParOf" srcId="{8D7F6E22-4690-409B-A182-1C0DE3195C4C}" destId="{4875B8CF-A7F4-4CBB-AE1A-AA71DC69ADEF}" srcOrd="1" destOrd="0" presId="urn:microsoft.com/office/officeart/2005/8/layout/vList5"/>
    <dgm:cxn modelId="{73B9F700-B131-4F00-9212-56ED1319EAC7}" type="presParOf" srcId="{2EE2776E-44A4-4D3E-B85A-C6F07DED0662}" destId="{94F5F984-895F-43C1-B6E9-5FEA3544D12F}" srcOrd="1" destOrd="0" presId="urn:microsoft.com/office/officeart/2005/8/layout/vList5"/>
    <dgm:cxn modelId="{2F4DE0FC-0452-4039-8980-5F2854C6C858}" type="presParOf" srcId="{2EE2776E-44A4-4D3E-B85A-C6F07DED0662}" destId="{07E3A967-B0E3-407D-88DE-06B3DBA98A97}" srcOrd="2" destOrd="0" presId="urn:microsoft.com/office/officeart/2005/8/layout/vList5"/>
    <dgm:cxn modelId="{542CB6A9-FCA1-4E8F-9A37-37FBBF628BB4}" type="presParOf" srcId="{07E3A967-B0E3-407D-88DE-06B3DBA98A97}" destId="{42D54066-4A26-4267-9C3D-40337F102A1D}" srcOrd="0" destOrd="0" presId="urn:microsoft.com/office/officeart/2005/8/layout/vList5"/>
    <dgm:cxn modelId="{72CA278E-431B-4A30-B924-B30436F1F59A}" type="presParOf" srcId="{07E3A967-B0E3-407D-88DE-06B3DBA98A97}" destId="{FB8FDEA9-86AB-4566-8F91-615424210527}" srcOrd="1" destOrd="0" presId="urn:microsoft.com/office/officeart/2005/8/layout/vList5"/>
    <dgm:cxn modelId="{73B89897-0DBA-45EC-86C2-DE25225B5309}" type="presParOf" srcId="{2EE2776E-44A4-4D3E-B85A-C6F07DED0662}" destId="{86ED29CC-8E8F-4987-A480-4CCDE20C00FA}" srcOrd="3" destOrd="0" presId="urn:microsoft.com/office/officeart/2005/8/layout/vList5"/>
    <dgm:cxn modelId="{9BEE0B43-67A2-4A72-AF7F-D4A7E1957043}" type="presParOf" srcId="{2EE2776E-44A4-4D3E-B85A-C6F07DED0662}" destId="{EAD0480F-E871-4645-B6F9-317CF8A1CD3C}" srcOrd="4" destOrd="0" presId="urn:microsoft.com/office/officeart/2005/8/layout/vList5"/>
    <dgm:cxn modelId="{DFBCD72F-9405-4124-8422-C44D36DA2739}" type="presParOf" srcId="{EAD0480F-E871-4645-B6F9-317CF8A1CD3C}" destId="{FBA9E413-16CD-413F-931A-7B9154D78CC7}" srcOrd="0" destOrd="0" presId="urn:microsoft.com/office/officeart/2005/8/layout/vList5"/>
    <dgm:cxn modelId="{F000D1DF-B7C6-42F4-B2C6-F11A40AE2C9F}" type="presParOf" srcId="{EAD0480F-E871-4645-B6F9-317CF8A1CD3C}" destId="{31E733A5-B261-482C-97A5-E8AD5537F6E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ГРАЖДАНСКОЕ ВОСПИТАНИЕ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ПАТРИОТИЧЕСКОЕ ВОСПИТАНИЕ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953463A5-D594-4615-A19A-3B09E8806451}">
      <dgm:prSet phldrT="[Текст]"/>
      <dgm:spPr/>
      <dgm:t>
        <a:bodyPr/>
        <a:lstStyle/>
        <a:p>
          <a:r>
            <a:rPr lang="ru-RU" b="1" dirty="0" smtClean="0"/>
            <a:t>ДУХОВНОЕ И НРАВСТВЕННОЕ ВОСПИТАНИЕ</a:t>
          </a:r>
          <a:endParaRPr lang="ru-RU" b="1" dirty="0"/>
        </a:p>
      </dgm:t>
    </dgm:pt>
    <dgm:pt modelId="{A4B792AA-9D5E-4247-B874-862D504B3EEA}" type="parTrans" cxnId="{6BF0E6B3-A41F-411F-A62D-D521D98507DC}">
      <dgm:prSet/>
      <dgm:spPr/>
      <dgm:t>
        <a:bodyPr/>
        <a:lstStyle/>
        <a:p>
          <a:endParaRPr lang="ru-RU"/>
        </a:p>
      </dgm:t>
    </dgm:pt>
    <dgm:pt modelId="{E9278D3B-8A0B-4E84-9D00-456812217E67}" type="sibTrans" cxnId="{6BF0E6B3-A41F-411F-A62D-D521D98507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3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3">
        <dgm:presLayoutVars>
          <dgm:bulletEnabled val="1"/>
        </dgm:presLayoutVars>
      </dgm:prSet>
      <dgm:spPr/>
    </dgm:pt>
    <dgm:pt modelId="{5578EC93-08F2-41E7-911B-6A37E16A7C8B}" type="pres">
      <dgm:prSet presAssocID="{C939130C-70AC-4130-8BBA-C3EE245D22C5}" presName="spaceBetweenRectangles" presStyleCnt="0"/>
      <dgm:spPr/>
    </dgm:pt>
    <dgm:pt modelId="{6DD8983E-E65F-4551-9A5C-72B6BDAA9268}" type="pres">
      <dgm:prSet presAssocID="{953463A5-D594-4615-A19A-3B09E8806451}" presName="parentLin" presStyleCnt="0"/>
      <dgm:spPr/>
    </dgm:pt>
    <dgm:pt modelId="{77993E5D-F356-49D1-A887-1A31443F0EC6}" type="pres">
      <dgm:prSet presAssocID="{953463A5-D594-4615-A19A-3B09E880645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43AB6B-2AE4-4EC6-8005-86EEEC5FBE44}" type="pres">
      <dgm:prSet presAssocID="{953463A5-D594-4615-A19A-3B09E88064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0A5CA-06F1-4347-9437-8431448A0BE3}" type="pres">
      <dgm:prSet presAssocID="{953463A5-D594-4615-A19A-3B09E8806451}" presName="negativeSpace" presStyleCnt="0"/>
      <dgm:spPr/>
    </dgm:pt>
    <dgm:pt modelId="{24D7A52E-35F5-4D62-97FE-04DE533D8AEB}" type="pres">
      <dgm:prSet presAssocID="{953463A5-D594-4615-A19A-3B09E880645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25F34197-4BD7-44DE-8AB9-35C72ED0D5EE}" type="presOf" srcId="{2DC1E325-2CE9-4A49-9196-8F97DFA5D343}" destId="{774EBD3D-7150-4C8C-9FF4-575C7D39169F}" srcOrd="0" destOrd="0" presId="urn:microsoft.com/office/officeart/2005/8/layout/list1"/>
    <dgm:cxn modelId="{B8F276FA-85CB-4F67-95BD-067B0309229C}" type="presOf" srcId="{953463A5-D594-4615-A19A-3B09E8806451}" destId="{77993E5D-F356-49D1-A887-1A31443F0EC6}" srcOrd="0" destOrd="0" presId="urn:microsoft.com/office/officeart/2005/8/layout/list1"/>
    <dgm:cxn modelId="{B9EB36F5-7791-4AAB-B227-A5D0542B8609}" type="presOf" srcId="{B942C813-7682-4AA0-A382-5B43E62AA2DE}" destId="{F4E3BA84-C37B-447A-9832-F327233A927F}" srcOrd="1" destOrd="0" presId="urn:microsoft.com/office/officeart/2005/8/layout/list1"/>
    <dgm:cxn modelId="{13A8D496-D087-4166-8C9A-2C72A2264CA9}" type="presOf" srcId="{70D83E38-8F50-41D4-B8BB-48833220EA4C}" destId="{E4ED6384-667E-4210-A729-FFCCFD690CA0}" srcOrd="0" destOrd="0" presId="urn:microsoft.com/office/officeart/2005/8/layout/list1"/>
    <dgm:cxn modelId="{C0D9C0E0-456C-49AF-A5F5-02A13AC3BA23}" type="presOf" srcId="{953463A5-D594-4615-A19A-3B09E8806451}" destId="{CD43AB6B-2AE4-4EC6-8005-86EEEC5FBE44}" srcOrd="1" destOrd="0" presId="urn:microsoft.com/office/officeart/2005/8/layout/list1"/>
    <dgm:cxn modelId="{6BF0E6B3-A41F-411F-A62D-D521D98507DC}" srcId="{70D83E38-8F50-41D4-B8BB-48833220EA4C}" destId="{953463A5-D594-4615-A19A-3B09E8806451}" srcOrd="2" destOrd="0" parTransId="{A4B792AA-9D5E-4247-B874-862D504B3EEA}" sibTransId="{E9278D3B-8A0B-4E84-9D00-456812217E67}"/>
    <dgm:cxn modelId="{9F2F2C34-A249-4562-96E0-68AACF8094BA}" type="presOf" srcId="{2DC1E325-2CE9-4A49-9196-8F97DFA5D343}" destId="{BFFE8BF5-05F0-4B52-9BBC-1BC3E5E1D32C}" srcOrd="1" destOrd="0" presId="urn:microsoft.com/office/officeart/2005/8/layout/list1"/>
    <dgm:cxn modelId="{7F6C4D05-21EE-43F8-B777-00BB0A59B18A}" type="presOf" srcId="{B942C813-7682-4AA0-A382-5B43E62AA2DE}" destId="{16C8C82F-815D-4BE3-ABDB-F808B274523A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5759CA83-FBDC-4083-AD6D-C82756D95E37}" type="presParOf" srcId="{E4ED6384-667E-4210-A729-FFCCFD690CA0}" destId="{ECED04C2-7892-4916-8F60-35D6412AAE3A}" srcOrd="0" destOrd="0" presId="urn:microsoft.com/office/officeart/2005/8/layout/list1"/>
    <dgm:cxn modelId="{CDEFBBB1-A6FF-44B4-8805-0CB62C373EB5}" type="presParOf" srcId="{ECED04C2-7892-4916-8F60-35D6412AAE3A}" destId="{16C8C82F-815D-4BE3-ABDB-F808B274523A}" srcOrd="0" destOrd="0" presId="urn:microsoft.com/office/officeart/2005/8/layout/list1"/>
    <dgm:cxn modelId="{6A18DC4F-C18A-40B3-9E08-780F06ADAF4B}" type="presParOf" srcId="{ECED04C2-7892-4916-8F60-35D6412AAE3A}" destId="{F4E3BA84-C37B-447A-9832-F327233A927F}" srcOrd="1" destOrd="0" presId="urn:microsoft.com/office/officeart/2005/8/layout/list1"/>
    <dgm:cxn modelId="{0CB2CF64-9C34-4483-B02F-27A55D631B9E}" type="presParOf" srcId="{E4ED6384-667E-4210-A729-FFCCFD690CA0}" destId="{1463BA2A-E8F8-408F-9400-4D16A8369CE7}" srcOrd="1" destOrd="0" presId="urn:microsoft.com/office/officeart/2005/8/layout/list1"/>
    <dgm:cxn modelId="{078BD84B-804B-448F-83EC-6FD9D930D2C0}" type="presParOf" srcId="{E4ED6384-667E-4210-A729-FFCCFD690CA0}" destId="{0773B6E8-152F-4D0D-BDE6-18F56BD1547E}" srcOrd="2" destOrd="0" presId="urn:microsoft.com/office/officeart/2005/8/layout/list1"/>
    <dgm:cxn modelId="{742643D7-BF64-42CA-8DD7-AB2F3774A2AE}" type="presParOf" srcId="{E4ED6384-667E-4210-A729-FFCCFD690CA0}" destId="{0F6D4493-8290-4E3F-9FDD-AC8A34FEB1C7}" srcOrd="3" destOrd="0" presId="urn:microsoft.com/office/officeart/2005/8/layout/list1"/>
    <dgm:cxn modelId="{568274B0-AB0C-41A3-A359-DA1D4F4A19C3}" type="presParOf" srcId="{E4ED6384-667E-4210-A729-FFCCFD690CA0}" destId="{F62B9D5F-AB57-4769-909F-D9D27DE8B815}" srcOrd="4" destOrd="0" presId="urn:microsoft.com/office/officeart/2005/8/layout/list1"/>
    <dgm:cxn modelId="{10D76B28-A58F-4DE4-9BC9-4ED79087F044}" type="presParOf" srcId="{F62B9D5F-AB57-4769-909F-D9D27DE8B815}" destId="{774EBD3D-7150-4C8C-9FF4-575C7D39169F}" srcOrd="0" destOrd="0" presId="urn:microsoft.com/office/officeart/2005/8/layout/list1"/>
    <dgm:cxn modelId="{DE6A54F1-8472-47F8-AD92-4D2AF8D26121}" type="presParOf" srcId="{F62B9D5F-AB57-4769-909F-D9D27DE8B815}" destId="{BFFE8BF5-05F0-4B52-9BBC-1BC3E5E1D32C}" srcOrd="1" destOrd="0" presId="urn:microsoft.com/office/officeart/2005/8/layout/list1"/>
    <dgm:cxn modelId="{9834DC53-43CF-478B-A888-06C9315298DC}" type="presParOf" srcId="{E4ED6384-667E-4210-A729-FFCCFD690CA0}" destId="{DF73D340-4012-47CF-A5FF-0C442C8CB873}" srcOrd="5" destOrd="0" presId="urn:microsoft.com/office/officeart/2005/8/layout/list1"/>
    <dgm:cxn modelId="{979B658E-2028-4789-B1FB-4ADE453A68F0}" type="presParOf" srcId="{E4ED6384-667E-4210-A729-FFCCFD690CA0}" destId="{F7EC0756-07B6-4D8A-A57B-9BFEE21EC8DD}" srcOrd="6" destOrd="0" presId="urn:microsoft.com/office/officeart/2005/8/layout/list1"/>
    <dgm:cxn modelId="{98E5F924-67BA-4570-BE63-2D1C993520EF}" type="presParOf" srcId="{E4ED6384-667E-4210-A729-FFCCFD690CA0}" destId="{5578EC93-08F2-41E7-911B-6A37E16A7C8B}" srcOrd="7" destOrd="0" presId="urn:microsoft.com/office/officeart/2005/8/layout/list1"/>
    <dgm:cxn modelId="{8B78B5AA-6C1E-4D8C-A149-1E29813063AA}" type="presParOf" srcId="{E4ED6384-667E-4210-A729-FFCCFD690CA0}" destId="{6DD8983E-E65F-4551-9A5C-72B6BDAA9268}" srcOrd="8" destOrd="0" presId="urn:microsoft.com/office/officeart/2005/8/layout/list1"/>
    <dgm:cxn modelId="{783CF8A3-76AA-451B-B073-942F07490713}" type="presParOf" srcId="{6DD8983E-E65F-4551-9A5C-72B6BDAA9268}" destId="{77993E5D-F356-49D1-A887-1A31443F0EC6}" srcOrd="0" destOrd="0" presId="urn:microsoft.com/office/officeart/2005/8/layout/list1"/>
    <dgm:cxn modelId="{7714203A-EACA-4134-8BB3-6300D77353E2}" type="presParOf" srcId="{6DD8983E-E65F-4551-9A5C-72B6BDAA9268}" destId="{CD43AB6B-2AE4-4EC6-8005-86EEEC5FBE44}" srcOrd="1" destOrd="0" presId="urn:microsoft.com/office/officeart/2005/8/layout/list1"/>
    <dgm:cxn modelId="{028FA0BF-0329-45D7-9400-138FD1FABA18}" type="presParOf" srcId="{E4ED6384-667E-4210-A729-FFCCFD690CA0}" destId="{DB00A5CA-06F1-4347-9437-8431448A0BE3}" srcOrd="9" destOrd="0" presId="urn:microsoft.com/office/officeart/2005/8/layout/list1"/>
    <dgm:cxn modelId="{974E4296-BF9F-4678-A874-969A1A06F92C}" type="presParOf" srcId="{E4ED6384-667E-4210-A729-FFCCFD690CA0}" destId="{24D7A52E-35F5-4D62-97FE-04DE533D8A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ПРИОБЩЕНИЕ К КУЛЬТУРНОМУ НАСЛЕДИЮ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ПОПУЛЯРИЗАЦИЯ НАУЧНЫХ ЗНАНИЙ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953463A5-D594-4615-A19A-3B09E8806451}">
      <dgm:prSet phldrT="[Текст]"/>
      <dgm:spPr/>
      <dgm:t>
        <a:bodyPr/>
        <a:lstStyle/>
        <a:p>
          <a:r>
            <a:rPr lang="ru-RU" b="1" dirty="0" smtClean="0"/>
            <a:t>ФИЗИЧЕСКОЕ ВОСПИТАНИЕ</a:t>
          </a:r>
          <a:endParaRPr lang="ru-RU" b="1" dirty="0"/>
        </a:p>
      </dgm:t>
    </dgm:pt>
    <dgm:pt modelId="{A4B792AA-9D5E-4247-B874-862D504B3EEA}" type="parTrans" cxnId="{6BF0E6B3-A41F-411F-A62D-D521D98507DC}">
      <dgm:prSet/>
      <dgm:spPr/>
      <dgm:t>
        <a:bodyPr/>
        <a:lstStyle/>
        <a:p>
          <a:endParaRPr lang="ru-RU"/>
        </a:p>
      </dgm:t>
    </dgm:pt>
    <dgm:pt modelId="{E9278D3B-8A0B-4E84-9D00-456812217E67}" type="sibTrans" cxnId="{6BF0E6B3-A41F-411F-A62D-D521D98507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3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3">
        <dgm:presLayoutVars>
          <dgm:bulletEnabled val="1"/>
        </dgm:presLayoutVars>
      </dgm:prSet>
      <dgm:spPr/>
    </dgm:pt>
    <dgm:pt modelId="{5578EC93-08F2-41E7-911B-6A37E16A7C8B}" type="pres">
      <dgm:prSet presAssocID="{C939130C-70AC-4130-8BBA-C3EE245D22C5}" presName="spaceBetweenRectangles" presStyleCnt="0"/>
      <dgm:spPr/>
    </dgm:pt>
    <dgm:pt modelId="{6DD8983E-E65F-4551-9A5C-72B6BDAA9268}" type="pres">
      <dgm:prSet presAssocID="{953463A5-D594-4615-A19A-3B09E8806451}" presName="parentLin" presStyleCnt="0"/>
      <dgm:spPr/>
    </dgm:pt>
    <dgm:pt modelId="{77993E5D-F356-49D1-A887-1A31443F0EC6}" type="pres">
      <dgm:prSet presAssocID="{953463A5-D594-4615-A19A-3B09E880645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43AB6B-2AE4-4EC6-8005-86EEEC5FBE44}" type="pres">
      <dgm:prSet presAssocID="{953463A5-D594-4615-A19A-3B09E88064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0A5CA-06F1-4347-9437-8431448A0BE3}" type="pres">
      <dgm:prSet presAssocID="{953463A5-D594-4615-A19A-3B09E8806451}" presName="negativeSpace" presStyleCnt="0"/>
      <dgm:spPr/>
    </dgm:pt>
    <dgm:pt modelId="{24D7A52E-35F5-4D62-97FE-04DE533D8AEB}" type="pres">
      <dgm:prSet presAssocID="{953463A5-D594-4615-A19A-3B09E880645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D705C4A6-0083-486D-8C4C-A781F8C48AD1}" type="presOf" srcId="{953463A5-D594-4615-A19A-3B09E8806451}" destId="{77993E5D-F356-49D1-A887-1A31443F0EC6}" srcOrd="0" destOrd="0" presId="urn:microsoft.com/office/officeart/2005/8/layout/list1"/>
    <dgm:cxn modelId="{168E815B-863B-4D07-92B8-3DCF09BE0518}" type="presOf" srcId="{2DC1E325-2CE9-4A49-9196-8F97DFA5D343}" destId="{BFFE8BF5-05F0-4B52-9BBC-1BC3E5E1D32C}" srcOrd="1" destOrd="0" presId="urn:microsoft.com/office/officeart/2005/8/layout/list1"/>
    <dgm:cxn modelId="{16C31306-EBD0-4146-8B9D-DE3DC88D78CB}" type="presOf" srcId="{70D83E38-8F50-41D4-B8BB-48833220EA4C}" destId="{E4ED6384-667E-4210-A729-FFCCFD690CA0}" srcOrd="0" destOrd="0" presId="urn:microsoft.com/office/officeart/2005/8/layout/list1"/>
    <dgm:cxn modelId="{C5ECE3A6-D466-42F6-B3D3-BBE8C3BCB3FE}" type="presOf" srcId="{B942C813-7682-4AA0-A382-5B43E62AA2DE}" destId="{F4E3BA84-C37B-447A-9832-F327233A927F}" srcOrd="1" destOrd="0" presId="urn:microsoft.com/office/officeart/2005/8/layout/list1"/>
    <dgm:cxn modelId="{56E06B22-FB19-4BDB-84B9-1AE5247F0E8F}" type="presOf" srcId="{2DC1E325-2CE9-4A49-9196-8F97DFA5D343}" destId="{774EBD3D-7150-4C8C-9FF4-575C7D39169F}" srcOrd="0" destOrd="0" presId="urn:microsoft.com/office/officeart/2005/8/layout/list1"/>
    <dgm:cxn modelId="{B22AEAA1-EA55-43B0-84E0-7D52F197FDA3}" type="presOf" srcId="{953463A5-D594-4615-A19A-3B09E8806451}" destId="{CD43AB6B-2AE4-4EC6-8005-86EEEC5FBE44}" srcOrd="1" destOrd="0" presId="urn:microsoft.com/office/officeart/2005/8/layout/list1"/>
    <dgm:cxn modelId="{6BF0E6B3-A41F-411F-A62D-D521D98507DC}" srcId="{70D83E38-8F50-41D4-B8BB-48833220EA4C}" destId="{953463A5-D594-4615-A19A-3B09E8806451}" srcOrd="2" destOrd="0" parTransId="{A4B792AA-9D5E-4247-B874-862D504B3EEA}" sibTransId="{E9278D3B-8A0B-4E84-9D00-456812217E67}"/>
    <dgm:cxn modelId="{329A4A0D-E718-4D2C-8AF9-ECDAD2024143}" type="presOf" srcId="{B942C813-7682-4AA0-A382-5B43E62AA2DE}" destId="{16C8C82F-815D-4BE3-ABDB-F808B274523A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6D912DA6-5269-4A00-AA63-16CCBCB20DC3}" type="presParOf" srcId="{E4ED6384-667E-4210-A729-FFCCFD690CA0}" destId="{ECED04C2-7892-4916-8F60-35D6412AAE3A}" srcOrd="0" destOrd="0" presId="urn:microsoft.com/office/officeart/2005/8/layout/list1"/>
    <dgm:cxn modelId="{DC905CE3-0543-4120-9566-008C82333AEC}" type="presParOf" srcId="{ECED04C2-7892-4916-8F60-35D6412AAE3A}" destId="{16C8C82F-815D-4BE3-ABDB-F808B274523A}" srcOrd="0" destOrd="0" presId="urn:microsoft.com/office/officeart/2005/8/layout/list1"/>
    <dgm:cxn modelId="{E89762B3-718C-4F1A-90A1-67711E89FFA8}" type="presParOf" srcId="{ECED04C2-7892-4916-8F60-35D6412AAE3A}" destId="{F4E3BA84-C37B-447A-9832-F327233A927F}" srcOrd="1" destOrd="0" presId="urn:microsoft.com/office/officeart/2005/8/layout/list1"/>
    <dgm:cxn modelId="{668FF465-F094-4073-9017-44623136CC05}" type="presParOf" srcId="{E4ED6384-667E-4210-A729-FFCCFD690CA0}" destId="{1463BA2A-E8F8-408F-9400-4D16A8369CE7}" srcOrd="1" destOrd="0" presId="urn:microsoft.com/office/officeart/2005/8/layout/list1"/>
    <dgm:cxn modelId="{7821993F-F760-4FB7-A217-4A88EF187DEC}" type="presParOf" srcId="{E4ED6384-667E-4210-A729-FFCCFD690CA0}" destId="{0773B6E8-152F-4D0D-BDE6-18F56BD1547E}" srcOrd="2" destOrd="0" presId="urn:microsoft.com/office/officeart/2005/8/layout/list1"/>
    <dgm:cxn modelId="{86824085-8BD7-46B6-975F-8601A065F2D7}" type="presParOf" srcId="{E4ED6384-667E-4210-A729-FFCCFD690CA0}" destId="{0F6D4493-8290-4E3F-9FDD-AC8A34FEB1C7}" srcOrd="3" destOrd="0" presId="urn:microsoft.com/office/officeart/2005/8/layout/list1"/>
    <dgm:cxn modelId="{0F3595B0-1243-454D-A3FE-DB1119BC227A}" type="presParOf" srcId="{E4ED6384-667E-4210-A729-FFCCFD690CA0}" destId="{F62B9D5F-AB57-4769-909F-D9D27DE8B815}" srcOrd="4" destOrd="0" presId="urn:microsoft.com/office/officeart/2005/8/layout/list1"/>
    <dgm:cxn modelId="{DEC35C07-1AF4-4EE4-85D4-7B3C88AAA05E}" type="presParOf" srcId="{F62B9D5F-AB57-4769-909F-D9D27DE8B815}" destId="{774EBD3D-7150-4C8C-9FF4-575C7D39169F}" srcOrd="0" destOrd="0" presId="urn:microsoft.com/office/officeart/2005/8/layout/list1"/>
    <dgm:cxn modelId="{9FFC5FB1-E921-494C-BA3E-4AFAD9B905E3}" type="presParOf" srcId="{F62B9D5F-AB57-4769-909F-D9D27DE8B815}" destId="{BFFE8BF5-05F0-4B52-9BBC-1BC3E5E1D32C}" srcOrd="1" destOrd="0" presId="urn:microsoft.com/office/officeart/2005/8/layout/list1"/>
    <dgm:cxn modelId="{B1AFE271-5AF6-493F-B5B6-5D7566954705}" type="presParOf" srcId="{E4ED6384-667E-4210-A729-FFCCFD690CA0}" destId="{DF73D340-4012-47CF-A5FF-0C442C8CB873}" srcOrd="5" destOrd="0" presId="urn:microsoft.com/office/officeart/2005/8/layout/list1"/>
    <dgm:cxn modelId="{9B6C7BD5-AAFF-4D07-B72E-A07075D0C454}" type="presParOf" srcId="{E4ED6384-667E-4210-A729-FFCCFD690CA0}" destId="{F7EC0756-07B6-4D8A-A57B-9BFEE21EC8DD}" srcOrd="6" destOrd="0" presId="urn:microsoft.com/office/officeart/2005/8/layout/list1"/>
    <dgm:cxn modelId="{15DDE7CE-616D-4700-867F-F49CB75EFE0E}" type="presParOf" srcId="{E4ED6384-667E-4210-A729-FFCCFD690CA0}" destId="{5578EC93-08F2-41E7-911B-6A37E16A7C8B}" srcOrd="7" destOrd="0" presId="urn:microsoft.com/office/officeart/2005/8/layout/list1"/>
    <dgm:cxn modelId="{8681E581-DE57-4FA7-B563-452914EB2A96}" type="presParOf" srcId="{E4ED6384-667E-4210-A729-FFCCFD690CA0}" destId="{6DD8983E-E65F-4551-9A5C-72B6BDAA9268}" srcOrd="8" destOrd="0" presId="urn:microsoft.com/office/officeart/2005/8/layout/list1"/>
    <dgm:cxn modelId="{5B792207-20DA-42BF-9D31-FB0E57B17334}" type="presParOf" srcId="{6DD8983E-E65F-4551-9A5C-72B6BDAA9268}" destId="{77993E5D-F356-49D1-A887-1A31443F0EC6}" srcOrd="0" destOrd="0" presId="urn:microsoft.com/office/officeart/2005/8/layout/list1"/>
    <dgm:cxn modelId="{C32F2460-FFC2-430F-AB41-52693A387991}" type="presParOf" srcId="{6DD8983E-E65F-4551-9A5C-72B6BDAA9268}" destId="{CD43AB6B-2AE4-4EC6-8005-86EEEC5FBE44}" srcOrd="1" destOrd="0" presId="urn:microsoft.com/office/officeart/2005/8/layout/list1"/>
    <dgm:cxn modelId="{A56818C2-9626-4F09-9217-FDAE8A817A93}" type="presParOf" srcId="{E4ED6384-667E-4210-A729-FFCCFD690CA0}" destId="{DB00A5CA-06F1-4347-9437-8431448A0BE3}" srcOrd="9" destOrd="0" presId="urn:microsoft.com/office/officeart/2005/8/layout/list1"/>
    <dgm:cxn modelId="{86B41258-37D1-4ADE-9752-A9DFAB2A2164}" type="presParOf" srcId="{E4ED6384-667E-4210-A729-FFCCFD690CA0}" destId="{24D7A52E-35F5-4D62-97FE-04DE533D8A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83E38-8F50-41D4-B8BB-48833220EA4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942C813-7682-4AA0-A382-5B43E62AA2DE}">
      <dgm:prSet phldrT="[Текст]"/>
      <dgm:spPr/>
      <dgm:t>
        <a:bodyPr/>
        <a:lstStyle/>
        <a:p>
          <a:r>
            <a:rPr lang="ru-RU" b="1" dirty="0" smtClean="0"/>
            <a:t>ТРУДОВОЕ ВОСПИТАНИЕ И ПРОФЕССИОНАЛЬНОЕ САМООПРЕДЕЛЕНИЕ </a:t>
          </a:r>
          <a:endParaRPr lang="ru-RU" b="1" dirty="0"/>
        </a:p>
      </dgm:t>
    </dgm:pt>
    <dgm:pt modelId="{535291DF-B0CB-4C3E-BEE0-7765A4DA3A27}" type="parTrans" cxnId="{36F78FF5-0682-4BDA-9F59-6E88A2487D4B}">
      <dgm:prSet/>
      <dgm:spPr/>
      <dgm:t>
        <a:bodyPr/>
        <a:lstStyle/>
        <a:p>
          <a:endParaRPr lang="ru-RU"/>
        </a:p>
      </dgm:t>
    </dgm:pt>
    <dgm:pt modelId="{E86F6742-2F98-4349-84FF-8DC4871E8164}" type="sibTrans" cxnId="{36F78FF5-0682-4BDA-9F59-6E88A2487D4B}">
      <dgm:prSet/>
      <dgm:spPr/>
      <dgm:t>
        <a:bodyPr/>
        <a:lstStyle/>
        <a:p>
          <a:endParaRPr lang="ru-RU"/>
        </a:p>
      </dgm:t>
    </dgm:pt>
    <dgm:pt modelId="{2DC1E325-2CE9-4A49-9196-8F97DFA5D343}">
      <dgm:prSet phldrT="[Текст]"/>
      <dgm:spPr/>
      <dgm:t>
        <a:bodyPr/>
        <a:lstStyle/>
        <a:p>
          <a:r>
            <a:rPr lang="ru-RU" b="1" dirty="0" smtClean="0"/>
            <a:t>ЭКОЛОГИЧЕСКОЕ ВОСПИТАНИЕ</a:t>
          </a:r>
          <a:endParaRPr lang="ru-RU" b="1" dirty="0"/>
        </a:p>
      </dgm:t>
    </dgm:pt>
    <dgm:pt modelId="{0A106114-001B-43EB-9DF5-16C53F5B4303}" type="parTrans" cxnId="{1EC8386F-E81B-40D5-BFF2-BF53F1F733DC}">
      <dgm:prSet/>
      <dgm:spPr/>
      <dgm:t>
        <a:bodyPr/>
        <a:lstStyle/>
        <a:p>
          <a:endParaRPr lang="ru-RU"/>
        </a:p>
      </dgm:t>
    </dgm:pt>
    <dgm:pt modelId="{C939130C-70AC-4130-8BBA-C3EE245D22C5}" type="sibTrans" cxnId="{1EC8386F-E81B-40D5-BFF2-BF53F1F733DC}">
      <dgm:prSet/>
      <dgm:spPr/>
      <dgm:t>
        <a:bodyPr/>
        <a:lstStyle/>
        <a:p>
          <a:endParaRPr lang="ru-RU"/>
        </a:p>
      </dgm:t>
    </dgm:pt>
    <dgm:pt modelId="{E4ED6384-667E-4210-A729-FFCCFD690CA0}" type="pres">
      <dgm:prSet presAssocID="{70D83E38-8F50-41D4-B8BB-48833220EA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ED04C2-7892-4916-8F60-35D6412AAE3A}" type="pres">
      <dgm:prSet presAssocID="{B942C813-7682-4AA0-A382-5B43E62AA2DE}" presName="parentLin" presStyleCnt="0"/>
      <dgm:spPr/>
    </dgm:pt>
    <dgm:pt modelId="{16C8C82F-815D-4BE3-ABDB-F808B274523A}" type="pres">
      <dgm:prSet presAssocID="{B942C813-7682-4AA0-A382-5B43E62AA2D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4E3BA84-C37B-447A-9832-F327233A927F}" type="pres">
      <dgm:prSet presAssocID="{B942C813-7682-4AA0-A382-5B43E62AA2D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3BA2A-E8F8-408F-9400-4D16A8369CE7}" type="pres">
      <dgm:prSet presAssocID="{B942C813-7682-4AA0-A382-5B43E62AA2DE}" presName="negativeSpace" presStyleCnt="0"/>
      <dgm:spPr/>
    </dgm:pt>
    <dgm:pt modelId="{0773B6E8-152F-4D0D-BDE6-18F56BD1547E}" type="pres">
      <dgm:prSet presAssocID="{B942C813-7682-4AA0-A382-5B43E62AA2DE}" presName="childText" presStyleLbl="conFgAcc1" presStyleIdx="0" presStyleCnt="2">
        <dgm:presLayoutVars>
          <dgm:bulletEnabled val="1"/>
        </dgm:presLayoutVars>
      </dgm:prSet>
      <dgm:spPr/>
    </dgm:pt>
    <dgm:pt modelId="{0F6D4493-8290-4E3F-9FDD-AC8A34FEB1C7}" type="pres">
      <dgm:prSet presAssocID="{E86F6742-2F98-4349-84FF-8DC4871E8164}" presName="spaceBetweenRectangles" presStyleCnt="0"/>
      <dgm:spPr/>
    </dgm:pt>
    <dgm:pt modelId="{F62B9D5F-AB57-4769-909F-D9D27DE8B815}" type="pres">
      <dgm:prSet presAssocID="{2DC1E325-2CE9-4A49-9196-8F97DFA5D343}" presName="parentLin" presStyleCnt="0"/>
      <dgm:spPr/>
    </dgm:pt>
    <dgm:pt modelId="{774EBD3D-7150-4C8C-9FF4-575C7D39169F}" type="pres">
      <dgm:prSet presAssocID="{2DC1E325-2CE9-4A49-9196-8F97DFA5D34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FFE8BF5-05F0-4B52-9BBC-1BC3E5E1D32C}" type="pres">
      <dgm:prSet presAssocID="{2DC1E325-2CE9-4A49-9196-8F97DFA5D34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D340-4012-47CF-A5FF-0C442C8CB873}" type="pres">
      <dgm:prSet presAssocID="{2DC1E325-2CE9-4A49-9196-8F97DFA5D343}" presName="negativeSpace" presStyleCnt="0"/>
      <dgm:spPr/>
    </dgm:pt>
    <dgm:pt modelId="{F7EC0756-07B6-4D8A-A57B-9BFEE21EC8DD}" type="pres">
      <dgm:prSet presAssocID="{2DC1E325-2CE9-4A49-9196-8F97DFA5D34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D0ED8AE-FAD5-420C-A5E6-D6B3E3F6A8CF}" type="presOf" srcId="{2DC1E325-2CE9-4A49-9196-8F97DFA5D343}" destId="{774EBD3D-7150-4C8C-9FF4-575C7D39169F}" srcOrd="0" destOrd="0" presId="urn:microsoft.com/office/officeart/2005/8/layout/list1"/>
    <dgm:cxn modelId="{4388CC35-4EF8-4604-9FE0-44CA01C68003}" type="presOf" srcId="{70D83E38-8F50-41D4-B8BB-48833220EA4C}" destId="{E4ED6384-667E-4210-A729-FFCCFD690CA0}" srcOrd="0" destOrd="0" presId="urn:microsoft.com/office/officeart/2005/8/layout/list1"/>
    <dgm:cxn modelId="{A1C18017-C2FD-43AA-BC5A-56D98869AD27}" type="presOf" srcId="{2DC1E325-2CE9-4A49-9196-8F97DFA5D343}" destId="{BFFE8BF5-05F0-4B52-9BBC-1BC3E5E1D32C}" srcOrd="1" destOrd="0" presId="urn:microsoft.com/office/officeart/2005/8/layout/list1"/>
    <dgm:cxn modelId="{1EC8386F-E81B-40D5-BFF2-BF53F1F733DC}" srcId="{70D83E38-8F50-41D4-B8BB-48833220EA4C}" destId="{2DC1E325-2CE9-4A49-9196-8F97DFA5D343}" srcOrd="1" destOrd="0" parTransId="{0A106114-001B-43EB-9DF5-16C53F5B4303}" sibTransId="{C939130C-70AC-4130-8BBA-C3EE245D22C5}"/>
    <dgm:cxn modelId="{BA0540AE-584D-4D34-908B-0A677171DB0D}" type="presOf" srcId="{B942C813-7682-4AA0-A382-5B43E62AA2DE}" destId="{F4E3BA84-C37B-447A-9832-F327233A927F}" srcOrd="1" destOrd="0" presId="urn:microsoft.com/office/officeart/2005/8/layout/list1"/>
    <dgm:cxn modelId="{4E5E7C08-C759-4D59-A60B-2254886E75DD}" type="presOf" srcId="{B942C813-7682-4AA0-A382-5B43E62AA2DE}" destId="{16C8C82F-815D-4BE3-ABDB-F808B274523A}" srcOrd="0" destOrd="0" presId="urn:microsoft.com/office/officeart/2005/8/layout/list1"/>
    <dgm:cxn modelId="{36F78FF5-0682-4BDA-9F59-6E88A2487D4B}" srcId="{70D83E38-8F50-41D4-B8BB-48833220EA4C}" destId="{B942C813-7682-4AA0-A382-5B43E62AA2DE}" srcOrd="0" destOrd="0" parTransId="{535291DF-B0CB-4C3E-BEE0-7765A4DA3A27}" sibTransId="{E86F6742-2F98-4349-84FF-8DC4871E8164}"/>
    <dgm:cxn modelId="{0394D720-55E3-4B66-8C77-21929FF403F0}" type="presParOf" srcId="{E4ED6384-667E-4210-A729-FFCCFD690CA0}" destId="{ECED04C2-7892-4916-8F60-35D6412AAE3A}" srcOrd="0" destOrd="0" presId="urn:microsoft.com/office/officeart/2005/8/layout/list1"/>
    <dgm:cxn modelId="{A50C6573-1AE5-456B-A0AA-635E8E70FA57}" type="presParOf" srcId="{ECED04C2-7892-4916-8F60-35D6412AAE3A}" destId="{16C8C82F-815D-4BE3-ABDB-F808B274523A}" srcOrd="0" destOrd="0" presId="urn:microsoft.com/office/officeart/2005/8/layout/list1"/>
    <dgm:cxn modelId="{40B49F77-637F-485E-B5FD-49194E7F6B77}" type="presParOf" srcId="{ECED04C2-7892-4916-8F60-35D6412AAE3A}" destId="{F4E3BA84-C37B-447A-9832-F327233A927F}" srcOrd="1" destOrd="0" presId="urn:microsoft.com/office/officeart/2005/8/layout/list1"/>
    <dgm:cxn modelId="{C3598969-4DE1-4A27-B797-40F6A8CCC8EA}" type="presParOf" srcId="{E4ED6384-667E-4210-A729-FFCCFD690CA0}" destId="{1463BA2A-E8F8-408F-9400-4D16A8369CE7}" srcOrd="1" destOrd="0" presId="urn:microsoft.com/office/officeart/2005/8/layout/list1"/>
    <dgm:cxn modelId="{8C199720-3912-416F-A62E-93B53C0BEBF0}" type="presParOf" srcId="{E4ED6384-667E-4210-A729-FFCCFD690CA0}" destId="{0773B6E8-152F-4D0D-BDE6-18F56BD1547E}" srcOrd="2" destOrd="0" presId="urn:microsoft.com/office/officeart/2005/8/layout/list1"/>
    <dgm:cxn modelId="{E710A786-B69D-47DD-B650-6EDF25167CFC}" type="presParOf" srcId="{E4ED6384-667E-4210-A729-FFCCFD690CA0}" destId="{0F6D4493-8290-4E3F-9FDD-AC8A34FEB1C7}" srcOrd="3" destOrd="0" presId="urn:microsoft.com/office/officeart/2005/8/layout/list1"/>
    <dgm:cxn modelId="{CFEAF688-FE70-4E65-A869-CCA2D2887D1F}" type="presParOf" srcId="{E4ED6384-667E-4210-A729-FFCCFD690CA0}" destId="{F62B9D5F-AB57-4769-909F-D9D27DE8B815}" srcOrd="4" destOrd="0" presId="urn:microsoft.com/office/officeart/2005/8/layout/list1"/>
    <dgm:cxn modelId="{368321D1-B629-43EE-9AFB-38613E61091B}" type="presParOf" srcId="{F62B9D5F-AB57-4769-909F-D9D27DE8B815}" destId="{774EBD3D-7150-4C8C-9FF4-575C7D39169F}" srcOrd="0" destOrd="0" presId="urn:microsoft.com/office/officeart/2005/8/layout/list1"/>
    <dgm:cxn modelId="{B92177AE-005B-4D9D-A757-21F57E68AA47}" type="presParOf" srcId="{F62B9D5F-AB57-4769-909F-D9D27DE8B815}" destId="{BFFE8BF5-05F0-4B52-9BBC-1BC3E5E1D32C}" srcOrd="1" destOrd="0" presId="urn:microsoft.com/office/officeart/2005/8/layout/list1"/>
    <dgm:cxn modelId="{6B9A561F-3B3E-4AD4-8313-CE9943A5D82C}" type="presParOf" srcId="{E4ED6384-667E-4210-A729-FFCCFD690CA0}" destId="{DF73D340-4012-47CF-A5FF-0C442C8CB873}" srcOrd="5" destOrd="0" presId="urn:microsoft.com/office/officeart/2005/8/layout/list1"/>
    <dgm:cxn modelId="{C8341A1F-524A-4E50-9874-4EA9479F24FB}" type="presParOf" srcId="{E4ED6384-667E-4210-A729-FFCCFD690CA0}" destId="{F7EC0756-07B6-4D8A-A57B-9BFEE21EC8D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294846-CBA8-48C4-B591-5126720396F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C972CF-4DD3-4F02-B16F-0B6CA9EB7BE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Взаимоотношения участников (дети, учителя, родители, партнеры)  </a:t>
          </a:r>
          <a:endParaRPr lang="ru-RU" sz="2400" b="1" dirty="0">
            <a:solidFill>
              <a:schemeClr val="tx1"/>
            </a:solidFill>
          </a:endParaRPr>
        </a:p>
      </dgm:t>
    </dgm:pt>
    <dgm:pt modelId="{142B41CF-4AC6-40D9-8FE4-A882FBF2E6C4}" type="parTrans" cxnId="{B4C1EC3B-217F-43B1-B87A-442447B76E01}">
      <dgm:prSet/>
      <dgm:spPr/>
      <dgm:t>
        <a:bodyPr/>
        <a:lstStyle/>
        <a:p>
          <a:endParaRPr lang="ru-RU"/>
        </a:p>
      </dgm:t>
    </dgm:pt>
    <dgm:pt modelId="{028D6E7C-048A-4807-A858-295A5B194AF1}" type="sibTrans" cxnId="{B4C1EC3B-217F-43B1-B87A-442447B76E01}">
      <dgm:prSet/>
      <dgm:spPr/>
      <dgm:t>
        <a:bodyPr/>
        <a:lstStyle/>
        <a:p>
          <a:endParaRPr lang="ru-RU"/>
        </a:p>
      </dgm:t>
    </dgm:pt>
    <dgm:pt modelId="{37143F18-3EE1-4C7B-8F83-EB65D4B716B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Ведущая деятельность и позитивное творчество </a:t>
          </a:r>
          <a:endParaRPr lang="ru-RU" sz="2400" b="1" dirty="0">
            <a:solidFill>
              <a:schemeClr val="tx1"/>
            </a:solidFill>
          </a:endParaRPr>
        </a:p>
      </dgm:t>
    </dgm:pt>
    <dgm:pt modelId="{428387DF-2591-4284-8AC2-D0BA03CE6680}" type="parTrans" cxnId="{242E876F-7676-4E7F-A01D-887DEB9A81F6}">
      <dgm:prSet/>
      <dgm:spPr/>
      <dgm:t>
        <a:bodyPr/>
        <a:lstStyle/>
        <a:p>
          <a:endParaRPr lang="ru-RU"/>
        </a:p>
      </dgm:t>
    </dgm:pt>
    <dgm:pt modelId="{25127856-7FCE-4637-BC6C-233781C175C0}" type="sibTrans" cxnId="{242E876F-7676-4E7F-A01D-887DEB9A81F6}">
      <dgm:prSet/>
      <dgm:spPr/>
      <dgm:t>
        <a:bodyPr/>
        <a:lstStyle/>
        <a:p>
          <a:endParaRPr lang="ru-RU"/>
        </a:p>
      </dgm:t>
    </dgm:pt>
    <dgm:pt modelId="{DFD92F0B-D495-47DA-B63B-B4BDCFBC007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Детское самоуправление</a:t>
          </a:r>
          <a:endParaRPr lang="ru-RU" sz="2400" b="1" dirty="0">
            <a:solidFill>
              <a:schemeClr val="tx1"/>
            </a:solidFill>
          </a:endParaRPr>
        </a:p>
      </dgm:t>
    </dgm:pt>
    <dgm:pt modelId="{3F51157C-12A1-4DD4-9110-AD2122F4C512}" type="parTrans" cxnId="{ABAFE2E4-5B80-4AC0-9CE1-CE77565A028B}">
      <dgm:prSet/>
      <dgm:spPr/>
      <dgm:t>
        <a:bodyPr/>
        <a:lstStyle/>
        <a:p>
          <a:endParaRPr lang="ru-RU"/>
        </a:p>
      </dgm:t>
    </dgm:pt>
    <dgm:pt modelId="{4AB2E286-0547-422D-B02F-FBFB1E91EFA2}" type="sibTrans" cxnId="{ABAFE2E4-5B80-4AC0-9CE1-CE77565A028B}">
      <dgm:prSet/>
      <dgm:spPr/>
      <dgm:t>
        <a:bodyPr/>
        <a:lstStyle/>
        <a:p>
          <a:endParaRPr lang="ru-RU"/>
        </a:p>
      </dgm:t>
    </dgm:pt>
    <dgm:pt modelId="{9DFC6634-2803-4F7B-9216-D27BF6ED101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Партнерство, внешняя социокультурная среда </a:t>
          </a:r>
          <a:endParaRPr lang="ru-RU" sz="2400" b="1" dirty="0">
            <a:solidFill>
              <a:schemeClr val="tx1"/>
            </a:solidFill>
          </a:endParaRPr>
        </a:p>
      </dgm:t>
    </dgm:pt>
    <dgm:pt modelId="{93CE8FE7-0E2B-431E-8EB6-2D0A86367526}" type="parTrans" cxnId="{CF70501F-613B-4A61-A6B9-AAD86A7D4A85}">
      <dgm:prSet/>
      <dgm:spPr/>
      <dgm:t>
        <a:bodyPr/>
        <a:lstStyle/>
        <a:p>
          <a:endParaRPr lang="ru-RU"/>
        </a:p>
      </dgm:t>
    </dgm:pt>
    <dgm:pt modelId="{2A6A9522-9551-4773-BE3A-4375049EDA2A}" type="sibTrans" cxnId="{CF70501F-613B-4A61-A6B9-AAD86A7D4A85}">
      <dgm:prSet/>
      <dgm:spPr/>
      <dgm:t>
        <a:bodyPr/>
        <a:lstStyle/>
        <a:p>
          <a:endParaRPr lang="ru-RU"/>
        </a:p>
      </dgm:t>
    </dgm:pt>
    <dgm:pt modelId="{2492D67A-0C31-40F5-951E-BEB4A72563B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«Лицо» школы – бренд, уникальность</a:t>
          </a:r>
          <a:endParaRPr lang="ru-RU" sz="2400" b="1" dirty="0">
            <a:solidFill>
              <a:schemeClr val="tx1"/>
            </a:solidFill>
          </a:endParaRPr>
        </a:p>
      </dgm:t>
    </dgm:pt>
    <dgm:pt modelId="{A6834FBF-B046-4EAB-8F39-5B80DE8081AC}" type="parTrans" cxnId="{59EA817D-A400-4197-9468-A8B72E162EA0}">
      <dgm:prSet/>
      <dgm:spPr/>
      <dgm:t>
        <a:bodyPr/>
        <a:lstStyle/>
        <a:p>
          <a:endParaRPr lang="ru-RU"/>
        </a:p>
      </dgm:t>
    </dgm:pt>
    <dgm:pt modelId="{41994CE7-63F8-4BC8-8278-45E9B52E2EE0}" type="sibTrans" cxnId="{59EA817D-A400-4197-9468-A8B72E162EA0}">
      <dgm:prSet/>
      <dgm:spPr/>
      <dgm:t>
        <a:bodyPr/>
        <a:lstStyle/>
        <a:p>
          <a:endParaRPr lang="ru-RU"/>
        </a:p>
      </dgm:t>
    </dgm:pt>
    <dgm:pt modelId="{0527AB16-6338-427B-88B7-CF5E0A8CD16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Доминирующая цель </a:t>
          </a:r>
          <a:endParaRPr lang="ru-RU" sz="2400" b="1" dirty="0">
            <a:solidFill>
              <a:schemeClr val="tx1"/>
            </a:solidFill>
          </a:endParaRPr>
        </a:p>
      </dgm:t>
    </dgm:pt>
    <dgm:pt modelId="{BD75E5A7-4F2C-4A14-A68E-40A0499FF580}" type="parTrans" cxnId="{4FC7152B-9861-46C5-9926-7E5D605483C1}">
      <dgm:prSet/>
      <dgm:spPr/>
      <dgm:t>
        <a:bodyPr/>
        <a:lstStyle/>
        <a:p>
          <a:endParaRPr lang="ru-RU"/>
        </a:p>
      </dgm:t>
    </dgm:pt>
    <dgm:pt modelId="{D7C01AB9-7E03-4ACC-9ACF-388322BB0B23}" type="sibTrans" cxnId="{4FC7152B-9861-46C5-9926-7E5D605483C1}">
      <dgm:prSet/>
      <dgm:spPr/>
      <dgm:t>
        <a:bodyPr/>
        <a:lstStyle/>
        <a:p>
          <a:endParaRPr lang="ru-RU"/>
        </a:p>
      </dgm:t>
    </dgm:pt>
    <dgm:pt modelId="{E1E89E01-ACB3-4D1E-9BDF-37784584F040}" type="pres">
      <dgm:prSet presAssocID="{6E294846-CBA8-48C4-B591-5126720396F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AD40A-8CF7-4A5C-B1D0-3F79550AF65A}" type="pres">
      <dgm:prSet presAssocID="{7BC972CF-4DD3-4F02-B16F-0B6CA9EB7BEE}" presName="node" presStyleLbl="node1" presStyleIdx="0" presStyleCnt="6" custScaleX="171452" custScaleY="174147" custRadScaleRad="91122" custRadScaleInc="-15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9148E-C81F-42C6-AC82-E38481A7C7C0}" type="pres">
      <dgm:prSet presAssocID="{7BC972CF-4DD3-4F02-B16F-0B6CA9EB7BEE}" presName="spNode" presStyleCnt="0"/>
      <dgm:spPr/>
    </dgm:pt>
    <dgm:pt modelId="{6DCAF12C-43DE-418D-8EAA-16D5A7FB7240}" type="pres">
      <dgm:prSet presAssocID="{028D6E7C-048A-4807-A858-295A5B194AF1}" presName="sibTrans" presStyleLbl="sibTrans1D1" presStyleIdx="0" presStyleCnt="6"/>
      <dgm:spPr/>
      <dgm:t>
        <a:bodyPr/>
        <a:lstStyle/>
        <a:p>
          <a:endParaRPr lang="ru-RU"/>
        </a:p>
      </dgm:t>
    </dgm:pt>
    <dgm:pt modelId="{5E08B090-9F20-463B-A2F4-AE32B649473A}" type="pres">
      <dgm:prSet presAssocID="{0527AB16-6338-427B-88B7-CF5E0A8CD16F}" presName="node" presStyleLbl="node1" presStyleIdx="1" presStyleCnt="6" custScaleX="151985" custScaleY="155771" custRadScaleRad="111441" custRadScaleInc="65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5D226-50E1-4A90-B7B6-C6F4D00B83F1}" type="pres">
      <dgm:prSet presAssocID="{0527AB16-6338-427B-88B7-CF5E0A8CD16F}" presName="spNode" presStyleCnt="0"/>
      <dgm:spPr/>
    </dgm:pt>
    <dgm:pt modelId="{00EEA57F-F4C7-4D78-9C86-AE9E83AE5619}" type="pres">
      <dgm:prSet presAssocID="{D7C01AB9-7E03-4ACC-9ACF-388322BB0B23}" presName="sibTrans" presStyleLbl="sibTrans1D1" presStyleIdx="1" presStyleCnt="6"/>
      <dgm:spPr/>
      <dgm:t>
        <a:bodyPr/>
        <a:lstStyle/>
        <a:p>
          <a:endParaRPr lang="ru-RU"/>
        </a:p>
      </dgm:t>
    </dgm:pt>
    <dgm:pt modelId="{858AE49A-0CD1-4C14-863E-4E7ED65DA4C7}" type="pres">
      <dgm:prSet presAssocID="{37143F18-3EE1-4C7B-8F83-EB65D4B716B9}" presName="node" presStyleLbl="node1" presStyleIdx="2" presStyleCnt="6" custScaleX="145826" custScaleY="163831" custRadScaleRad="122210" custRadScaleInc="-22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F53DC6-C605-4313-9069-3CC770E9CF6E}" type="pres">
      <dgm:prSet presAssocID="{37143F18-3EE1-4C7B-8F83-EB65D4B716B9}" presName="spNode" presStyleCnt="0"/>
      <dgm:spPr/>
    </dgm:pt>
    <dgm:pt modelId="{B46602E8-DD9B-4061-AE91-32C1B8161B5F}" type="pres">
      <dgm:prSet presAssocID="{25127856-7FCE-4637-BC6C-233781C175C0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3E87ED5-DD29-40BC-BB64-009C426CA761}" type="pres">
      <dgm:prSet presAssocID="{DFD92F0B-D495-47DA-B63B-B4BDCFBC007B}" presName="node" presStyleLbl="node1" presStyleIdx="3" presStyleCnt="6" custScaleX="150754" custScaleY="170277" custRadScaleRad="92552" custRadScaleInc="-7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C7FDB-A82D-442D-9762-FE028890BB0C}" type="pres">
      <dgm:prSet presAssocID="{DFD92F0B-D495-47DA-B63B-B4BDCFBC007B}" presName="spNode" presStyleCnt="0"/>
      <dgm:spPr/>
    </dgm:pt>
    <dgm:pt modelId="{C6E0AC51-FBFF-4D48-8CD7-508DBB8015FE}" type="pres">
      <dgm:prSet presAssocID="{4AB2E286-0547-422D-B02F-FBFB1E91EFA2}" presName="sibTrans" presStyleLbl="sibTrans1D1" presStyleIdx="3" presStyleCnt="6"/>
      <dgm:spPr/>
      <dgm:t>
        <a:bodyPr/>
        <a:lstStyle/>
        <a:p>
          <a:endParaRPr lang="ru-RU"/>
        </a:p>
      </dgm:t>
    </dgm:pt>
    <dgm:pt modelId="{1EF453A7-B4BA-4C7D-882C-B6DA741B8D18}" type="pres">
      <dgm:prSet presAssocID="{9DFC6634-2803-4F7B-9216-D27BF6ED1017}" presName="node" presStyleLbl="node1" presStyleIdx="4" presStyleCnt="6" custScaleX="154486" custScaleY="176193" custRadScaleRad="109679" custRadScaleInc="36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5BF8B-1F55-4BA2-B0EB-027323A95568}" type="pres">
      <dgm:prSet presAssocID="{9DFC6634-2803-4F7B-9216-D27BF6ED1017}" presName="spNode" presStyleCnt="0"/>
      <dgm:spPr/>
    </dgm:pt>
    <dgm:pt modelId="{A8B768AF-A5ED-4098-8B38-7C17C3A0E748}" type="pres">
      <dgm:prSet presAssocID="{2A6A9522-9551-4773-BE3A-4375049EDA2A}" presName="sibTrans" presStyleLbl="sibTrans1D1" presStyleIdx="4" presStyleCnt="6"/>
      <dgm:spPr/>
      <dgm:t>
        <a:bodyPr/>
        <a:lstStyle/>
        <a:p>
          <a:endParaRPr lang="ru-RU"/>
        </a:p>
      </dgm:t>
    </dgm:pt>
    <dgm:pt modelId="{39A72164-A9E0-43F6-A972-D99A54811358}" type="pres">
      <dgm:prSet presAssocID="{2492D67A-0C31-40F5-951E-BEB4A72563B1}" presName="node" presStyleLbl="node1" presStyleIdx="5" presStyleCnt="6" custScaleX="144667" custScaleY="158140" custRadScaleRad="112766" custRadScaleInc="-39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DB7CB-7BEF-42C4-8049-7132EFBD8D3B}" type="pres">
      <dgm:prSet presAssocID="{2492D67A-0C31-40F5-951E-BEB4A72563B1}" presName="spNode" presStyleCnt="0"/>
      <dgm:spPr/>
    </dgm:pt>
    <dgm:pt modelId="{CCAF1E2D-0818-4676-BE70-446EF7CEF226}" type="pres">
      <dgm:prSet presAssocID="{41994CE7-63F8-4BC8-8278-45E9B52E2EE0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8DC725C2-8DE7-429A-B5BD-5525C068D20E}" type="presOf" srcId="{2492D67A-0C31-40F5-951E-BEB4A72563B1}" destId="{39A72164-A9E0-43F6-A972-D99A54811358}" srcOrd="0" destOrd="0" presId="urn:microsoft.com/office/officeart/2005/8/layout/cycle6"/>
    <dgm:cxn modelId="{59EA817D-A400-4197-9468-A8B72E162EA0}" srcId="{6E294846-CBA8-48C4-B591-5126720396FA}" destId="{2492D67A-0C31-40F5-951E-BEB4A72563B1}" srcOrd="5" destOrd="0" parTransId="{A6834FBF-B046-4EAB-8F39-5B80DE8081AC}" sibTransId="{41994CE7-63F8-4BC8-8278-45E9B52E2EE0}"/>
    <dgm:cxn modelId="{F3A97E6A-FF7A-4DC3-AA44-CE1D50414D6D}" type="presOf" srcId="{25127856-7FCE-4637-BC6C-233781C175C0}" destId="{B46602E8-DD9B-4061-AE91-32C1B8161B5F}" srcOrd="0" destOrd="0" presId="urn:microsoft.com/office/officeart/2005/8/layout/cycle6"/>
    <dgm:cxn modelId="{89187D8A-6551-4203-A4EC-CE26A497C76B}" type="presOf" srcId="{0527AB16-6338-427B-88B7-CF5E0A8CD16F}" destId="{5E08B090-9F20-463B-A2F4-AE32B649473A}" srcOrd="0" destOrd="0" presId="urn:microsoft.com/office/officeart/2005/8/layout/cycle6"/>
    <dgm:cxn modelId="{ABAFE2E4-5B80-4AC0-9CE1-CE77565A028B}" srcId="{6E294846-CBA8-48C4-B591-5126720396FA}" destId="{DFD92F0B-D495-47DA-B63B-B4BDCFBC007B}" srcOrd="3" destOrd="0" parTransId="{3F51157C-12A1-4DD4-9110-AD2122F4C512}" sibTransId="{4AB2E286-0547-422D-B02F-FBFB1E91EFA2}"/>
    <dgm:cxn modelId="{29B3C89A-390F-4A71-A4D5-CAFFC94BEDA6}" type="presOf" srcId="{2A6A9522-9551-4773-BE3A-4375049EDA2A}" destId="{A8B768AF-A5ED-4098-8B38-7C17C3A0E748}" srcOrd="0" destOrd="0" presId="urn:microsoft.com/office/officeart/2005/8/layout/cycle6"/>
    <dgm:cxn modelId="{B819EBDD-21BD-4654-919A-84BF3BDAC2E8}" type="presOf" srcId="{41994CE7-63F8-4BC8-8278-45E9B52E2EE0}" destId="{CCAF1E2D-0818-4676-BE70-446EF7CEF226}" srcOrd="0" destOrd="0" presId="urn:microsoft.com/office/officeart/2005/8/layout/cycle6"/>
    <dgm:cxn modelId="{8BCB0A4D-21C5-4CF6-9D83-4B7EA5CEB259}" type="presOf" srcId="{9DFC6634-2803-4F7B-9216-D27BF6ED1017}" destId="{1EF453A7-B4BA-4C7D-882C-B6DA741B8D18}" srcOrd="0" destOrd="0" presId="urn:microsoft.com/office/officeart/2005/8/layout/cycle6"/>
    <dgm:cxn modelId="{24889313-EEE2-49B5-B49C-9D54728FD13C}" type="presOf" srcId="{DFD92F0B-D495-47DA-B63B-B4BDCFBC007B}" destId="{83E87ED5-DD29-40BC-BB64-009C426CA761}" srcOrd="0" destOrd="0" presId="urn:microsoft.com/office/officeart/2005/8/layout/cycle6"/>
    <dgm:cxn modelId="{4B3699F3-E0D0-4068-9A5E-864DC30DD9E8}" type="presOf" srcId="{028D6E7C-048A-4807-A858-295A5B194AF1}" destId="{6DCAF12C-43DE-418D-8EAA-16D5A7FB7240}" srcOrd="0" destOrd="0" presId="urn:microsoft.com/office/officeart/2005/8/layout/cycle6"/>
    <dgm:cxn modelId="{E55867A4-D387-4919-9371-FA568C7C34B1}" type="presOf" srcId="{D7C01AB9-7E03-4ACC-9ACF-388322BB0B23}" destId="{00EEA57F-F4C7-4D78-9C86-AE9E83AE5619}" srcOrd="0" destOrd="0" presId="urn:microsoft.com/office/officeart/2005/8/layout/cycle6"/>
    <dgm:cxn modelId="{4FC7152B-9861-46C5-9926-7E5D605483C1}" srcId="{6E294846-CBA8-48C4-B591-5126720396FA}" destId="{0527AB16-6338-427B-88B7-CF5E0A8CD16F}" srcOrd="1" destOrd="0" parTransId="{BD75E5A7-4F2C-4A14-A68E-40A0499FF580}" sibTransId="{D7C01AB9-7E03-4ACC-9ACF-388322BB0B23}"/>
    <dgm:cxn modelId="{B4C1EC3B-217F-43B1-B87A-442447B76E01}" srcId="{6E294846-CBA8-48C4-B591-5126720396FA}" destId="{7BC972CF-4DD3-4F02-B16F-0B6CA9EB7BEE}" srcOrd="0" destOrd="0" parTransId="{142B41CF-4AC6-40D9-8FE4-A882FBF2E6C4}" sibTransId="{028D6E7C-048A-4807-A858-295A5B194AF1}"/>
    <dgm:cxn modelId="{242E876F-7676-4E7F-A01D-887DEB9A81F6}" srcId="{6E294846-CBA8-48C4-B591-5126720396FA}" destId="{37143F18-3EE1-4C7B-8F83-EB65D4B716B9}" srcOrd="2" destOrd="0" parTransId="{428387DF-2591-4284-8AC2-D0BA03CE6680}" sibTransId="{25127856-7FCE-4637-BC6C-233781C175C0}"/>
    <dgm:cxn modelId="{CF70501F-613B-4A61-A6B9-AAD86A7D4A85}" srcId="{6E294846-CBA8-48C4-B591-5126720396FA}" destId="{9DFC6634-2803-4F7B-9216-D27BF6ED1017}" srcOrd="4" destOrd="0" parTransId="{93CE8FE7-0E2B-431E-8EB6-2D0A86367526}" sibTransId="{2A6A9522-9551-4773-BE3A-4375049EDA2A}"/>
    <dgm:cxn modelId="{9B166134-D6C2-4C56-8C02-4961870F8C75}" type="presOf" srcId="{4AB2E286-0547-422D-B02F-FBFB1E91EFA2}" destId="{C6E0AC51-FBFF-4D48-8CD7-508DBB8015FE}" srcOrd="0" destOrd="0" presId="urn:microsoft.com/office/officeart/2005/8/layout/cycle6"/>
    <dgm:cxn modelId="{548C2867-F7FD-4BA8-9714-A4471BED6213}" type="presOf" srcId="{6E294846-CBA8-48C4-B591-5126720396FA}" destId="{E1E89E01-ACB3-4D1E-9BDF-37784584F040}" srcOrd="0" destOrd="0" presId="urn:microsoft.com/office/officeart/2005/8/layout/cycle6"/>
    <dgm:cxn modelId="{421E5EF9-05B3-4B44-AF84-21BA8DFBFC4C}" type="presOf" srcId="{7BC972CF-4DD3-4F02-B16F-0B6CA9EB7BEE}" destId="{171AD40A-8CF7-4A5C-B1D0-3F79550AF65A}" srcOrd="0" destOrd="0" presId="urn:microsoft.com/office/officeart/2005/8/layout/cycle6"/>
    <dgm:cxn modelId="{955DDADE-7A46-4F4B-8E71-D044B89306E6}" type="presOf" srcId="{37143F18-3EE1-4C7B-8F83-EB65D4B716B9}" destId="{858AE49A-0CD1-4C14-863E-4E7ED65DA4C7}" srcOrd="0" destOrd="0" presId="urn:microsoft.com/office/officeart/2005/8/layout/cycle6"/>
    <dgm:cxn modelId="{345EECE7-EA4B-43A9-9181-1303818DD25B}" type="presParOf" srcId="{E1E89E01-ACB3-4D1E-9BDF-37784584F040}" destId="{171AD40A-8CF7-4A5C-B1D0-3F79550AF65A}" srcOrd="0" destOrd="0" presId="urn:microsoft.com/office/officeart/2005/8/layout/cycle6"/>
    <dgm:cxn modelId="{94294934-D3BF-4A61-932D-D37F50A12F6A}" type="presParOf" srcId="{E1E89E01-ACB3-4D1E-9BDF-37784584F040}" destId="{F609148E-C81F-42C6-AC82-E38481A7C7C0}" srcOrd="1" destOrd="0" presId="urn:microsoft.com/office/officeart/2005/8/layout/cycle6"/>
    <dgm:cxn modelId="{55D5023A-EB99-403B-B5DE-D4B09054DCC1}" type="presParOf" srcId="{E1E89E01-ACB3-4D1E-9BDF-37784584F040}" destId="{6DCAF12C-43DE-418D-8EAA-16D5A7FB7240}" srcOrd="2" destOrd="0" presId="urn:microsoft.com/office/officeart/2005/8/layout/cycle6"/>
    <dgm:cxn modelId="{BCED01F4-C2D5-40B7-8F99-542B5EF7144C}" type="presParOf" srcId="{E1E89E01-ACB3-4D1E-9BDF-37784584F040}" destId="{5E08B090-9F20-463B-A2F4-AE32B649473A}" srcOrd="3" destOrd="0" presId="urn:microsoft.com/office/officeart/2005/8/layout/cycle6"/>
    <dgm:cxn modelId="{D7FD39A8-0A82-4818-B21A-DBCACB53FE2C}" type="presParOf" srcId="{E1E89E01-ACB3-4D1E-9BDF-37784584F040}" destId="{0665D226-50E1-4A90-B7B6-C6F4D00B83F1}" srcOrd="4" destOrd="0" presId="urn:microsoft.com/office/officeart/2005/8/layout/cycle6"/>
    <dgm:cxn modelId="{0F17EF7E-6C9E-4227-A050-0CEA1E06CE00}" type="presParOf" srcId="{E1E89E01-ACB3-4D1E-9BDF-37784584F040}" destId="{00EEA57F-F4C7-4D78-9C86-AE9E83AE5619}" srcOrd="5" destOrd="0" presId="urn:microsoft.com/office/officeart/2005/8/layout/cycle6"/>
    <dgm:cxn modelId="{E79F759B-FC56-41BC-9A5B-2CF0F6836EB0}" type="presParOf" srcId="{E1E89E01-ACB3-4D1E-9BDF-37784584F040}" destId="{858AE49A-0CD1-4C14-863E-4E7ED65DA4C7}" srcOrd="6" destOrd="0" presId="urn:microsoft.com/office/officeart/2005/8/layout/cycle6"/>
    <dgm:cxn modelId="{6D024B85-DDE6-47C1-BD29-3DF4D327B239}" type="presParOf" srcId="{E1E89E01-ACB3-4D1E-9BDF-37784584F040}" destId="{6DF53DC6-C605-4313-9069-3CC770E9CF6E}" srcOrd="7" destOrd="0" presId="urn:microsoft.com/office/officeart/2005/8/layout/cycle6"/>
    <dgm:cxn modelId="{B724D987-68BA-409B-B0EB-F064545DC6E0}" type="presParOf" srcId="{E1E89E01-ACB3-4D1E-9BDF-37784584F040}" destId="{B46602E8-DD9B-4061-AE91-32C1B8161B5F}" srcOrd="8" destOrd="0" presId="urn:microsoft.com/office/officeart/2005/8/layout/cycle6"/>
    <dgm:cxn modelId="{CC20C030-DD4D-4F2C-AC2F-1A08CAB650CA}" type="presParOf" srcId="{E1E89E01-ACB3-4D1E-9BDF-37784584F040}" destId="{83E87ED5-DD29-40BC-BB64-009C426CA761}" srcOrd="9" destOrd="0" presId="urn:microsoft.com/office/officeart/2005/8/layout/cycle6"/>
    <dgm:cxn modelId="{660FC241-E87F-43AB-86CF-6A28FA5231CB}" type="presParOf" srcId="{E1E89E01-ACB3-4D1E-9BDF-37784584F040}" destId="{928C7FDB-A82D-442D-9762-FE028890BB0C}" srcOrd="10" destOrd="0" presId="urn:microsoft.com/office/officeart/2005/8/layout/cycle6"/>
    <dgm:cxn modelId="{32120336-ABD8-40EE-9AA4-1F6353D70E20}" type="presParOf" srcId="{E1E89E01-ACB3-4D1E-9BDF-37784584F040}" destId="{C6E0AC51-FBFF-4D48-8CD7-508DBB8015FE}" srcOrd="11" destOrd="0" presId="urn:microsoft.com/office/officeart/2005/8/layout/cycle6"/>
    <dgm:cxn modelId="{713A9153-3BB6-4AA7-B984-4301F0396BA8}" type="presParOf" srcId="{E1E89E01-ACB3-4D1E-9BDF-37784584F040}" destId="{1EF453A7-B4BA-4C7D-882C-B6DA741B8D18}" srcOrd="12" destOrd="0" presId="urn:microsoft.com/office/officeart/2005/8/layout/cycle6"/>
    <dgm:cxn modelId="{C0061B7C-3301-48E2-9A1F-41BBCA2FD31E}" type="presParOf" srcId="{E1E89E01-ACB3-4D1E-9BDF-37784584F040}" destId="{B0D5BF8B-1F55-4BA2-B0EB-027323A95568}" srcOrd="13" destOrd="0" presId="urn:microsoft.com/office/officeart/2005/8/layout/cycle6"/>
    <dgm:cxn modelId="{4466DE3B-BC83-493F-84EE-2EF63615C574}" type="presParOf" srcId="{E1E89E01-ACB3-4D1E-9BDF-37784584F040}" destId="{A8B768AF-A5ED-4098-8B38-7C17C3A0E748}" srcOrd="14" destOrd="0" presId="urn:microsoft.com/office/officeart/2005/8/layout/cycle6"/>
    <dgm:cxn modelId="{24929E4D-65F4-4C9E-898F-77BBD28FA78D}" type="presParOf" srcId="{E1E89E01-ACB3-4D1E-9BDF-37784584F040}" destId="{39A72164-A9E0-43F6-A972-D99A54811358}" srcOrd="15" destOrd="0" presId="urn:microsoft.com/office/officeart/2005/8/layout/cycle6"/>
    <dgm:cxn modelId="{3A4CDF9E-B1C6-4E34-889E-174FEF9F636D}" type="presParOf" srcId="{E1E89E01-ACB3-4D1E-9BDF-37784584F040}" destId="{A62DB7CB-7BEF-42C4-8049-7132EFBD8D3B}" srcOrd="16" destOrd="0" presId="urn:microsoft.com/office/officeart/2005/8/layout/cycle6"/>
    <dgm:cxn modelId="{2062A89B-F12F-40B9-91DE-3FE2F58402F9}" type="presParOf" srcId="{E1E89E01-ACB3-4D1E-9BDF-37784584F040}" destId="{CCAF1E2D-0818-4676-BE70-446EF7CEF226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228FE4-E68E-4D90-BE87-8DD6C9F1A60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B492CBF-DCE0-4907-874E-B13E91432B86}">
      <dgm:prSet phldrT="[Текст]"/>
      <dgm:spPr/>
      <dgm:t>
        <a:bodyPr/>
        <a:lstStyle/>
        <a:p>
          <a:r>
            <a:rPr lang="ru-RU" dirty="0" smtClean="0"/>
            <a:t>Должен </a:t>
          </a:r>
          <a:endParaRPr lang="ru-RU" dirty="0"/>
        </a:p>
      </dgm:t>
    </dgm:pt>
    <dgm:pt modelId="{FA28D53A-E362-478A-8608-C014478F167C}" type="parTrans" cxnId="{CE6349BC-E07B-4DFC-A0A8-0FCB7C7C0E6F}">
      <dgm:prSet/>
      <dgm:spPr/>
      <dgm:t>
        <a:bodyPr/>
        <a:lstStyle/>
        <a:p>
          <a:endParaRPr lang="ru-RU"/>
        </a:p>
      </dgm:t>
    </dgm:pt>
    <dgm:pt modelId="{DECB3480-0E93-4045-BCD1-E130BB3BD942}" type="sibTrans" cxnId="{CE6349BC-E07B-4DFC-A0A8-0FCB7C7C0E6F}">
      <dgm:prSet/>
      <dgm:spPr/>
      <dgm:t>
        <a:bodyPr/>
        <a:lstStyle/>
        <a:p>
          <a:endParaRPr lang="ru-RU"/>
        </a:p>
      </dgm:t>
    </dgm:pt>
    <dgm:pt modelId="{A6891DD8-6857-4BC2-B691-7D3F5D885BA5}">
      <dgm:prSet phldrT="[Текст]"/>
      <dgm:spPr/>
      <dgm:t>
        <a:bodyPr/>
        <a:lstStyle/>
        <a:p>
          <a:r>
            <a:rPr lang="ru-RU" dirty="0" smtClean="0"/>
            <a:t>Надо </a:t>
          </a:r>
          <a:endParaRPr lang="ru-RU" dirty="0"/>
        </a:p>
      </dgm:t>
    </dgm:pt>
    <dgm:pt modelId="{66D37867-E65C-4231-AF93-E5822416933E}" type="parTrans" cxnId="{7B5CFD1F-AC51-4463-B374-9C43DBAAEDF5}">
      <dgm:prSet/>
      <dgm:spPr/>
      <dgm:t>
        <a:bodyPr/>
        <a:lstStyle/>
        <a:p>
          <a:endParaRPr lang="ru-RU"/>
        </a:p>
      </dgm:t>
    </dgm:pt>
    <dgm:pt modelId="{96BEB816-3224-44E9-8846-1FCCB4F38A25}" type="sibTrans" cxnId="{7B5CFD1F-AC51-4463-B374-9C43DBAAEDF5}">
      <dgm:prSet/>
      <dgm:spPr/>
      <dgm:t>
        <a:bodyPr/>
        <a:lstStyle/>
        <a:p>
          <a:endParaRPr lang="ru-RU"/>
        </a:p>
      </dgm:t>
    </dgm:pt>
    <dgm:pt modelId="{B29F6F09-F920-4497-B246-9A20BA608CE9}">
      <dgm:prSet phldrT="[Текст]"/>
      <dgm:spPr/>
      <dgm:t>
        <a:bodyPr/>
        <a:lstStyle/>
        <a:p>
          <a:pPr algn="l"/>
          <a:r>
            <a:rPr lang="ru-RU" dirty="0" smtClean="0"/>
            <a:t>Могу </a:t>
          </a:r>
          <a:endParaRPr lang="ru-RU" dirty="0"/>
        </a:p>
      </dgm:t>
    </dgm:pt>
    <dgm:pt modelId="{3085FC2E-C555-49B7-9EA7-FD64AB8EEF96}" type="parTrans" cxnId="{C39CE5F0-2BB1-4F77-A9E6-62BCD005DE65}">
      <dgm:prSet/>
      <dgm:spPr/>
      <dgm:t>
        <a:bodyPr/>
        <a:lstStyle/>
        <a:p>
          <a:endParaRPr lang="ru-RU"/>
        </a:p>
      </dgm:t>
    </dgm:pt>
    <dgm:pt modelId="{C7753F32-269F-4338-9E11-774C7463B804}" type="sibTrans" cxnId="{C39CE5F0-2BB1-4F77-A9E6-62BCD005DE65}">
      <dgm:prSet/>
      <dgm:spPr/>
      <dgm:t>
        <a:bodyPr/>
        <a:lstStyle/>
        <a:p>
          <a:endParaRPr lang="ru-RU"/>
        </a:p>
      </dgm:t>
    </dgm:pt>
    <dgm:pt modelId="{D22F8F0D-B9AA-4AD8-A435-15388F8B1319}">
      <dgm:prSet phldrT="[Текст]"/>
      <dgm:spPr/>
      <dgm:t>
        <a:bodyPr/>
        <a:lstStyle/>
        <a:p>
          <a:r>
            <a:rPr lang="ru-RU" dirty="0" smtClean="0"/>
            <a:t>         </a:t>
          </a:r>
          <a:r>
            <a:rPr lang="ru-RU" b="0" dirty="0" smtClean="0"/>
            <a:t>Лечу</a:t>
          </a:r>
          <a:r>
            <a:rPr lang="ru-RU" dirty="0" smtClean="0"/>
            <a:t> </a:t>
          </a:r>
          <a:endParaRPr lang="ru-RU" dirty="0"/>
        </a:p>
      </dgm:t>
    </dgm:pt>
    <dgm:pt modelId="{C93CA98C-8A87-4305-BD2F-AEFD59415C25}" type="parTrans" cxnId="{32E1B677-6253-444E-AB91-843FB26EAA96}">
      <dgm:prSet/>
      <dgm:spPr/>
      <dgm:t>
        <a:bodyPr/>
        <a:lstStyle/>
        <a:p>
          <a:endParaRPr lang="ru-RU"/>
        </a:p>
      </dgm:t>
    </dgm:pt>
    <dgm:pt modelId="{DD7323E4-9242-478E-8CA2-E5377E7803F9}" type="sibTrans" cxnId="{32E1B677-6253-444E-AB91-843FB26EAA96}">
      <dgm:prSet/>
      <dgm:spPr/>
      <dgm:t>
        <a:bodyPr/>
        <a:lstStyle/>
        <a:p>
          <a:endParaRPr lang="ru-RU"/>
        </a:p>
      </dgm:t>
    </dgm:pt>
    <dgm:pt modelId="{0C246B2B-468F-4FDB-B8A4-A3A02B2B0887}" type="pres">
      <dgm:prSet presAssocID="{E9228FE4-E68E-4D90-BE87-8DD6C9F1A60A}" presName="arrowDiagram" presStyleCnt="0">
        <dgm:presLayoutVars>
          <dgm:chMax val="5"/>
          <dgm:dir/>
          <dgm:resizeHandles val="exact"/>
        </dgm:presLayoutVars>
      </dgm:prSet>
      <dgm:spPr/>
    </dgm:pt>
    <dgm:pt modelId="{C3AB519F-D3B4-46DF-8DD7-A14B3136D8C5}" type="pres">
      <dgm:prSet presAssocID="{E9228FE4-E68E-4D90-BE87-8DD6C9F1A60A}" presName="arrow" presStyleLbl="bgShp" presStyleIdx="0" presStyleCnt="1" custLinFactNeighborX="3079" custLinFactNeighborY="-2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B838686-481E-4DD4-BF60-56BA611CC288}" type="pres">
      <dgm:prSet presAssocID="{E9228FE4-E68E-4D90-BE87-8DD6C9F1A60A}" presName="arrowDiagram4" presStyleCnt="0"/>
      <dgm:spPr/>
    </dgm:pt>
    <dgm:pt modelId="{A0011EA1-C68D-4243-8F27-07F74EF34B23}" type="pres">
      <dgm:prSet presAssocID="{BB492CBF-DCE0-4907-874E-B13E91432B86}" presName="bullet4a" presStyleLbl="node1" presStyleIdx="0" presStyleCnt="4"/>
      <dgm:spPr/>
    </dgm:pt>
    <dgm:pt modelId="{7B438EC8-5B58-4633-BF26-A5B0FDF8B39D}" type="pres">
      <dgm:prSet presAssocID="{BB492CBF-DCE0-4907-874E-B13E91432B86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DD5BE-6B93-4393-8CDE-B1396E383F74}" type="pres">
      <dgm:prSet presAssocID="{A6891DD8-6857-4BC2-B691-7D3F5D885BA5}" presName="bullet4b" presStyleLbl="node1" presStyleIdx="1" presStyleCnt="4" custLinFactX="70132" custLinFactNeighborX="100000" custLinFactNeighborY="-52660"/>
      <dgm:spPr/>
    </dgm:pt>
    <dgm:pt modelId="{37C409DF-BF62-4228-AC19-34E1EA5156CC}" type="pres">
      <dgm:prSet presAssocID="{A6891DD8-6857-4BC2-B691-7D3F5D885BA5}" presName="textBox4b" presStyleLbl="revTx" presStyleIdx="1" presStyleCnt="4" custScaleY="92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C16FE-5072-4C62-B144-D749166B7BDB}" type="pres">
      <dgm:prSet presAssocID="{B29F6F09-F920-4497-B246-9A20BA608CE9}" presName="bullet4c" presStyleLbl="node1" presStyleIdx="2" presStyleCnt="4" custLinFactNeighborX="70316" custLinFactNeighborY="-12229"/>
      <dgm:spPr/>
    </dgm:pt>
    <dgm:pt modelId="{AA3ADE85-9860-4149-A0A8-F308E407510D}" type="pres">
      <dgm:prSet presAssocID="{B29F6F09-F920-4497-B246-9A20BA608CE9}" presName="textBox4c" presStyleLbl="revTx" presStyleIdx="2" presStyleCnt="4" custScaleX="93449" custScaleY="87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57E49-AB96-43FB-A214-1262DE9903C9}" type="pres">
      <dgm:prSet presAssocID="{D22F8F0D-B9AA-4AD8-A435-15388F8B1319}" presName="bullet4d" presStyleLbl="node1" presStyleIdx="3" presStyleCnt="4" custLinFactNeighborX="-18257" custLinFactNeighborY="-4564"/>
      <dgm:spPr/>
    </dgm:pt>
    <dgm:pt modelId="{C0D8F352-BC89-457B-B697-96764D6350F0}" type="pres">
      <dgm:prSet presAssocID="{D22F8F0D-B9AA-4AD8-A435-15388F8B1319}" presName="textBox4d" presStyleLbl="revTx" presStyleIdx="3" presStyleCnt="4" custFlipHor="1" custScaleX="120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E1B677-6253-444E-AB91-843FB26EAA96}" srcId="{E9228FE4-E68E-4D90-BE87-8DD6C9F1A60A}" destId="{D22F8F0D-B9AA-4AD8-A435-15388F8B1319}" srcOrd="3" destOrd="0" parTransId="{C93CA98C-8A87-4305-BD2F-AEFD59415C25}" sibTransId="{DD7323E4-9242-478E-8CA2-E5377E7803F9}"/>
    <dgm:cxn modelId="{CE6349BC-E07B-4DFC-A0A8-0FCB7C7C0E6F}" srcId="{E9228FE4-E68E-4D90-BE87-8DD6C9F1A60A}" destId="{BB492CBF-DCE0-4907-874E-B13E91432B86}" srcOrd="0" destOrd="0" parTransId="{FA28D53A-E362-478A-8608-C014478F167C}" sibTransId="{DECB3480-0E93-4045-BCD1-E130BB3BD942}"/>
    <dgm:cxn modelId="{5CF678BD-A4A2-4B87-A905-CEA6EA3B57C9}" type="presOf" srcId="{A6891DD8-6857-4BC2-B691-7D3F5D885BA5}" destId="{37C409DF-BF62-4228-AC19-34E1EA5156CC}" srcOrd="0" destOrd="0" presId="urn:microsoft.com/office/officeart/2005/8/layout/arrow2"/>
    <dgm:cxn modelId="{7FCC999C-337E-47B8-A6F9-CBE84441DB8C}" type="presOf" srcId="{D22F8F0D-B9AA-4AD8-A435-15388F8B1319}" destId="{C0D8F352-BC89-457B-B697-96764D6350F0}" srcOrd="0" destOrd="0" presId="urn:microsoft.com/office/officeart/2005/8/layout/arrow2"/>
    <dgm:cxn modelId="{C0AB4A49-D264-4DA4-A3B1-AB20088F46FD}" type="presOf" srcId="{B29F6F09-F920-4497-B246-9A20BA608CE9}" destId="{AA3ADE85-9860-4149-A0A8-F308E407510D}" srcOrd="0" destOrd="0" presId="urn:microsoft.com/office/officeart/2005/8/layout/arrow2"/>
    <dgm:cxn modelId="{7B5CFD1F-AC51-4463-B374-9C43DBAAEDF5}" srcId="{E9228FE4-E68E-4D90-BE87-8DD6C9F1A60A}" destId="{A6891DD8-6857-4BC2-B691-7D3F5D885BA5}" srcOrd="1" destOrd="0" parTransId="{66D37867-E65C-4231-AF93-E5822416933E}" sibTransId="{96BEB816-3224-44E9-8846-1FCCB4F38A25}"/>
    <dgm:cxn modelId="{C39CE5F0-2BB1-4F77-A9E6-62BCD005DE65}" srcId="{E9228FE4-E68E-4D90-BE87-8DD6C9F1A60A}" destId="{B29F6F09-F920-4497-B246-9A20BA608CE9}" srcOrd="2" destOrd="0" parTransId="{3085FC2E-C555-49B7-9EA7-FD64AB8EEF96}" sibTransId="{C7753F32-269F-4338-9E11-774C7463B804}"/>
    <dgm:cxn modelId="{56C81F29-2ACC-44B0-990B-D09C93A94BD5}" type="presOf" srcId="{BB492CBF-DCE0-4907-874E-B13E91432B86}" destId="{7B438EC8-5B58-4633-BF26-A5B0FDF8B39D}" srcOrd="0" destOrd="0" presId="urn:microsoft.com/office/officeart/2005/8/layout/arrow2"/>
    <dgm:cxn modelId="{AA5B1329-4E70-4078-BBF7-EAACD30C3ADE}" type="presOf" srcId="{E9228FE4-E68E-4D90-BE87-8DD6C9F1A60A}" destId="{0C246B2B-468F-4FDB-B8A4-A3A02B2B0887}" srcOrd="0" destOrd="0" presId="urn:microsoft.com/office/officeart/2005/8/layout/arrow2"/>
    <dgm:cxn modelId="{5F55AC22-F588-4765-8438-4D6DB2A4278C}" type="presParOf" srcId="{0C246B2B-468F-4FDB-B8A4-A3A02B2B0887}" destId="{C3AB519F-D3B4-46DF-8DD7-A14B3136D8C5}" srcOrd="0" destOrd="0" presId="urn:microsoft.com/office/officeart/2005/8/layout/arrow2"/>
    <dgm:cxn modelId="{539EA9B7-2475-4D8D-85F5-88678DFED614}" type="presParOf" srcId="{0C246B2B-468F-4FDB-B8A4-A3A02B2B0887}" destId="{4B838686-481E-4DD4-BF60-56BA611CC288}" srcOrd="1" destOrd="0" presId="urn:microsoft.com/office/officeart/2005/8/layout/arrow2"/>
    <dgm:cxn modelId="{2CDC8CAC-0DF9-48C4-B6FE-74837CE0A409}" type="presParOf" srcId="{4B838686-481E-4DD4-BF60-56BA611CC288}" destId="{A0011EA1-C68D-4243-8F27-07F74EF34B23}" srcOrd="0" destOrd="0" presId="urn:microsoft.com/office/officeart/2005/8/layout/arrow2"/>
    <dgm:cxn modelId="{6E0CE28B-2255-489D-A337-B62B39FD2D8A}" type="presParOf" srcId="{4B838686-481E-4DD4-BF60-56BA611CC288}" destId="{7B438EC8-5B58-4633-BF26-A5B0FDF8B39D}" srcOrd="1" destOrd="0" presId="urn:microsoft.com/office/officeart/2005/8/layout/arrow2"/>
    <dgm:cxn modelId="{626C92A2-D38C-45CE-9B0D-6703D9713CF6}" type="presParOf" srcId="{4B838686-481E-4DD4-BF60-56BA611CC288}" destId="{A6ADD5BE-6B93-4393-8CDE-B1396E383F74}" srcOrd="2" destOrd="0" presId="urn:microsoft.com/office/officeart/2005/8/layout/arrow2"/>
    <dgm:cxn modelId="{3422F4E6-07D3-4F9F-A851-3441EBD21762}" type="presParOf" srcId="{4B838686-481E-4DD4-BF60-56BA611CC288}" destId="{37C409DF-BF62-4228-AC19-34E1EA5156CC}" srcOrd="3" destOrd="0" presId="urn:microsoft.com/office/officeart/2005/8/layout/arrow2"/>
    <dgm:cxn modelId="{358A3173-7459-46D9-942C-2CBB17395F26}" type="presParOf" srcId="{4B838686-481E-4DD4-BF60-56BA611CC288}" destId="{693C16FE-5072-4C62-B144-D749166B7BDB}" srcOrd="4" destOrd="0" presId="urn:microsoft.com/office/officeart/2005/8/layout/arrow2"/>
    <dgm:cxn modelId="{1FFC86D7-14FB-4BA4-B33F-70E27B59A656}" type="presParOf" srcId="{4B838686-481E-4DD4-BF60-56BA611CC288}" destId="{AA3ADE85-9860-4149-A0A8-F308E407510D}" srcOrd="5" destOrd="0" presId="urn:microsoft.com/office/officeart/2005/8/layout/arrow2"/>
    <dgm:cxn modelId="{5FE6ECD6-4155-4414-AF21-C5BF6CCB15FE}" type="presParOf" srcId="{4B838686-481E-4DD4-BF60-56BA611CC288}" destId="{46857E49-AB96-43FB-A214-1262DE9903C9}" srcOrd="6" destOrd="0" presId="urn:microsoft.com/office/officeart/2005/8/layout/arrow2"/>
    <dgm:cxn modelId="{2464B0C8-0BBD-4E50-87F2-8957AE0A4743}" type="presParOf" srcId="{4B838686-481E-4DD4-BF60-56BA611CC288}" destId="{C0D8F352-BC89-457B-B697-96764D6350F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5B8CF-A7F4-4CBB-AE1A-AA71DC69ADEF}">
      <dsp:nvSpPr>
        <dsp:cNvPr id="0" name=""/>
        <dsp:cNvSpPr/>
      </dsp:nvSpPr>
      <dsp:spPr>
        <a:xfrm rot="5400000">
          <a:off x="5938598" y="-2305321"/>
          <a:ext cx="1249523" cy="61772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Обязательность воспитательной деятельности в современной школе, в т.ч. внеурочная деятельность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Результаты воспитания – личностные приобретения школьников</a:t>
          </a:r>
          <a:endParaRPr lang="ru-RU" sz="1600" b="1" kern="1200" dirty="0"/>
        </a:p>
      </dsp:txBody>
      <dsp:txXfrm rot="-5400000">
        <a:off x="3474720" y="219554"/>
        <a:ext cx="6116283" cy="1127529"/>
      </dsp:txXfrm>
    </dsp:sp>
    <dsp:sp modelId="{8CFB49C7-E8BA-401A-B61F-CDAC73CB9941}">
      <dsp:nvSpPr>
        <dsp:cNvPr id="0" name=""/>
        <dsp:cNvSpPr/>
      </dsp:nvSpPr>
      <dsp:spPr>
        <a:xfrm>
          <a:off x="11489" y="58313"/>
          <a:ext cx="3474720" cy="1561904"/>
        </a:xfrm>
        <a:prstGeom prst="roundRect">
          <a:avLst/>
        </a:prstGeom>
        <a:gradFill rotWithShape="1">
          <a:gsLst>
            <a:gs pos="0">
              <a:schemeClr val="accent1">
                <a:tint val="15000"/>
                <a:satMod val="250000"/>
              </a:schemeClr>
            </a:gs>
            <a:gs pos="49000">
              <a:schemeClr val="accent1">
                <a:tint val="50000"/>
                <a:satMod val="200000"/>
              </a:schemeClr>
            </a:gs>
            <a:gs pos="49100">
              <a:schemeClr val="accent1">
                <a:tint val="64000"/>
                <a:satMod val="160000"/>
              </a:schemeClr>
            </a:gs>
            <a:gs pos="92000">
              <a:schemeClr val="accent1">
                <a:tint val="50000"/>
                <a:satMod val="200000"/>
              </a:schemeClr>
            </a:gs>
            <a:gs pos="100000">
              <a:schemeClr val="accent1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1"/>
          </a:solidFill>
          <a:prstDash val="solid"/>
        </a:ln>
        <a:effectLst>
          <a:outerShdw blurRad="50800" dist="25000" dir="5400000" rotWithShape="0">
            <a:schemeClr val="accent1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ФГОС  общего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7735" y="134559"/>
        <a:ext cx="3322228" cy="1409412"/>
      </dsp:txXfrm>
    </dsp:sp>
    <dsp:sp modelId="{FB8FDEA9-86AB-4566-8F91-615424210527}">
      <dsp:nvSpPr>
        <dsp:cNvPr id="0" name=""/>
        <dsp:cNvSpPr/>
      </dsp:nvSpPr>
      <dsp:spPr>
        <a:xfrm rot="5400000">
          <a:off x="5938598" y="-665321"/>
          <a:ext cx="1249523" cy="61772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В трактовке воспитания усилена роль гражданско-патриотического воспитания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В ООП ОО включены рабочая программа воспитания  и календарный план воспитательной работы</a:t>
          </a:r>
          <a:endParaRPr lang="ru-RU" sz="1600" b="1" kern="1200" dirty="0"/>
        </a:p>
      </dsp:txBody>
      <dsp:txXfrm rot="-5400000">
        <a:off x="3474720" y="1859554"/>
        <a:ext cx="6116283" cy="1127529"/>
      </dsp:txXfrm>
    </dsp:sp>
    <dsp:sp modelId="{42D54066-4A26-4267-9C3D-40337F102A1D}">
      <dsp:nvSpPr>
        <dsp:cNvPr id="0" name=""/>
        <dsp:cNvSpPr/>
      </dsp:nvSpPr>
      <dsp:spPr>
        <a:xfrm>
          <a:off x="0" y="1642366"/>
          <a:ext cx="3474720" cy="1561904"/>
        </a:xfrm>
        <a:prstGeom prst="roundRect">
          <a:avLst/>
        </a:prstGeom>
        <a:gradFill rotWithShape="1">
          <a:gsLst>
            <a:gs pos="0">
              <a:schemeClr val="accent2">
                <a:tint val="15000"/>
                <a:satMod val="250000"/>
              </a:schemeClr>
            </a:gs>
            <a:gs pos="49000">
              <a:schemeClr val="accent2">
                <a:tint val="50000"/>
                <a:satMod val="200000"/>
              </a:schemeClr>
            </a:gs>
            <a:gs pos="49100">
              <a:schemeClr val="accent2">
                <a:tint val="64000"/>
                <a:satMod val="160000"/>
              </a:schemeClr>
            </a:gs>
            <a:gs pos="92000">
              <a:schemeClr val="accent2">
                <a:tint val="50000"/>
                <a:satMod val="200000"/>
              </a:schemeClr>
            </a:gs>
            <a:gs pos="100000">
              <a:schemeClr val="accent2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/>
          </a:solidFill>
          <a:prstDash val="solid"/>
        </a:ln>
        <a:effectLst>
          <a:outerShdw blurRad="50800" dist="25000" dir="5400000" rotWithShape="0">
            <a:schemeClr val="accent2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</a:rPr>
            <a:t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76246" y="1718612"/>
        <a:ext cx="3322228" cy="1409412"/>
      </dsp:txXfrm>
    </dsp:sp>
    <dsp:sp modelId="{31E733A5-B261-482C-97A5-E8AD5537F6E6}">
      <dsp:nvSpPr>
        <dsp:cNvPr id="0" name=""/>
        <dsp:cNvSpPr/>
      </dsp:nvSpPr>
      <dsp:spPr>
        <a:xfrm rot="5400000">
          <a:off x="5938598" y="974679"/>
          <a:ext cx="1249523" cy="61772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Разработка и внедрение рабочих программ воспитания в общеобразовательных организациях на основе примерной программы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Проведение мониторинга внедрения рабочих программ</a:t>
          </a:r>
          <a:endParaRPr lang="ru-RU" sz="1600" b="1" kern="1200" dirty="0"/>
        </a:p>
      </dsp:txBody>
      <dsp:txXfrm rot="-5400000">
        <a:off x="3474720" y="3499555"/>
        <a:ext cx="6116283" cy="1127529"/>
      </dsp:txXfrm>
    </dsp:sp>
    <dsp:sp modelId="{FBA9E413-16CD-413F-931A-7B9154D78CC7}">
      <dsp:nvSpPr>
        <dsp:cNvPr id="0" name=""/>
        <dsp:cNvSpPr/>
      </dsp:nvSpPr>
      <dsp:spPr>
        <a:xfrm>
          <a:off x="0" y="3282366"/>
          <a:ext cx="3474720" cy="1561904"/>
        </a:xfrm>
        <a:prstGeom prst="roundRect">
          <a:avLst/>
        </a:prstGeom>
        <a:gradFill rotWithShape="1">
          <a:gsLst>
            <a:gs pos="0">
              <a:schemeClr val="accent3">
                <a:tint val="15000"/>
                <a:satMod val="250000"/>
              </a:schemeClr>
            </a:gs>
            <a:gs pos="49000">
              <a:schemeClr val="accent3">
                <a:tint val="50000"/>
                <a:satMod val="200000"/>
              </a:schemeClr>
            </a:gs>
            <a:gs pos="49100">
              <a:schemeClr val="accent3">
                <a:tint val="64000"/>
                <a:satMod val="160000"/>
              </a:schemeClr>
            </a:gs>
            <a:gs pos="92000">
              <a:schemeClr val="accent3">
                <a:tint val="50000"/>
                <a:satMod val="200000"/>
              </a:schemeClr>
            </a:gs>
            <a:gs pos="100000">
              <a:schemeClr val="accent3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3"/>
          </a:solidFill>
          <a:prstDash val="solid"/>
        </a:ln>
        <a:effectLst>
          <a:outerShdw blurRad="50800" dist="25000" dir="5400000" rotWithShape="0">
            <a:schemeClr val="accent3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Дорожная карта по реализации Стратегии развития воспитания в Российской Федерации на период 2020-2025 гг.</a:t>
          </a:r>
          <a:endParaRPr lang="ru-RU" sz="1500" b="1" kern="1200" dirty="0"/>
        </a:p>
      </dsp:txBody>
      <dsp:txXfrm>
        <a:off x="76246" y="3358612"/>
        <a:ext cx="3322228" cy="1409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3B6E8-152F-4D0D-BDE6-18F56BD1547E}">
      <dsp:nvSpPr>
        <dsp:cNvPr id="0" name=""/>
        <dsp:cNvSpPr/>
      </dsp:nvSpPr>
      <dsp:spPr>
        <a:xfrm>
          <a:off x="0" y="202486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3BA84-C37B-447A-9832-F327233A927F}">
      <dsp:nvSpPr>
        <dsp:cNvPr id="0" name=""/>
        <dsp:cNvSpPr/>
      </dsp:nvSpPr>
      <dsp:spPr>
        <a:xfrm>
          <a:off x="249237" y="10606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ГРАЖДАНСКОЕ ВОСПИТАНИЕ</a:t>
          </a:r>
          <a:endParaRPr lang="ru-RU" sz="1300" b="1" kern="1200" dirty="0"/>
        </a:p>
      </dsp:txBody>
      <dsp:txXfrm>
        <a:off x="267971" y="29340"/>
        <a:ext cx="3451857" cy="346292"/>
      </dsp:txXfrm>
    </dsp:sp>
    <dsp:sp modelId="{F7EC0756-07B6-4D8A-A57B-9BFEE21EC8DD}">
      <dsp:nvSpPr>
        <dsp:cNvPr id="0" name=""/>
        <dsp:cNvSpPr/>
      </dsp:nvSpPr>
      <dsp:spPr>
        <a:xfrm>
          <a:off x="0" y="792167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E8BF5-05F0-4B52-9BBC-1BC3E5E1D32C}">
      <dsp:nvSpPr>
        <dsp:cNvPr id="0" name=""/>
        <dsp:cNvSpPr/>
      </dsp:nvSpPr>
      <dsp:spPr>
        <a:xfrm>
          <a:off x="249237" y="600287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ПАТРИОТИЧЕСКОЕ ВОСПИТАНИЕ</a:t>
          </a:r>
          <a:endParaRPr lang="ru-RU" sz="1300" b="1" kern="1200" dirty="0"/>
        </a:p>
      </dsp:txBody>
      <dsp:txXfrm>
        <a:off x="267971" y="619021"/>
        <a:ext cx="3451857" cy="346292"/>
      </dsp:txXfrm>
    </dsp:sp>
    <dsp:sp modelId="{24D7A52E-35F5-4D62-97FE-04DE533D8AEB}">
      <dsp:nvSpPr>
        <dsp:cNvPr id="0" name=""/>
        <dsp:cNvSpPr/>
      </dsp:nvSpPr>
      <dsp:spPr>
        <a:xfrm>
          <a:off x="0" y="1381847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3AB6B-2AE4-4EC6-8005-86EEEC5FBE44}">
      <dsp:nvSpPr>
        <dsp:cNvPr id="0" name=""/>
        <dsp:cNvSpPr/>
      </dsp:nvSpPr>
      <dsp:spPr>
        <a:xfrm>
          <a:off x="249237" y="1189967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ДУХОВНОЕ И НРАВСТВЕННОЕ ВОСПИТАНИЕ</a:t>
          </a:r>
          <a:endParaRPr lang="ru-RU" sz="1300" b="1" kern="1200" dirty="0"/>
        </a:p>
      </dsp:txBody>
      <dsp:txXfrm>
        <a:off x="267971" y="1208701"/>
        <a:ext cx="3451857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3B6E8-152F-4D0D-BDE6-18F56BD1547E}">
      <dsp:nvSpPr>
        <dsp:cNvPr id="0" name=""/>
        <dsp:cNvSpPr/>
      </dsp:nvSpPr>
      <dsp:spPr>
        <a:xfrm>
          <a:off x="0" y="249718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3BA84-C37B-447A-9832-F327233A927F}">
      <dsp:nvSpPr>
        <dsp:cNvPr id="0" name=""/>
        <dsp:cNvSpPr/>
      </dsp:nvSpPr>
      <dsp:spPr>
        <a:xfrm>
          <a:off x="249237" y="57838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ПРИОБЩЕНИЕ К КУЛЬТУРНОМУ НАСЛЕДИЮ</a:t>
          </a:r>
          <a:endParaRPr lang="ru-RU" sz="1300" b="1" kern="1200" dirty="0"/>
        </a:p>
      </dsp:txBody>
      <dsp:txXfrm>
        <a:off x="267971" y="76572"/>
        <a:ext cx="3451857" cy="346292"/>
      </dsp:txXfrm>
    </dsp:sp>
    <dsp:sp modelId="{F7EC0756-07B6-4D8A-A57B-9BFEE21EC8DD}">
      <dsp:nvSpPr>
        <dsp:cNvPr id="0" name=""/>
        <dsp:cNvSpPr/>
      </dsp:nvSpPr>
      <dsp:spPr>
        <a:xfrm>
          <a:off x="0" y="839399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E8BF5-05F0-4B52-9BBC-1BC3E5E1D32C}">
      <dsp:nvSpPr>
        <dsp:cNvPr id="0" name=""/>
        <dsp:cNvSpPr/>
      </dsp:nvSpPr>
      <dsp:spPr>
        <a:xfrm>
          <a:off x="249237" y="647519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ПОПУЛЯРИЗАЦИЯ НАУЧНЫХ ЗНАНИЙ</a:t>
          </a:r>
          <a:endParaRPr lang="ru-RU" sz="1300" b="1" kern="1200" dirty="0"/>
        </a:p>
      </dsp:txBody>
      <dsp:txXfrm>
        <a:off x="267971" y="666253"/>
        <a:ext cx="3451857" cy="346292"/>
      </dsp:txXfrm>
    </dsp:sp>
    <dsp:sp modelId="{24D7A52E-35F5-4D62-97FE-04DE533D8AEB}">
      <dsp:nvSpPr>
        <dsp:cNvPr id="0" name=""/>
        <dsp:cNvSpPr/>
      </dsp:nvSpPr>
      <dsp:spPr>
        <a:xfrm>
          <a:off x="0" y="1429079"/>
          <a:ext cx="4984751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3AB6B-2AE4-4EC6-8005-86EEEC5FBE44}">
      <dsp:nvSpPr>
        <dsp:cNvPr id="0" name=""/>
        <dsp:cNvSpPr/>
      </dsp:nvSpPr>
      <dsp:spPr>
        <a:xfrm>
          <a:off x="249237" y="1237199"/>
          <a:ext cx="348932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888" tIns="0" rIns="131888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ФИЗИЧЕСКОЕ ВОСПИТАНИЕ</a:t>
          </a:r>
          <a:endParaRPr lang="ru-RU" sz="1300" b="1" kern="1200" dirty="0"/>
        </a:p>
      </dsp:txBody>
      <dsp:txXfrm>
        <a:off x="267971" y="1255933"/>
        <a:ext cx="3451857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3B6E8-152F-4D0D-BDE6-18F56BD1547E}">
      <dsp:nvSpPr>
        <dsp:cNvPr id="0" name=""/>
        <dsp:cNvSpPr/>
      </dsp:nvSpPr>
      <dsp:spPr>
        <a:xfrm>
          <a:off x="0" y="202311"/>
          <a:ext cx="8164284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3BA84-C37B-447A-9832-F327233A927F}">
      <dsp:nvSpPr>
        <dsp:cNvPr id="0" name=""/>
        <dsp:cNvSpPr/>
      </dsp:nvSpPr>
      <dsp:spPr>
        <a:xfrm>
          <a:off x="408214" y="10431"/>
          <a:ext cx="5714998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13" tIns="0" rIns="21601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ТРУДОВОЕ ВОСПИТАНИЕ И ПРОФЕССИОНАЛЬНОЕ САМООПРЕДЕЛЕНИЕ </a:t>
          </a:r>
          <a:endParaRPr lang="ru-RU" sz="1300" b="1" kern="1200" dirty="0"/>
        </a:p>
      </dsp:txBody>
      <dsp:txXfrm>
        <a:off x="426948" y="29165"/>
        <a:ext cx="5677530" cy="346292"/>
      </dsp:txXfrm>
    </dsp:sp>
    <dsp:sp modelId="{F7EC0756-07B6-4D8A-A57B-9BFEE21EC8DD}">
      <dsp:nvSpPr>
        <dsp:cNvPr id="0" name=""/>
        <dsp:cNvSpPr/>
      </dsp:nvSpPr>
      <dsp:spPr>
        <a:xfrm>
          <a:off x="0" y="791992"/>
          <a:ext cx="8164284" cy="327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E8BF5-05F0-4B52-9BBC-1BC3E5E1D32C}">
      <dsp:nvSpPr>
        <dsp:cNvPr id="0" name=""/>
        <dsp:cNvSpPr/>
      </dsp:nvSpPr>
      <dsp:spPr>
        <a:xfrm>
          <a:off x="408214" y="600112"/>
          <a:ext cx="5714998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13" tIns="0" rIns="21601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ЭКОЛОГИЧЕСКОЕ ВОСПИТАНИЕ</a:t>
          </a:r>
          <a:endParaRPr lang="ru-RU" sz="1300" b="1" kern="1200" dirty="0"/>
        </a:p>
      </dsp:txBody>
      <dsp:txXfrm>
        <a:off x="426948" y="618846"/>
        <a:ext cx="5677530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AD40A-8CF7-4A5C-B1D0-3F79550AF65A}">
      <dsp:nvSpPr>
        <dsp:cNvPr id="0" name=""/>
        <dsp:cNvSpPr/>
      </dsp:nvSpPr>
      <dsp:spPr>
        <a:xfrm>
          <a:off x="3348350" y="-172326"/>
          <a:ext cx="3067252" cy="2025052"/>
        </a:xfrm>
        <a:prstGeom prst="round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Взаимоотношения участников (дети, учителя, родители, партнеры) 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447205" y="-73471"/>
        <a:ext cx="2869542" cy="1827342"/>
      </dsp:txXfrm>
    </dsp:sp>
    <dsp:sp modelId="{6DCAF12C-43DE-418D-8EAA-16D5A7FB7240}">
      <dsp:nvSpPr>
        <dsp:cNvPr id="0" name=""/>
        <dsp:cNvSpPr/>
      </dsp:nvSpPr>
      <dsp:spPr>
        <a:xfrm>
          <a:off x="3553603" y="1262773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2873006" y="3242"/>
              </a:moveTo>
              <a:arcTo wR="2739753" hR="2739753" stAng="16367268" swAng="1364476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8B090-9F20-463B-A2F4-AE32B649473A}">
      <dsp:nvSpPr>
        <dsp:cNvPr id="0" name=""/>
        <dsp:cNvSpPr/>
      </dsp:nvSpPr>
      <dsp:spPr>
        <a:xfrm>
          <a:off x="6576829" y="1535033"/>
          <a:ext cx="2718990" cy="1811369"/>
        </a:xfrm>
        <a:prstGeom prst="roundRect">
          <a:avLst/>
        </a:prstGeom>
        <a:gradFill rotWithShape="1">
          <a:gsLst>
            <a:gs pos="0">
              <a:schemeClr val="accent5">
                <a:tint val="15000"/>
                <a:satMod val="250000"/>
              </a:schemeClr>
            </a:gs>
            <a:gs pos="49000">
              <a:schemeClr val="accent5">
                <a:tint val="50000"/>
                <a:satMod val="200000"/>
              </a:schemeClr>
            </a:gs>
            <a:gs pos="49100">
              <a:schemeClr val="accent5">
                <a:tint val="64000"/>
                <a:satMod val="160000"/>
              </a:schemeClr>
            </a:gs>
            <a:gs pos="92000">
              <a:schemeClr val="accent5">
                <a:tint val="50000"/>
                <a:satMod val="200000"/>
              </a:schemeClr>
            </a:gs>
            <a:gs pos="100000">
              <a:schemeClr val="accent5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outerShdw blurRad="50800" dist="25000" dir="5400000" rotWithShape="0">
            <a:schemeClr val="accent5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Доминирующая цель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665253" y="1623457"/>
        <a:ext cx="2542142" cy="1634521"/>
      </dsp:txXfrm>
    </dsp:sp>
    <dsp:sp modelId="{00EEA57F-F4C7-4D78-9C86-AE9E83AE5619}">
      <dsp:nvSpPr>
        <dsp:cNvPr id="0" name=""/>
        <dsp:cNvSpPr/>
      </dsp:nvSpPr>
      <dsp:spPr>
        <a:xfrm>
          <a:off x="3066329" y="2150238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5006331" y="1200639"/>
              </a:moveTo>
              <a:arcTo wR="2739753" hR="2739753" stAng="19549298" swAng="666616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8AE49A-0CD1-4C14-863E-4E7ED65DA4C7}">
      <dsp:nvSpPr>
        <dsp:cNvPr id="0" name=""/>
        <dsp:cNvSpPr/>
      </dsp:nvSpPr>
      <dsp:spPr>
        <a:xfrm>
          <a:off x="6734373" y="3821469"/>
          <a:ext cx="2608807" cy="1905094"/>
        </a:xfrm>
        <a:prstGeom prst="round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Ведущая деятельность и позитивное творчество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27372" y="3914468"/>
        <a:ext cx="2422809" cy="1719096"/>
      </dsp:txXfrm>
    </dsp:sp>
    <dsp:sp modelId="{B46602E8-DD9B-4061-AE91-32C1B8161B5F}">
      <dsp:nvSpPr>
        <dsp:cNvPr id="0" name=""/>
        <dsp:cNvSpPr/>
      </dsp:nvSpPr>
      <dsp:spPr>
        <a:xfrm>
          <a:off x="4950711" y="267324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2397463" y="5458040"/>
              </a:moveTo>
              <a:arcTo wR="2739753" hR="2739753" stAng="5830618" swAng="1202361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87ED5-DD29-40BC-BB64-009C426CA761}">
      <dsp:nvSpPr>
        <dsp:cNvPr id="0" name=""/>
        <dsp:cNvSpPr/>
      </dsp:nvSpPr>
      <dsp:spPr>
        <a:xfrm>
          <a:off x="3731825" y="4877960"/>
          <a:ext cx="2696968" cy="1980051"/>
        </a:xfrm>
        <a:prstGeom prst="roundRect">
          <a:avLst/>
        </a:prstGeom>
        <a:gradFill rotWithShape="1">
          <a:gsLst>
            <a:gs pos="0">
              <a:schemeClr val="accent5">
                <a:tint val="15000"/>
                <a:satMod val="250000"/>
              </a:schemeClr>
            </a:gs>
            <a:gs pos="49000">
              <a:schemeClr val="accent5">
                <a:tint val="50000"/>
                <a:satMod val="200000"/>
              </a:schemeClr>
            </a:gs>
            <a:gs pos="49100">
              <a:schemeClr val="accent5">
                <a:tint val="64000"/>
                <a:satMod val="160000"/>
              </a:schemeClr>
            </a:gs>
            <a:gs pos="92000">
              <a:schemeClr val="accent5">
                <a:tint val="50000"/>
                <a:satMod val="200000"/>
              </a:schemeClr>
            </a:gs>
            <a:gs pos="100000">
              <a:schemeClr val="accent5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outerShdw blurRad="50800" dist="25000" dir="5400000" rotWithShape="0">
            <a:schemeClr val="accent5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Детское самоуправление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828483" y="4974618"/>
        <a:ext cx="2503652" cy="1786735"/>
      </dsp:txXfrm>
    </dsp:sp>
    <dsp:sp modelId="{C6E0AC51-FBFF-4D48-8CD7-508DBB8015FE}">
      <dsp:nvSpPr>
        <dsp:cNvPr id="0" name=""/>
        <dsp:cNvSpPr/>
      </dsp:nvSpPr>
      <dsp:spPr>
        <a:xfrm>
          <a:off x="621952" y="64916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3102106" y="5455438"/>
              </a:moveTo>
              <a:arcTo wR="2739753" hR="2739753" stAng="4943995" swAng="966967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453A7-B4BA-4C7D-882C-B6DA741B8D18}">
      <dsp:nvSpPr>
        <dsp:cNvPr id="0" name=""/>
        <dsp:cNvSpPr/>
      </dsp:nvSpPr>
      <dsp:spPr>
        <a:xfrm>
          <a:off x="860695" y="3464199"/>
          <a:ext cx="2763733" cy="2048844"/>
        </a:xfrm>
        <a:prstGeom prst="roundRect">
          <a:avLst/>
        </a:prstGeom>
        <a:gradFill rotWithShape="1">
          <a:gsLst>
            <a:gs pos="0">
              <a:schemeClr val="accent4">
                <a:tint val="15000"/>
                <a:satMod val="250000"/>
              </a:schemeClr>
            </a:gs>
            <a:gs pos="49000">
              <a:schemeClr val="accent4">
                <a:tint val="50000"/>
                <a:satMod val="200000"/>
              </a:schemeClr>
            </a:gs>
            <a:gs pos="49100">
              <a:schemeClr val="accent4">
                <a:tint val="64000"/>
                <a:satMod val="160000"/>
              </a:schemeClr>
            </a:gs>
            <a:gs pos="92000">
              <a:schemeClr val="accent4">
                <a:tint val="50000"/>
                <a:satMod val="200000"/>
              </a:schemeClr>
            </a:gs>
            <a:gs pos="100000">
              <a:schemeClr val="accent4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4"/>
          </a:solidFill>
          <a:prstDash val="solid"/>
        </a:ln>
        <a:effectLst>
          <a:outerShdw blurRad="50800" dist="25000" dir="5400000" rotWithShape="0">
            <a:schemeClr val="accent4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Партнерство, внешняя социокультурная среда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960711" y="3564215"/>
        <a:ext cx="2563701" cy="1848812"/>
      </dsp:txXfrm>
    </dsp:sp>
    <dsp:sp modelId="{A8B768AF-A5ED-4098-8B38-7C17C3A0E748}">
      <dsp:nvSpPr>
        <dsp:cNvPr id="0" name=""/>
        <dsp:cNvSpPr/>
      </dsp:nvSpPr>
      <dsp:spPr>
        <a:xfrm>
          <a:off x="1912220" y="-16676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101107" y="3477178"/>
              </a:moveTo>
              <a:arcTo wR="2739753" hR="2739753" stAng="9863152" swAng="472588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72164-A9E0-43F6-A972-D99A54811358}">
      <dsp:nvSpPr>
        <dsp:cNvPr id="0" name=""/>
        <dsp:cNvSpPr/>
      </dsp:nvSpPr>
      <dsp:spPr>
        <a:xfrm>
          <a:off x="860717" y="1249229"/>
          <a:ext cx="2588072" cy="1838916"/>
        </a:xfrm>
        <a:prstGeom prst="roundRect">
          <a:avLst/>
        </a:prstGeom>
        <a:gradFill rotWithShape="1">
          <a:gsLst>
            <a:gs pos="0">
              <a:schemeClr val="accent5">
                <a:tint val="15000"/>
                <a:satMod val="250000"/>
              </a:schemeClr>
            </a:gs>
            <a:gs pos="49000">
              <a:schemeClr val="accent5">
                <a:tint val="50000"/>
                <a:satMod val="200000"/>
              </a:schemeClr>
            </a:gs>
            <a:gs pos="49100">
              <a:schemeClr val="accent5">
                <a:tint val="64000"/>
                <a:satMod val="160000"/>
              </a:schemeClr>
            </a:gs>
            <a:gs pos="92000">
              <a:schemeClr val="accent5">
                <a:tint val="50000"/>
                <a:satMod val="200000"/>
              </a:schemeClr>
            </a:gs>
            <a:gs pos="100000">
              <a:schemeClr val="accent5"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outerShdw blurRad="50800" dist="25000" dir="5400000" rotWithShape="0">
            <a:schemeClr val="accent5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«Лицо» школы – бренд, уникальность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950485" y="1338997"/>
        <a:ext cx="2408536" cy="1659380"/>
      </dsp:txXfrm>
    </dsp:sp>
    <dsp:sp modelId="{CCAF1E2D-0818-4676-BE70-446EF7CEF226}">
      <dsp:nvSpPr>
        <dsp:cNvPr id="0" name=""/>
        <dsp:cNvSpPr/>
      </dsp:nvSpPr>
      <dsp:spPr>
        <a:xfrm>
          <a:off x="-640572" y="1174306"/>
          <a:ext cx="5479506" cy="5479506"/>
        </a:xfrm>
        <a:custGeom>
          <a:avLst/>
          <a:gdLst/>
          <a:ahLst/>
          <a:cxnLst/>
          <a:rect l="0" t="0" r="0" b="0"/>
          <a:pathLst>
            <a:path>
              <a:moveTo>
                <a:pt x="3382445" y="76448"/>
              </a:moveTo>
              <a:arcTo wR="2739753" hR="2739753" stAng="17014013" swAng="805323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B519F-D3B4-46DF-8DD7-A14B3136D8C5}">
      <dsp:nvSpPr>
        <dsp:cNvPr id="0" name=""/>
        <dsp:cNvSpPr/>
      </dsp:nvSpPr>
      <dsp:spPr>
        <a:xfrm>
          <a:off x="1479810" y="0"/>
          <a:ext cx="8061960" cy="5038725"/>
        </a:xfrm>
        <a:prstGeom prst="swooshArrow">
          <a:avLst>
            <a:gd name="adj1" fmla="val 25000"/>
            <a:gd name="adj2" fmla="val 2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11EA1-C68D-4243-8F27-07F74EF34B23}">
      <dsp:nvSpPr>
        <dsp:cNvPr id="0" name=""/>
        <dsp:cNvSpPr/>
      </dsp:nvSpPr>
      <dsp:spPr>
        <a:xfrm>
          <a:off x="2025685" y="3746795"/>
          <a:ext cx="185425" cy="185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38EC8-5B58-4633-BF26-A5B0FDF8B39D}">
      <dsp:nvSpPr>
        <dsp:cNvPr id="0" name=""/>
        <dsp:cNvSpPr/>
      </dsp:nvSpPr>
      <dsp:spPr>
        <a:xfrm>
          <a:off x="2118398" y="3839508"/>
          <a:ext cx="1378595" cy="1199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53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Должен </a:t>
          </a:r>
          <a:endParaRPr lang="ru-RU" sz="2700" kern="1200" dirty="0"/>
        </a:p>
      </dsp:txBody>
      <dsp:txXfrm>
        <a:off x="2118398" y="3839508"/>
        <a:ext cx="1378595" cy="1199216"/>
      </dsp:txXfrm>
    </dsp:sp>
    <dsp:sp modelId="{A6ADD5BE-6B93-4393-8CDE-B1396E383F74}">
      <dsp:nvSpPr>
        <dsp:cNvPr id="0" name=""/>
        <dsp:cNvSpPr/>
      </dsp:nvSpPr>
      <dsp:spPr>
        <a:xfrm>
          <a:off x="3884393" y="2404971"/>
          <a:ext cx="322478" cy="3224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409DF-BF62-4228-AC19-34E1EA5156CC}">
      <dsp:nvSpPr>
        <dsp:cNvPr id="0" name=""/>
        <dsp:cNvSpPr/>
      </dsp:nvSpPr>
      <dsp:spPr>
        <a:xfrm>
          <a:off x="3496993" y="2818590"/>
          <a:ext cx="1693011" cy="213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75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Надо </a:t>
          </a:r>
          <a:endParaRPr lang="ru-RU" sz="2700" kern="1200" dirty="0"/>
        </a:p>
      </dsp:txBody>
      <dsp:txXfrm>
        <a:off x="3496993" y="2818590"/>
        <a:ext cx="1693011" cy="2137570"/>
      </dsp:txXfrm>
    </dsp:sp>
    <dsp:sp modelId="{693C16FE-5072-4C62-B144-D749166B7BDB}">
      <dsp:nvSpPr>
        <dsp:cNvPr id="0" name=""/>
        <dsp:cNvSpPr/>
      </dsp:nvSpPr>
      <dsp:spPr>
        <a:xfrm>
          <a:off x="5309059" y="1658898"/>
          <a:ext cx="427283" cy="4272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ADE85-9860-4149-A0A8-F308E407510D}">
      <dsp:nvSpPr>
        <dsp:cNvPr id="0" name=""/>
        <dsp:cNvSpPr/>
      </dsp:nvSpPr>
      <dsp:spPr>
        <a:xfrm>
          <a:off x="5277707" y="2126248"/>
          <a:ext cx="1582102" cy="2711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409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Могу </a:t>
          </a:r>
          <a:endParaRPr lang="ru-RU" sz="2700" kern="1200" dirty="0"/>
        </a:p>
      </dsp:txBody>
      <dsp:txXfrm>
        <a:off x="5277707" y="2126248"/>
        <a:ext cx="1582102" cy="2711020"/>
      </dsp:txXfrm>
    </dsp:sp>
    <dsp:sp modelId="{46857E49-AB96-43FB-A214-1262DE9903C9}">
      <dsp:nvSpPr>
        <dsp:cNvPr id="0" name=""/>
        <dsp:cNvSpPr/>
      </dsp:nvSpPr>
      <dsp:spPr>
        <a:xfrm>
          <a:off x="6726110" y="1113635"/>
          <a:ext cx="572399" cy="572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F352-BC89-457B-B697-96764D6350F0}">
      <dsp:nvSpPr>
        <dsp:cNvPr id="0" name=""/>
        <dsp:cNvSpPr/>
      </dsp:nvSpPr>
      <dsp:spPr>
        <a:xfrm flipH="1">
          <a:off x="6939072" y="1425959"/>
          <a:ext cx="2048493" cy="361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302" tIns="0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         </a:t>
          </a:r>
          <a:r>
            <a:rPr lang="ru-RU" sz="2700" b="0" kern="1200" dirty="0" smtClean="0"/>
            <a:t>Лечу</a:t>
          </a:r>
          <a:r>
            <a:rPr lang="ru-RU" sz="2700" kern="1200" dirty="0" smtClean="0"/>
            <a:t> </a:t>
          </a:r>
          <a:endParaRPr lang="ru-RU" sz="2700" kern="1200" dirty="0"/>
        </a:p>
      </dsp:txBody>
      <dsp:txXfrm>
        <a:off x="6939072" y="1425959"/>
        <a:ext cx="2048493" cy="3612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A167A-E83A-467E-AFDE-B11D1F968042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2DDA5-EA88-4845-90A8-6412E0783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DA786-F5E1-43B0-AF84-151AC76ACFA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7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7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9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F6A11-2011-4AC2-AA55-7B60AD10615A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18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4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6EC4-EC83-486D-91FB-46B5A68A8099}" type="slidenum">
              <a:rPr lang="ru-RU" altLang="ru-RU" smtClean="0">
                <a:solidFill>
                  <a:prstClr val="black"/>
                </a:solidFill>
              </a:rPr>
              <a:pPr/>
              <a:t>47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6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5F7727-7222-4D77-939E-EF3548BF8766}" type="slidenum">
              <a:rPr lang="ru-RU" alt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2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58A6C-E59C-4016-BAC8-E3D53A0232A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Педагог, используя факторы природной и социальной среды, природной и социальной ситуации развития ребенка, придает им целевую направленность, тем самым создавая позитивную воспитывающую среду.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Фактор развития личности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58A6C-E59C-4016-BAC8-E3D53A0232A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58A6C-E59C-4016-BAC8-E3D53A0232A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58A6C-E59C-4016-BAC8-E3D53A0232A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58A6C-E59C-4016-BAC8-E3D53A0232A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24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 / ЕСТЬ НА ДАННЫЙ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1A09-3758-44C6-8B92-79F43844EB12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60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38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63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47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5FE361-74A6-49EC-8106-0A7314D8EFD3}" type="datetimeFigureOut">
              <a:rPr lang="ru-RU" smtClean="0"/>
              <a:pPr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0A18B2-E51A-49A6-958A-3DDF6AF47E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FEDE5E-C35E-40AC-892C-1FCF350A33D1}"/>
              </a:ext>
            </a:extLst>
          </p:cNvPr>
          <p:cNvSpPr txBox="1"/>
          <p:nvPr userDrawn="1"/>
        </p:nvSpPr>
        <p:spPr>
          <a:xfrm>
            <a:off x="11484568" y="6471275"/>
            <a:ext cx="707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15F720-E54B-473A-B671-02B4A2D0721C}" type="slidenum">
              <a:rPr lang="ru-RU" sz="140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198" y="377261"/>
            <a:ext cx="707433" cy="5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CD5B068-9541-4FC7-9739-791808957D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90A65A-0714-461E-A293-55CAFC76E4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8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59874BF-70B1-4619-8E83-A885DAEB3A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DF261BA-3E61-43A2-AE08-91F29E6C07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691" r:id="rId12"/>
    <p:sldLayoutId id="2147483697" r:id="rId13"/>
    <p:sldLayoutId id="2147483700" r:id="rId14"/>
    <p:sldLayoutId id="2147483694" r:id="rId15"/>
    <p:sldLayoutId id="2147483676" r:id="rId16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3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4.pn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stok-perm.ru/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4.jpeg"/><Relationship Id="rId5" Type="http://schemas.microsoft.com/office/2007/relationships/hdphoto" Target="../media/hdphoto2.wdp"/><Relationship Id="rId10" Type="http://schemas.openxmlformats.org/officeDocument/2006/relationships/image" Target="../media/image93.jpeg"/><Relationship Id="rId4" Type="http://schemas.openxmlformats.org/officeDocument/2006/relationships/image" Target="../media/image89.png"/><Relationship Id="rId9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3.wdp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hyperlink" Target="http://kebc.papt59.ru/" TargetMode="External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0.wmf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4.jpeg"/><Relationship Id="rId5" Type="http://schemas.microsoft.com/office/2007/relationships/hdphoto" Target="../media/hdphoto5.wdp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chart" Target="../charts/chart3.xml"/><Relationship Id="rId1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264" y="1632857"/>
            <a:ext cx="10672354" cy="250806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chemeClr val="accent1"/>
                </a:solidFill>
              </a:rPr>
              <a:t>Воспитание в современной школе: от отдельных мероприятий к воспитывающей среде. Мотивационный менеджмент. </a:t>
            </a:r>
            <a:r>
              <a:rPr lang="ru-RU" sz="4000" b="1" dirty="0">
                <a:solidFill>
                  <a:schemeClr val="accent2"/>
                </a:solidFill>
              </a:rPr>
              <a:t/>
            </a:r>
            <a:br>
              <a:rPr lang="ru-RU" sz="4000" b="1" dirty="0">
                <a:solidFill>
                  <a:schemeClr val="accent2"/>
                </a:solidFill>
              </a:rPr>
            </a:b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535" y="3840480"/>
            <a:ext cx="10608590" cy="2810426"/>
          </a:xfrm>
        </p:spPr>
        <p:txBody>
          <a:bodyPr>
            <a:normAutofit fontScale="77500" lnSpcReduction="20000"/>
          </a:bodyPr>
          <a:lstStyle/>
          <a:p>
            <a:pPr lvl="0" algn="ctr"/>
            <a:r>
              <a:rPr lang="ru-RU" sz="3000" b="1" dirty="0" err="1" smtClean="0">
                <a:solidFill>
                  <a:schemeClr val="tx1"/>
                </a:solidFill>
              </a:rPr>
              <a:t>Вебинар</a:t>
            </a:r>
            <a:r>
              <a:rPr lang="ru-RU" sz="3000" b="1" dirty="0" smtClean="0">
                <a:solidFill>
                  <a:schemeClr val="tx1"/>
                </a:solidFill>
              </a:rPr>
              <a:t> для педагогических работников Пермского края по вопросам конструирования рабочих программ воспитания общеобразовательной организации.</a:t>
            </a:r>
          </a:p>
          <a:p>
            <a:pPr lvl="0" algn="l"/>
            <a:endParaRPr lang="ru-RU" sz="2000" dirty="0" smtClean="0">
              <a:solidFill>
                <a:prstClr val="black"/>
              </a:solidFill>
            </a:endParaRPr>
          </a:p>
          <a:p>
            <a:pPr lvl="0" algn="l"/>
            <a:endParaRPr lang="ru-RU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Ведущий: Дремина И.А.,  ст. научный сотрудник ГАУ ДПО «Институт развития образования Пермского края»  </a:t>
            </a: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18 января 2021 г. 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 </a:t>
            </a:r>
            <a:r>
              <a:rPr lang="ru-RU" sz="2000" dirty="0">
                <a:solidFill>
                  <a:prstClr val="black"/>
                </a:solidFill>
              </a:rPr>
              <a:t>								</a:t>
            </a:r>
            <a:endParaRPr lang="ru-RU" sz="3600" dirty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520" y="182880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17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4" y="548639"/>
            <a:ext cx="10763794" cy="151529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 (вступает в силу с 1 сентября 2020 года)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828800"/>
            <a:ext cx="10141131" cy="476855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1) в статью 2 пункт 2 изложить в следующей редакции:</a:t>
            </a:r>
          </a:p>
          <a:p>
            <a:pPr>
              <a:buNone/>
            </a:pPr>
            <a:r>
              <a:rPr lang="ru-RU" dirty="0" smtClean="0"/>
              <a:t>«</a:t>
            </a:r>
            <a:r>
              <a:rPr lang="ru-RU" i="1" dirty="0" smtClean="0"/>
              <a:t>Воспитание</a:t>
            </a:r>
            <a:r>
              <a:rPr lang="ru-RU" dirty="0" smtClean="0"/>
              <a:t> - деятельность, направленная на развитие личности, создание условий для самоопределения и социализации обучающихся на основе </a:t>
            </a:r>
            <a:r>
              <a:rPr lang="ru-RU" dirty="0" err="1" smtClean="0"/>
              <a:t>социокультурных</a:t>
            </a:r>
            <a:r>
              <a:rPr lang="ru-RU" dirty="0" smtClean="0"/>
              <a:t>, духовно-нравственных ценностей и принятых в российском обществе правил и норм поведения в интересах человека, семьи, общества и государства, </a:t>
            </a:r>
            <a:r>
              <a:rPr lang="ru-RU" b="1" dirty="0" smtClean="0"/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8297" y="182880"/>
            <a:ext cx="1323703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0"/>
            <a:ext cx="10972800" cy="6669360"/>
          </a:xfrm>
        </p:spPr>
        <p:txBody>
          <a:bodyPr>
            <a:normAutofit fontScale="55000" lnSpcReduction="20000"/>
          </a:bodyPr>
          <a:lstStyle/>
          <a:p>
            <a:r>
              <a:rPr lang="ru-RU" sz="3600" b="1" dirty="0" smtClean="0"/>
              <a:t>"Статья 12.1. Общие требования к организации воспитания обучающихся</a:t>
            </a:r>
          </a:p>
          <a:p>
            <a:pPr>
              <a:buNone/>
            </a:pPr>
            <a:r>
              <a:rPr lang="ru-RU" sz="3600" b="1" dirty="0" smtClean="0"/>
              <a:t>1. Воспитание обучающихся при освоении ими основных образовательных программ в организациях, осуществляющих образовательную деятельность, осуществляется на основе </a:t>
            </a:r>
            <a:r>
              <a:rPr lang="ru-RU" sz="3600" b="1" dirty="0" smtClean="0">
                <a:solidFill>
                  <a:srgbClr val="FF0000"/>
                </a:solidFill>
              </a:rPr>
              <a:t>включаемых в образовательную программу рабочей программы воспитания и календарного плана воспитательной работы,</a:t>
            </a:r>
            <a:r>
              <a:rPr lang="ru-RU" sz="3600" b="1" dirty="0" smtClean="0"/>
              <a:t> разрабатываемых и утверждаемых такими организациями самостоятельно, если иное не установлено настоящим Федеральным законом.</a:t>
            </a:r>
          </a:p>
          <a:p>
            <a:pPr>
              <a:buNone/>
            </a:pPr>
            <a:r>
              <a:rPr lang="ru-RU" sz="3600" b="1" dirty="0" smtClean="0"/>
              <a:t>2. </a:t>
            </a:r>
            <a:r>
              <a:rPr lang="ru-RU" sz="3600" b="1" dirty="0" smtClean="0">
                <a:solidFill>
                  <a:srgbClr val="FF0000"/>
                </a:solidFill>
              </a:rPr>
              <a:t>Воспитание</a:t>
            </a:r>
            <a:r>
              <a:rPr lang="ru-RU" sz="3600" b="1" dirty="0" smtClean="0"/>
              <a:t> обучающихся при освоении ими основных общеобразовательных программ, образовательных программ среднего профессионального образования, образовательных программ высшего образования (программ </a:t>
            </a:r>
            <a:r>
              <a:rPr lang="ru-RU" sz="3600" b="1" dirty="0" err="1" smtClean="0"/>
              <a:t>бакалавриата</a:t>
            </a:r>
            <a:r>
              <a:rPr lang="ru-RU" sz="3600" b="1" dirty="0" smtClean="0"/>
              <a:t> и программ </a:t>
            </a:r>
            <a:r>
              <a:rPr lang="ru-RU" sz="3600" b="1" dirty="0" err="1" smtClean="0"/>
              <a:t>специалитета</a:t>
            </a:r>
            <a:r>
              <a:rPr lang="ru-RU" sz="3600" b="1" dirty="0" smtClean="0"/>
              <a:t>) в организациях, осуществляющих образовательную деятельность, </a:t>
            </a:r>
            <a:r>
              <a:rPr lang="ru-RU" sz="3600" b="1" dirty="0" smtClean="0">
                <a:solidFill>
                  <a:srgbClr val="FF0000"/>
                </a:solidFill>
              </a:rPr>
              <a:t>осуществляется на основе включаемых в такие образовательные программы рабочей программы воспитания и календарного плана воспитательной работы, </a:t>
            </a:r>
            <a:r>
              <a:rPr lang="ru-RU" sz="3600" b="1" dirty="0" smtClean="0"/>
              <a:t>разрабатываемых и утверждаемых с учетом включенных в примерные образовательные программы, указанные в части 9</a:t>
            </a:r>
            <a:r>
              <a:rPr lang="ru-RU" sz="3600" b="1" baseline="30000" dirty="0" smtClean="0"/>
              <a:t>1</a:t>
            </a:r>
            <a:r>
              <a:rPr lang="ru-RU" sz="3600" b="1" dirty="0" smtClean="0"/>
              <a:t> статьи 12 настоящего Федерального закона, примерных рабочих программ воспитания и примерных календарных планов воспитательной работы.</a:t>
            </a:r>
          </a:p>
          <a:p>
            <a:pPr>
              <a:buNone/>
            </a:pPr>
            <a:r>
              <a:rPr lang="ru-RU" sz="3600" b="1" dirty="0" smtClean="0"/>
              <a:t>3. В разработке рабочих программ воспитания и календарных планов воспитательной работы имеют право принимать участие указанные в части 6 статьи 26 настоящего Федерального закона советы обучающихся, советы родителей, представительные органы обучающихся (при их наличии);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8297" y="182880"/>
            <a:ext cx="1323703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562" y="6063391"/>
            <a:ext cx="1155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Распоряжение Правительства Российской Федерации от 29.05.2015 № 996-р </a:t>
            </a:r>
            <a:br>
              <a:rPr lang="ru-RU" b="1" dirty="0" smtClean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«Об утверждении Стратегии развития воспитания в Российской Федерации на период до 2025 года»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90210" y="407884"/>
            <a:ext cx="8834789" cy="42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Стратегия развития воспитания в Российской Федерации на период до 2025 года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754"/>
            <a:ext cx="1206785" cy="1041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0210" y="1260486"/>
            <a:ext cx="40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ПРИОРИТЕТНАЯ ЗАДАЧА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10" y="1559090"/>
            <a:ext cx="1101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реализовывать свой потенциал в условиях современного общества, готовой к мирному созиданию и защите Родины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0210" y="2562838"/>
            <a:ext cx="59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ОБНОВЛЕНИЕ ВОСПИТАТЕЛЬНОГО ПРОЦЕССА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1076323" y="2986578"/>
          <a:ext cx="4984751" cy="172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>
            <p:extLst/>
          </p:nvPr>
        </p:nvGraphicFramePr>
        <p:xfrm>
          <a:off x="6483349" y="2932170"/>
          <a:ext cx="4984751" cy="181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2233750" y="4858456"/>
          <a:ext cx="8164284" cy="113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5" name="Рисунок 3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306594" y="326572"/>
            <a:ext cx="1323703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7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Заголовок 1"/>
          <p:cNvSpPr>
            <a:spLocks noGrp="1"/>
          </p:cNvSpPr>
          <p:nvPr>
            <p:ph type="title"/>
          </p:nvPr>
        </p:nvSpPr>
        <p:spPr>
          <a:xfrm>
            <a:off x="0" y="340752"/>
            <a:ext cx="12191999" cy="426638"/>
          </a:xfrm>
        </p:spPr>
        <p:txBody>
          <a:bodyPr rtlCol="0"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Апробация и внедрение программы </a:t>
            </a:r>
            <a:r>
              <a:rPr lang="ru-RU" sz="3600" b="1" dirty="0">
                <a:solidFill>
                  <a:srgbClr val="FF0000"/>
                </a:solidFill>
              </a:rPr>
              <a:t>воспитания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98316" y="2310331"/>
            <a:ext cx="3308620" cy="25776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/>
              <a:t>ВСЕГО на начало 2020-21 </a:t>
            </a:r>
            <a:r>
              <a:rPr lang="ru-RU" sz="1200" b="1" dirty="0" err="1"/>
              <a:t>уч.г</a:t>
            </a:r>
            <a:r>
              <a:rPr lang="ru-RU" sz="1200" b="1" dirty="0"/>
              <a:t>.:</a:t>
            </a:r>
            <a:r>
              <a:rPr lang="ru-RU" sz="1200" dirty="0"/>
              <a:t>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300" b="1" dirty="0" smtClean="0">
                <a:solidFill>
                  <a:srgbClr val="C00000"/>
                </a:solidFill>
              </a:rPr>
              <a:t>19 </a:t>
            </a:r>
            <a:r>
              <a:rPr lang="ru-RU" sz="1300" b="1" dirty="0" err="1">
                <a:solidFill>
                  <a:srgbClr val="C00000"/>
                </a:solidFill>
              </a:rPr>
              <a:t>апробационных</a:t>
            </a:r>
            <a:r>
              <a:rPr lang="ru-RU" sz="1300" b="1" dirty="0">
                <a:solidFill>
                  <a:srgbClr val="C00000"/>
                </a:solidFill>
              </a:rPr>
              <a:t> площадок: </a:t>
            </a:r>
          </a:p>
          <a:p>
            <a:r>
              <a:rPr lang="ru-RU" sz="1050" b="1" dirty="0"/>
              <a:t>г. Пермь: </a:t>
            </a:r>
            <a:r>
              <a:rPr lang="ru-RU" sz="1050" dirty="0" smtClean="0"/>
              <a:t>«</a:t>
            </a:r>
            <a:r>
              <a:rPr lang="ru-RU" sz="1050" dirty="0"/>
              <a:t>Лицей №2», </a:t>
            </a:r>
            <a:r>
              <a:rPr lang="ru-RU" sz="1050" dirty="0" smtClean="0"/>
              <a:t>«</a:t>
            </a:r>
            <a:r>
              <a:rPr lang="ru-RU" sz="1050" dirty="0"/>
              <a:t>Лицей №8»,</a:t>
            </a:r>
            <a:br>
              <a:rPr lang="ru-RU" sz="1050" dirty="0"/>
            </a:br>
            <a:r>
              <a:rPr lang="ru-RU" sz="1050" dirty="0" smtClean="0"/>
              <a:t>«</a:t>
            </a:r>
            <a:r>
              <a:rPr lang="ru-RU" sz="1050" dirty="0"/>
              <a:t>Лицей №9», </a:t>
            </a:r>
            <a:r>
              <a:rPr lang="ru-RU" sz="1050" dirty="0" smtClean="0"/>
              <a:t>«Школа </a:t>
            </a:r>
            <a:r>
              <a:rPr lang="ru-RU" sz="1050" dirty="0"/>
              <a:t>№16», </a:t>
            </a:r>
            <a:r>
              <a:rPr lang="ru-RU" sz="1050" dirty="0" smtClean="0"/>
              <a:t>«Школа </a:t>
            </a:r>
            <a:r>
              <a:rPr lang="ru-RU" sz="1050" dirty="0"/>
              <a:t>№77», </a:t>
            </a:r>
            <a:br>
              <a:rPr lang="ru-RU" sz="1050" dirty="0"/>
            </a:br>
            <a:r>
              <a:rPr lang="ru-RU" sz="1050" dirty="0" smtClean="0"/>
              <a:t>«Школа </a:t>
            </a:r>
            <a:r>
              <a:rPr lang="ru-RU" sz="1050" dirty="0"/>
              <a:t>№116», </a:t>
            </a:r>
            <a:r>
              <a:rPr lang="ru-RU" sz="1050" dirty="0" smtClean="0"/>
              <a:t>«Школа </a:t>
            </a:r>
            <a:r>
              <a:rPr lang="ru-RU" sz="1050" dirty="0"/>
              <a:t>№101», </a:t>
            </a:r>
            <a:r>
              <a:rPr lang="ru-RU" sz="1050" dirty="0" smtClean="0"/>
              <a:t>«</a:t>
            </a:r>
            <a:r>
              <a:rPr lang="ru-RU" sz="1050" dirty="0"/>
              <a:t>Гимназия №3»,</a:t>
            </a:r>
            <a:br>
              <a:rPr lang="ru-RU" sz="1050" dirty="0"/>
            </a:br>
            <a:r>
              <a:rPr lang="ru-RU" sz="1050" dirty="0" smtClean="0"/>
              <a:t>«Пермская кадетская школа </a:t>
            </a:r>
            <a:r>
              <a:rPr lang="ru-RU" sz="1050" dirty="0"/>
              <a:t>№1»</a:t>
            </a:r>
          </a:p>
          <a:p>
            <a:r>
              <a:rPr lang="ru-RU" sz="1050" b="1" dirty="0" smtClean="0"/>
              <a:t>Пермский </a:t>
            </a:r>
            <a:r>
              <a:rPr lang="ru-RU" sz="1050" b="1" dirty="0"/>
              <a:t>р-н: </a:t>
            </a:r>
            <a:r>
              <a:rPr lang="ru-RU" sz="1050" dirty="0" smtClean="0"/>
              <a:t>«</a:t>
            </a:r>
            <a:r>
              <a:rPr lang="ru-RU" sz="1050" dirty="0"/>
              <a:t>Кондратовская </a:t>
            </a:r>
            <a:r>
              <a:rPr lang="ru-RU" sz="1050" dirty="0" smtClean="0"/>
              <a:t>школа», «</a:t>
            </a:r>
            <a:r>
              <a:rPr lang="ru-RU" sz="1050" dirty="0" err="1"/>
              <a:t>Сылвенская</a:t>
            </a:r>
            <a:r>
              <a:rPr lang="ru-RU" sz="1050" dirty="0"/>
              <a:t> </a:t>
            </a:r>
            <a:r>
              <a:rPr lang="ru-RU" sz="1050" dirty="0" smtClean="0"/>
              <a:t>школа»</a:t>
            </a:r>
            <a:endParaRPr lang="ru-RU" sz="1050" dirty="0"/>
          </a:p>
          <a:p>
            <a:r>
              <a:rPr lang="ru-RU" sz="1050" b="1" dirty="0" smtClean="0"/>
              <a:t>Кунгурский </a:t>
            </a:r>
            <a:r>
              <a:rPr lang="ru-RU" sz="1050" b="1" dirty="0"/>
              <a:t>р-н: </a:t>
            </a:r>
            <a:r>
              <a:rPr lang="ru-RU" sz="1050" dirty="0" smtClean="0"/>
              <a:t>«</a:t>
            </a:r>
            <a:r>
              <a:rPr lang="ru-RU" sz="1050" dirty="0" err="1"/>
              <a:t>Голдыревская</a:t>
            </a:r>
            <a:r>
              <a:rPr lang="ru-RU" sz="1050" dirty="0"/>
              <a:t> </a:t>
            </a:r>
            <a:r>
              <a:rPr lang="ru-RU" sz="1050" dirty="0" smtClean="0"/>
              <a:t>школа», «</a:t>
            </a:r>
            <a:r>
              <a:rPr lang="ru-RU" sz="1050" dirty="0" err="1"/>
              <a:t>Троельжанская</a:t>
            </a:r>
            <a:r>
              <a:rPr lang="ru-RU" sz="1050" dirty="0"/>
              <a:t> школа»</a:t>
            </a:r>
          </a:p>
          <a:p>
            <a:r>
              <a:rPr lang="ru-RU" sz="1050" b="1" dirty="0" smtClean="0"/>
              <a:t>г</a:t>
            </a:r>
            <a:r>
              <a:rPr lang="ru-RU" sz="1050" b="1" dirty="0"/>
              <a:t>. Соликамск: </a:t>
            </a:r>
            <a:r>
              <a:rPr lang="ru-RU" sz="1050" dirty="0" smtClean="0"/>
              <a:t>«</a:t>
            </a:r>
            <a:r>
              <a:rPr lang="ru-RU" sz="1050" dirty="0"/>
              <a:t>Гимназия №1», </a:t>
            </a:r>
            <a:r>
              <a:rPr lang="ru-RU" sz="1050" dirty="0" smtClean="0"/>
              <a:t>«</a:t>
            </a:r>
            <a:r>
              <a:rPr lang="ru-RU" sz="1050" dirty="0"/>
              <a:t>Гимназия «2»</a:t>
            </a:r>
          </a:p>
          <a:p>
            <a:r>
              <a:rPr lang="ru-RU" sz="1050" b="1" dirty="0" err="1" smtClean="0"/>
              <a:t>Бардымский</a:t>
            </a:r>
            <a:r>
              <a:rPr lang="ru-RU" sz="1050" b="1" dirty="0" smtClean="0"/>
              <a:t> </a:t>
            </a:r>
            <a:r>
              <a:rPr lang="ru-RU" sz="1050" b="1" dirty="0"/>
              <a:t>р-н: </a:t>
            </a:r>
            <a:r>
              <a:rPr lang="ru-RU" sz="1050" dirty="0" smtClean="0"/>
              <a:t>«</a:t>
            </a:r>
            <a:r>
              <a:rPr lang="ru-RU" sz="1050" dirty="0" err="1"/>
              <a:t>Бардымская</a:t>
            </a:r>
            <a:r>
              <a:rPr lang="ru-RU" sz="1050" dirty="0"/>
              <a:t> школа №2»</a:t>
            </a:r>
          </a:p>
          <a:p>
            <a:r>
              <a:rPr lang="ru-RU" sz="1050" b="1" dirty="0" err="1" smtClean="0"/>
              <a:t>Ординский</a:t>
            </a:r>
            <a:r>
              <a:rPr lang="ru-RU" sz="1050" b="1" dirty="0" smtClean="0"/>
              <a:t> </a:t>
            </a:r>
            <a:r>
              <a:rPr lang="ru-RU" sz="1050" b="1" dirty="0"/>
              <a:t>р-н: </a:t>
            </a:r>
            <a:r>
              <a:rPr lang="ru-RU" sz="1050" dirty="0" smtClean="0"/>
              <a:t>«</a:t>
            </a:r>
            <a:r>
              <a:rPr lang="ru-RU" sz="1050" dirty="0" err="1"/>
              <a:t>Карьевская</a:t>
            </a:r>
            <a:r>
              <a:rPr lang="ru-RU" sz="1050" dirty="0"/>
              <a:t> </a:t>
            </a:r>
            <a:r>
              <a:rPr lang="ru-RU" sz="1050" dirty="0" smtClean="0"/>
              <a:t>»</a:t>
            </a:r>
            <a:endParaRPr lang="ru-RU" sz="1050" dirty="0"/>
          </a:p>
          <a:p>
            <a:r>
              <a:rPr lang="ru-RU" sz="1050" b="1" dirty="0" smtClean="0"/>
              <a:t>Октябрьский </a:t>
            </a:r>
            <a:r>
              <a:rPr lang="ru-RU" sz="1050" b="1" dirty="0"/>
              <a:t>р-н: </a:t>
            </a:r>
            <a:r>
              <a:rPr lang="ru-RU" sz="1050" dirty="0" smtClean="0"/>
              <a:t>«</a:t>
            </a:r>
            <a:r>
              <a:rPr lang="ru-RU" sz="1050" dirty="0"/>
              <a:t>Октябрьская школа №2»</a:t>
            </a:r>
          </a:p>
          <a:p>
            <a:r>
              <a:rPr lang="ru-RU" sz="1050" b="1" dirty="0" err="1" smtClean="0"/>
              <a:t>Очерский</a:t>
            </a:r>
            <a:r>
              <a:rPr lang="ru-RU" sz="1050" b="1" dirty="0" smtClean="0"/>
              <a:t> </a:t>
            </a:r>
            <a:r>
              <a:rPr lang="ru-RU" sz="1050" b="1" dirty="0"/>
              <a:t>р-н: </a:t>
            </a:r>
            <a:r>
              <a:rPr lang="ru-RU" sz="1050" dirty="0"/>
              <a:t>МБОУ «Очерская школа №3»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84489" y="5438091"/>
            <a:ext cx="7795555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2020-21 уч. год: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К </a:t>
            </a:r>
            <a:r>
              <a:rPr lang="ru-RU" sz="1600" b="1" dirty="0" smtClean="0">
                <a:solidFill>
                  <a:srgbClr val="C00000"/>
                </a:solidFill>
              </a:rPr>
              <a:t>1.09.2021 г. </a:t>
            </a:r>
            <a:r>
              <a:rPr lang="ru-RU" sz="1600" b="1" dirty="0">
                <a:solidFill>
                  <a:srgbClr val="C00000"/>
                </a:solidFill>
              </a:rPr>
              <a:t>во всех школах </a:t>
            </a:r>
            <a:r>
              <a:rPr lang="ru-RU" sz="1600" b="1" dirty="0" smtClean="0">
                <a:solidFill>
                  <a:srgbClr val="C00000"/>
                </a:solidFill>
              </a:rPr>
              <a:t>будет внедрена </a:t>
            </a:r>
            <a:r>
              <a:rPr lang="ru-RU" sz="1600" b="1" dirty="0">
                <a:solidFill>
                  <a:srgbClr val="C00000"/>
                </a:solidFill>
              </a:rPr>
              <a:t>программа воспитания 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Приказ Министерства образования и науки Пермского края от 16 декабря №26-01-06-651 «О внедрение в образовательных организациях, расположенных на территории Пермского края рабочих программ обучающихся»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2349" y="1362638"/>
            <a:ext cx="32476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Программа-конструктор</a:t>
            </a:r>
            <a:br>
              <a:rPr lang="ru-RU" sz="1200" b="1" dirty="0"/>
            </a:br>
            <a:r>
              <a:rPr lang="ru-RU" sz="1200" b="1" dirty="0"/>
              <a:t>(упрощает процесс разработки школами своих программ</a:t>
            </a:r>
            <a:r>
              <a:rPr lang="ru-RU" sz="1200" b="1" dirty="0" smtClean="0"/>
              <a:t>)</a:t>
            </a:r>
          </a:p>
          <a:p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>Одна школа –одна программа</a:t>
            </a:r>
            <a:br>
              <a:rPr lang="ru-RU" sz="1200" b="1" dirty="0"/>
            </a:br>
            <a:r>
              <a:rPr lang="ru-RU" sz="1200" b="1" dirty="0"/>
              <a:t>(сокращает объем и количество обязательной школьной документации</a:t>
            </a:r>
            <a:r>
              <a:rPr lang="ru-RU" sz="1200" b="1" dirty="0" smtClean="0"/>
              <a:t>)</a:t>
            </a:r>
          </a:p>
          <a:p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>Единство цели воспитания</a:t>
            </a:r>
            <a:br>
              <a:rPr lang="ru-RU" sz="1200" b="1" dirty="0"/>
            </a:br>
            <a:r>
              <a:rPr lang="ru-RU" sz="1200" b="1" dirty="0"/>
              <a:t>(формулируется на основе базовых ценностей, объединяющих наше общество</a:t>
            </a:r>
            <a:r>
              <a:rPr lang="ru-RU" sz="1200" b="1" dirty="0" smtClean="0"/>
              <a:t>)</a:t>
            </a:r>
          </a:p>
          <a:p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err="1"/>
              <a:t>Деятельностный</a:t>
            </a:r>
            <a:r>
              <a:rPr lang="ru-RU" sz="1200" b="1" dirty="0"/>
              <a:t> характер программы</a:t>
            </a:r>
            <a:br>
              <a:rPr lang="ru-RU" sz="1200" b="1" dirty="0"/>
            </a:br>
            <a:r>
              <a:rPr lang="ru-RU" sz="1200" b="1" dirty="0"/>
              <a:t>(позволяет преодолеть </a:t>
            </a:r>
            <a:r>
              <a:rPr lang="ru-RU" sz="1200" b="1" dirty="0" err="1"/>
              <a:t>мероприятийность</a:t>
            </a:r>
            <a:r>
              <a:rPr lang="ru-RU" sz="1200" b="1" dirty="0"/>
              <a:t> воспитания</a:t>
            </a:r>
            <a:r>
              <a:rPr lang="ru-RU" sz="1200" b="1" dirty="0" smtClean="0"/>
              <a:t>)</a:t>
            </a:r>
          </a:p>
          <a:p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>Модульный принцип построения </a:t>
            </a:r>
            <a:r>
              <a:rPr lang="ru-RU" sz="1200" b="1" dirty="0" smtClean="0"/>
              <a:t>программы (</a:t>
            </a:r>
            <a:r>
              <a:rPr lang="ru-RU" sz="1200" b="1" dirty="0"/>
              <a:t>делает её гибкой и вариативной</a:t>
            </a:r>
            <a:r>
              <a:rPr lang="ru-RU" sz="1200" b="1" dirty="0" smtClean="0"/>
              <a:t>)</a:t>
            </a:r>
            <a:endParaRPr lang="ru-RU" sz="1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20" y="1508991"/>
            <a:ext cx="419100" cy="4082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07" y="2117317"/>
            <a:ext cx="659194" cy="6591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53" y="3121528"/>
            <a:ext cx="646833" cy="4851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12" y="4128219"/>
            <a:ext cx="457908" cy="3915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66" y="4781694"/>
            <a:ext cx="601805" cy="60180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825472" y="836023"/>
            <a:ext cx="4054572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/>
              <a:t>ОСОБЕННОСТИ ПРИМЕРНОЙ ПРОГРАММЫ ВОСПИТАНИЯ:</a:t>
            </a:r>
            <a:endParaRPr lang="ru-RU" sz="1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8186920" y="862149"/>
            <a:ext cx="3558275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/>
              <a:t>ВИДЫ И ФОРМЫ СОДЕРЖАНИЯ ДЕЯТЕЛЬНОСТИ:</a:t>
            </a:r>
            <a:endParaRPr lang="ru-RU" sz="1200" b="1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8724900" y="1728637"/>
            <a:ext cx="2781299" cy="184665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Инвариантные модули:</a:t>
            </a:r>
          </a:p>
          <a:p>
            <a:r>
              <a:rPr lang="ru-RU" sz="1400" dirty="0"/>
              <a:t>«Классное руководство»,</a:t>
            </a:r>
          </a:p>
          <a:p>
            <a:r>
              <a:rPr lang="ru-RU" sz="1400" dirty="0"/>
              <a:t>«Школьный урок»</a:t>
            </a:r>
          </a:p>
          <a:p>
            <a:r>
              <a:rPr lang="ru-RU" sz="1400" dirty="0"/>
              <a:t>«Курсы внеурочной деятельности»</a:t>
            </a:r>
          </a:p>
          <a:p>
            <a:r>
              <a:rPr lang="ru-RU" sz="1400" dirty="0"/>
              <a:t>«Работа с родителями»</a:t>
            </a:r>
          </a:p>
          <a:p>
            <a:r>
              <a:rPr lang="ru-RU" sz="1400" dirty="0"/>
              <a:t>«Самоуправление» *</a:t>
            </a:r>
          </a:p>
          <a:p>
            <a:r>
              <a:rPr lang="ru-RU" sz="1400" dirty="0"/>
              <a:t>«Профориентация»*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8724900" y="4118342"/>
            <a:ext cx="2781300" cy="2504527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Вариативные модули:</a:t>
            </a:r>
          </a:p>
          <a:p>
            <a:r>
              <a:rPr lang="ru-RU" sz="1400" dirty="0"/>
              <a:t>«Ключевые общешкольные дела»</a:t>
            </a:r>
          </a:p>
          <a:p>
            <a:r>
              <a:rPr lang="ru-RU" sz="1400" dirty="0"/>
              <a:t>«Детские общественные объединения»</a:t>
            </a:r>
          </a:p>
          <a:p>
            <a:r>
              <a:rPr lang="ru-RU" sz="1400" dirty="0"/>
              <a:t>«Школьные медиа»</a:t>
            </a:r>
          </a:p>
          <a:p>
            <a:r>
              <a:rPr lang="ru-RU" sz="1400" dirty="0"/>
              <a:t>«Экскурсии, экспедиции, походы»</a:t>
            </a:r>
          </a:p>
          <a:p>
            <a:r>
              <a:rPr lang="ru-RU" sz="1400" dirty="0"/>
              <a:t>«Организация предметно-эстетической</a:t>
            </a:r>
          </a:p>
          <a:p>
            <a:r>
              <a:rPr lang="ru-RU" sz="1400" dirty="0"/>
              <a:t>среды»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09976" y="992914"/>
            <a:ext cx="3308620" cy="1015663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/>
              <a:t>ПЕРМСКИЙ КРАЙ </a:t>
            </a:r>
            <a:r>
              <a:rPr lang="ru-RU" sz="1200" dirty="0" smtClean="0"/>
              <a:t>– </a:t>
            </a:r>
            <a:r>
              <a:rPr lang="ru-RU" sz="1200" b="1" dirty="0"/>
              <a:t>один из пилотных регионов, с 2019 г. апробирующий примерную программу воспитания. </a:t>
            </a:r>
            <a:r>
              <a:rPr lang="ru-RU" sz="1200" b="1" dirty="0" smtClean="0"/>
              <a:t>Федеральный </a:t>
            </a:r>
            <a:r>
              <a:rPr lang="ru-RU" sz="1200" b="1" dirty="0"/>
              <a:t>эксперт от Пермского края – </a:t>
            </a:r>
            <a:r>
              <a:rPr lang="ru-RU" sz="1200" b="1" dirty="0" err="1" smtClean="0"/>
              <a:t>Густокашина</a:t>
            </a:r>
            <a:r>
              <a:rPr lang="ru-RU" sz="1200" b="1" dirty="0" smtClean="0"/>
              <a:t> Л.А., АНО ДПО ОИПО</a:t>
            </a:r>
            <a:endParaRPr lang="ru-RU" sz="1200" b="1" dirty="0"/>
          </a:p>
        </p:txBody>
      </p:sp>
      <p:cxnSp>
        <p:nvCxnSpPr>
          <p:cNvPr id="5" name="Прямая соединительная линия 4"/>
          <p:cNvCxnSpPr>
            <a:stCxn id="26" idx="2"/>
            <a:endCxn id="27" idx="0"/>
          </p:cNvCxnSpPr>
          <p:nvPr/>
        </p:nvCxnSpPr>
        <p:spPr>
          <a:xfrm>
            <a:off x="10115550" y="3575296"/>
            <a:ext cx="0" cy="5430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855617"/>
          </a:xfrm>
        </p:spPr>
        <p:txBody>
          <a:bodyPr/>
          <a:lstStyle/>
          <a:p>
            <a:r>
              <a:rPr lang="ru-RU" dirty="0" smtClean="0"/>
              <a:t>Определяем исходную позицию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193" y="1449977"/>
            <a:ext cx="10463349" cy="518595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носит стихийный характер: «придумываем на ходу, ждем указаний»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носит </a:t>
            </a:r>
            <a:r>
              <a:rPr lang="ru-RU" b="1" dirty="0" err="1" smtClean="0"/>
              <a:t>мероприятийный</a:t>
            </a:r>
            <a:r>
              <a:rPr lang="ru-RU" b="1" dirty="0" smtClean="0"/>
              <a:t> характер: «чем больше, тем лучше, главное, будет, чем отчитаться»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носит системный ностальгический характер: «пионерское прошлое – наше все»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основана на системном средовом подходе: воспитывают не программы и люди, а среда 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носит инновационный характер: будем пробовать все новинки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09" y="0"/>
            <a:ext cx="11525331" cy="1571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ВОСПИТЫВАЮЩАЯ СРЕДА: что делать?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Воспитывает не сам воспитатель, а среда (А. С </a:t>
            </a:r>
            <a:r>
              <a:rPr lang="ru-RU" sz="2800" b="1" dirty="0" err="1" smtClean="0">
                <a:solidFill>
                  <a:srgbClr val="FF0000"/>
                </a:solidFill>
              </a:rPr>
              <a:t>макаренко</a:t>
            </a:r>
            <a:r>
              <a:rPr lang="ru-RU" sz="2800" b="1" dirty="0" smtClean="0">
                <a:solidFill>
                  <a:srgbClr val="FF0000"/>
                </a:solidFill>
              </a:rPr>
              <a:t>)</a:t>
            </a:r>
            <a:r>
              <a:rPr lang="ru-RU" sz="4900" b="1" dirty="0" smtClean="0">
                <a:solidFill>
                  <a:srgbClr val="FF0000"/>
                </a:solidFill>
              </a:rPr>
              <a:t/>
            </a:r>
            <a:br>
              <a:rPr lang="ru-RU" sz="4900" b="1" dirty="0" smtClean="0">
                <a:solidFill>
                  <a:srgbClr val="FF0000"/>
                </a:solidFill>
              </a:rPr>
            </a:br>
            <a:endParaRPr lang="ru-RU" sz="2700" b="1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15363" name="Picture 4" descr="http://ribalych.ru/wp-content/uploads/2014/01/3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99" y="4059657"/>
            <a:ext cx="4155662" cy="255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http://cs627228.vk.me/v627228519/3825d/DO9EOX--m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87" y="1714489"/>
            <a:ext cx="26670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2" descr="http://newsy-world.ru/uploads/posts/2014-08/1409223854196020786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01" y="1643063"/>
            <a:ext cx="467106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6" descr="http://kleinburd.ru/news/wp-content/uploads/2014/04/2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421" y="4357689"/>
            <a:ext cx="2762249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lpmotor.s3.amazonaws.com/1/1/c/11cc3c75e4ad51a52eee0b507f298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4697" y="4429132"/>
            <a:ext cx="3657600" cy="20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ito.vspu.net/ENK/2011-2012/kompleks_new_magistru/rob_styd/16-17/karina_tyndyrynda/4_protces/1240212392124261239112399123931235812375123901241812514124811250512540124711251912531123641997812364124251239412356-15717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9" y="1556793"/>
            <a:ext cx="3659274" cy="25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32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Воспитывающая среда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124744"/>
            <a:ext cx="10244905" cy="55446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часть социальной среды, </a:t>
            </a:r>
            <a:r>
              <a:rPr lang="ru-RU" b="1" dirty="0" smtClean="0"/>
              <a:t>организованная </a:t>
            </a:r>
            <a:r>
              <a:rPr lang="ru-RU" dirty="0" smtClean="0"/>
              <a:t>педагогами-профессионалами и </a:t>
            </a:r>
            <a:r>
              <a:rPr lang="ru-RU" b="1" dirty="0" smtClean="0"/>
              <a:t>целенаправленно </a:t>
            </a:r>
            <a:r>
              <a:rPr lang="ru-RU" b="1" dirty="0"/>
              <a:t>позитивно </a:t>
            </a:r>
            <a:r>
              <a:rPr lang="ru-RU" b="1" dirty="0" smtClean="0"/>
              <a:t>влияющая </a:t>
            </a:r>
            <a:r>
              <a:rPr lang="ru-RU" dirty="0"/>
              <a:t>на </a:t>
            </a:r>
            <a:r>
              <a:rPr lang="ru-RU" dirty="0" smtClean="0"/>
              <a:t>процесс </a:t>
            </a:r>
            <a:r>
              <a:rPr lang="ru-RU" dirty="0"/>
              <a:t>развития личности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5200" b="1" dirty="0" smtClean="0">
                <a:solidFill>
                  <a:schemeClr val="tx2"/>
                </a:solidFill>
              </a:rPr>
              <a:t>Воспитательная среда </a:t>
            </a:r>
            <a:endParaRPr lang="ru-RU" sz="5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3300" dirty="0" smtClean="0"/>
              <a:t>совокупность природных </a:t>
            </a:r>
            <a:r>
              <a:rPr lang="ru-RU" sz="3300" dirty="0"/>
              <a:t>и </a:t>
            </a:r>
            <a:r>
              <a:rPr lang="ru-RU" sz="3300" dirty="0" smtClean="0"/>
              <a:t>социально-бытовых </a:t>
            </a:r>
            <a:r>
              <a:rPr lang="ru-RU" sz="3300" b="1" dirty="0"/>
              <a:t>условий, в которых протекает жизнедеятельность ребенка</a:t>
            </a:r>
            <a:r>
              <a:rPr lang="ru-RU" sz="3300" dirty="0"/>
              <a:t> и становление его как личности</a:t>
            </a:r>
          </a:p>
        </p:txBody>
      </p:sp>
      <p:pic>
        <p:nvPicPr>
          <p:cNvPr id="4098" name="Picture 2" descr="http://goruo.konstantinovka.org/wp-content/uploads/2017/08/ac51ee5d-d6ef-4784-aab9-e7479f72697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5" y="2291300"/>
            <a:ext cx="2210928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iwicdn.akamaized.net/ce9f/SWqzj1YZwbTyYL9y52xbT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13" y="2298870"/>
            <a:ext cx="2586852" cy="17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etstvo.info/upload/image/16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24" y="2232926"/>
            <a:ext cx="2911913" cy="18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mpravda.ru/files/articles-1/37768/briupypu3nhm-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73" y="0"/>
            <a:ext cx="1679509" cy="15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3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Воспитывающая </a:t>
            </a:r>
            <a:r>
              <a:rPr lang="ru-RU" b="1" dirty="0" err="1" smtClean="0">
                <a:solidFill>
                  <a:schemeClr val="tx2"/>
                </a:solidFill>
              </a:rPr>
              <a:t>социокультурная</a:t>
            </a:r>
            <a:r>
              <a:rPr lang="ru-RU" b="1" dirty="0" smtClean="0">
                <a:solidFill>
                  <a:schemeClr val="tx2"/>
                </a:solidFill>
              </a:rPr>
              <a:t> среда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828800"/>
            <a:ext cx="9958251" cy="4672034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по мнению Л. И. Новиковой и Н. Л. Селивановой, это часть воспитательной системы, </a:t>
            </a:r>
            <a:r>
              <a:rPr lang="ru-RU" sz="2800" b="1" dirty="0" smtClean="0"/>
              <a:t>часть окружающей среды</a:t>
            </a:r>
            <a:r>
              <a:rPr lang="ru-RU" sz="2800" dirty="0" smtClean="0"/>
              <a:t>, которая </a:t>
            </a:r>
            <a:r>
              <a:rPr lang="ru-RU" sz="2800" b="1" dirty="0" smtClean="0"/>
              <a:t>освоена школой </a:t>
            </a:r>
            <a:r>
              <a:rPr lang="ru-RU" sz="2800" dirty="0" smtClean="0"/>
              <a:t>для реализации принятых целей </a:t>
            </a:r>
          </a:p>
          <a:p>
            <a:r>
              <a:rPr lang="ru-RU" sz="2800" b="1" dirty="0" smtClean="0"/>
              <a:t>создает теоретические предпосылки к </a:t>
            </a:r>
            <a:r>
              <a:rPr lang="ru-RU" sz="2800" b="1" dirty="0" smtClean="0">
                <a:solidFill>
                  <a:srgbClr val="FF0000"/>
                </a:solidFill>
              </a:rPr>
              <a:t>упорядочиванию </a:t>
            </a:r>
            <a:r>
              <a:rPr lang="ru-RU" sz="2800" b="1" dirty="0" smtClean="0"/>
              <a:t>всех ее элементов относительно нового компонента, к </a:t>
            </a:r>
            <a:r>
              <a:rPr lang="ru-RU" sz="2800" b="1" dirty="0" smtClean="0">
                <a:solidFill>
                  <a:srgbClr val="FF0000"/>
                </a:solidFill>
              </a:rPr>
              <a:t>созданию системы воспитания и конструированию рабочей программы воспитания в 2021 году. </a:t>
            </a:r>
          </a:p>
          <a:p>
            <a:pPr>
              <a:buNone/>
            </a:pPr>
            <a:r>
              <a:rPr lang="ru-RU" sz="2800" b="1" dirty="0" smtClean="0"/>
              <a:t>Е.В. </a:t>
            </a:r>
            <a:r>
              <a:rPr lang="ru-RU" sz="2800" b="1" dirty="0" err="1" smtClean="0"/>
              <a:t>Бондаревская</a:t>
            </a:r>
            <a:r>
              <a:rPr lang="ru-RU" sz="2800" b="1" dirty="0" smtClean="0"/>
              <a:t>, В.П. Захарченко, И.А. Колесникова, Ю.С. Мануйлов, А.В. Мудрик, Л.И. Новикова, В.А. Орлов, Н.Е. </a:t>
            </a:r>
            <a:r>
              <a:rPr lang="ru-RU" sz="2800" b="1" dirty="0" err="1" smtClean="0"/>
              <a:t>Щуркова</a:t>
            </a:r>
            <a:r>
              <a:rPr lang="ru-RU" sz="2800" b="1" dirty="0" smtClean="0"/>
              <a:t> </a:t>
            </a:r>
            <a:r>
              <a:rPr lang="ru-RU" sz="2800" dirty="0" smtClean="0"/>
              <a:t>и </a:t>
            </a:r>
            <a:r>
              <a:rPr lang="ru-RU" sz="2800" dirty="0" err="1" smtClean="0"/>
              <a:t>др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34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98709" y="3244334"/>
            <a:ext cx="4794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http://900igr.net/up/datas/156627/003.jpg</a:t>
            </a:r>
            <a:endParaRPr lang="ru-RU" dirty="0"/>
          </a:p>
        </p:txBody>
      </p:sp>
      <p:pic>
        <p:nvPicPr>
          <p:cNvPr id="2050" name="Picture 2" descr="http://900igr.net/up/datas/156627/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6" y="208017"/>
            <a:ext cx="9870623" cy="64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00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Компоненты воспитательной среды школы (по Н.Е. </a:t>
            </a:r>
            <a:r>
              <a:rPr lang="ru-RU" b="1" dirty="0" err="1" smtClean="0"/>
              <a:t>Щурковой</a:t>
            </a:r>
            <a:r>
              <a:rPr lang="ru-RU" b="1" dirty="0" smtClean="0"/>
              <a:t>) 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030007"/>
              </p:ext>
            </p:extLst>
          </p:nvPr>
        </p:nvGraphicFramePr>
        <p:xfrm>
          <a:off x="609600" y="1600200"/>
          <a:ext cx="99060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0354"/>
                <a:gridCol w="761564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Показатели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предметно-пространственное окружение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обустройство помещений школы, школьного двора, одежда директора школы, учителей, технических работников и самих школьников.</a:t>
                      </a: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поведенческое окружение</a:t>
                      </a:r>
                    </a:p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единая карта поведения, интонации в обращении, мимика и жесты при беседе, позы при диалоге, характер совместной деятельности, конфликты и их разрешение</a:t>
                      </a:r>
                      <a:endParaRPr lang="ru-RU" b="1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событийное</a:t>
                      </a:r>
                    </a:p>
                    <a:p>
                      <a:r>
                        <a:rPr lang="ru-RU" b="1" dirty="0" smtClean="0"/>
                        <a:t>окружение 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совокупность событий, попадающих в поле восприятия воспитанника, служащих предметом оценки, поводом к раздумью и основанием для жизненных выводов: событие становится фактором его личностного развития, потому что событие стало для него важным</a:t>
                      </a: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информационное культурное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культурно укомплектованная библиотека,  публичные выступления, школа</a:t>
                      </a:r>
                      <a:r>
                        <a:rPr lang="ru-RU" b="1" baseline="0" dirty="0" smtClean="0"/>
                        <a:t> в социальных сетях</a:t>
                      </a:r>
                      <a:endParaRPr lang="ru-RU" b="1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82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вопросы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5"/>
            <a:ext cx="10310949" cy="474834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b="1" dirty="0" smtClean="0"/>
              <a:t>Воспитательная деятельность общеобразовательной организации в условия реализации Федеральных и краевых нормативов.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Выделение </a:t>
            </a:r>
            <a:r>
              <a:rPr lang="ru-RU" b="1" dirty="0" err="1" smtClean="0"/>
              <a:t>системообразующих</a:t>
            </a:r>
            <a:r>
              <a:rPr lang="ru-RU" b="1" dirty="0" smtClean="0"/>
              <a:t> механизмов реализации и особенностей воспитательной деятельности с позиции средового подхода в воспитании.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Особенности редактирования раздела программы «Особенности организуемого в школе воспитательного процесса»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Вовлечение в процесс проектирования программы педагогического коллектива как возможность профессионального роста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843" y="0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95944"/>
            <a:ext cx="11617291" cy="12216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/>
              <a:t>Основные </a:t>
            </a:r>
            <a:r>
              <a:rPr lang="ru-RU" sz="3600" b="1" dirty="0"/>
              <a:t>механизмы-реализации </a:t>
            </a:r>
            <a:r>
              <a:rPr lang="ru-RU" sz="3600" b="1" dirty="0" smtClean="0"/>
              <a:t>средового подхода в  воспитании: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31" y="1110343"/>
            <a:ext cx="10450285" cy="5747657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sz="3800" b="1" dirty="0" smtClean="0"/>
              <a:t>выделение </a:t>
            </a:r>
            <a:r>
              <a:rPr lang="ru-RU" sz="3800" b="1" dirty="0"/>
              <a:t>доминирующей </a:t>
            </a:r>
            <a:r>
              <a:rPr lang="ru-RU" sz="3800" b="1" dirty="0">
                <a:solidFill>
                  <a:srgbClr val="FF0000"/>
                </a:solidFill>
              </a:rPr>
              <a:t>цели </a:t>
            </a:r>
            <a:r>
              <a:rPr lang="ru-RU" sz="3800" b="1" dirty="0"/>
              <a:t>коллектива, объединяющей педагогов и учащихся</a:t>
            </a:r>
            <a:r>
              <a:rPr lang="ru-RU" sz="3800" b="1" dirty="0" smtClean="0"/>
              <a:t>;</a:t>
            </a:r>
            <a:endParaRPr lang="ru-RU" sz="3800" b="1" dirty="0"/>
          </a:p>
          <a:p>
            <a:r>
              <a:rPr lang="ru-RU" sz="3800" b="1" dirty="0" smtClean="0"/>
              <a:t>определение </a:t>
            </a:r>
            <a:r>
              <a:rPr lang="ru-RU" sz="3800" b="1" dirty="0">
                <a:solidFill>
                  <a:srgbClr val="FF0000"/>
                </a:solidFill>
              </a:rPr>
              <a:t>ведущей деятельности</a:t>
            </a:r>
            <a:r>
              <a:rPr lang="ru-RU" sz="3800" b="1" dirty="0"/>
              <a:t>, являющейся значимой для всех членов коллектива</a:t>
            </a:r>
            <a:r>
              <a:rPr lang="ru-RU" sz="3800" b="1" dirty="0" smtClean="0"/>
              <a:t>;</a:t>
            </a:r>
            <a:endParaRPr lang="ru-RU" sz="3800" b="1" dirty="0"/>
          </a:p>
          <a:p>
            <a:r>
              <a:rPr lang="ru-RU" sz="3800" b="1" dirty="0" smtClean="0"/>
              <a:t>развитие </a:t>
            </a:r>
            <a:r>
              <a:rPr lang="ru-RU" sz="3800" b="1" dirty="0">
                <a:solidFill>
                  <a:srgbClr val="FF0000"/>
                </a:solidFill>
              </a:rPr>
              <a:t>детского самоуправления</a:t>
            </a:r>
            <a:r>
              <a:rPr lang="ru-RU" sz="3800" b="1" dirty="0"/>
              <a:t>, инициативы и самостоятельности детей и взрослых, создание разновозрастных </a:t>
            </a:r>
            <a:r>
              <a:rPr lang="ru-RU" sz="3800" b="1" dirty="0">
                <a:solidFill>
                  <a:srgbClr val="FF0000"/>
                </a:solidFill>
              </a:rPr>
              <a:t>детских объединений</a:t>
            </a:r>
            <a:r>
              <a:rPr lang="ru-RU" sz="3800" b="1" dirty="0" smtClean="0"/>
              <a:t>;</a:t>
            </a:r>
            <a:endParaRPr lang="ru-RU" sz="3800" b="1" dirty="0"/>
          </a:p>
          <a:p>
            <a:r>
              <a:rPr lang="ru-RU" sz="3800" b="1" dirty="0" smtClean="0"/>
              <a:t>формирование </a:t>
            </a:r>
            <a:r>
              <a:rPr lang="ru-RU" sz="3800" b="1" dirty="0"/>
              <a:t>позитивного отношения к </a:t>
            </a:r>
            <a:r>
              <a:rPr lang="ru-RU" sz="3800" b="1" dirty="0">
                <a:solidFill>
                  <a:srgbClr val="FF0000"/>
                </a:solidFill>
              </a:rPr>
              <a:t>творчеству</a:t>
            </a:r>
            <a:r>
              <a:rPr lang="ru-RU" sz="3800" b="1" dirty="0"/>
              <a:t> (воспитывающая среда должна быть эвристической</a:t>
            </a:r>
            <a:r>
              <a:rPr lang="ru-RU" sz="3800" b="1" dirty="0" smtClean="0"/>
              <a:t>);</a:t>
            </a:r>
            <a:endParaRPr lang="ru-RU" sz="3800" b="1" dirty="0"/>
          </a:p>
          <a:p>
            <a:r>
              <a:rPr lang="ru-RU" sz="3800" b="1" dirty="0" smtClean="0">
                <a:solidFill>
                  <a:srgbClr val="FF0000"/>
                </a:solidFill>
              </a:rPr>
              <a:t>Неповторимость, уникальность </a:t>
            </a:r>
            <a:r>
              <a:rPr lang="ru-RU" sz="3800" b="1" dirty="0"/>
              <a:t>учебного заведения (каждая школа должна иметь свое лицо</a:t>
            </a:r>
            <a:r>
              <a:rPr lang="ru-RU" sz="3800" b="1" dirty="0" smtClean="0"/>
              <a:t>);</a:t>
            </a:r>
            <a:endParaRPr lang="ru-RU" sz="3800" b="1" dirty="0"/>
          </a:p>
          <a:p>
            <a:r>
              <a:rPr lang="ru-RU" sz="3800" b="1" dirty="0" smtClean="0"/>
              <a:t>наличие отношений (взаимоотношений) (</a:t>
            </a:r>
            <a:r>
              <a:rPr lang="ru-RU" sz="3800" b="1" dirty="0"/>
              <a:t>А.С. Макаренко) в среде педагогов, </a:t>
            </a:r>
            <a:r>
              <a:rPr lang="ru-RU" sz="3800" b="1" dirty="0" smtClean="0"/>
              <a:t>обучающихся </a:t>
            </a:r>
            <a:r>
              <a:rPr lang="ru-RU" sz="3800" b="1" dirty="0"/>
              <a:t>и их родителей.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3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914371"/>
              </p:ext>
            </p:extLst>
          </p:nvPr>
        </p:nvGraphicFramePr>
        <p:xfrm>
          <a:off x="609600" y="0"/>
          <a:ext cx="10010503" cy="664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81488" y="2500306"/>
            <a:ext cx="3905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Механизмы      реализации </a:t>
            </a:r>
            <a:endParaRPr lang="ru-RU" sz="3200" b="1" dirty="0"/>
          </a:p>
        </p:txBody>
      </p:sp>
      <p:pic>
        <p:nvPicPr>
          <p:cNvPr id="1026" name="Picture 2" descr="http://www.detstvo.info/img/articles/1/big/734/5700833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3" y="2390503"/>
            <a:ext cx="3357154" cy="21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Раздел 1. «Особенности организуемого в школе воспитательного процесса»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4319" y="1609416"/>
            <a:ext cx="10554789" cy="48463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Какие отличительные особенности нашей школы? Что хорошо в нашей школе, чем мы гордимся, что для нас важно? </a:t>
            </a:r>
          </a:p>
          <a:p>
            <a:r>
              <a:rPr lang="ru-RU" b="1" dirty="0" smtClean="0"/>
              <a:t>специфика расположения школы, </a:t>
            </a:r>
          </a:p>
          <a:p>
            <a:r>
              <a:rPr lang="ru-RU" b="1" dirty="0" smtClean="0"/>
              <a:t>особенности контингента обучающихся,</a:t>
            </a:r>
          </a:p>
          <a:p>
            <a:r>
              <a:rPr lang="ru-RU" b="1" dirty="0" smtClean="0"/>
              <a:t> особенности социального окружения школы, </a:t>
            </a:r>
          </a:p>
          <a:p>
            <a:r>
              <a:rPr lang="ru-RU" b="1" dirty="0" smtClean="0"/>
              <a:t> источники положительного или отрицательного влияния на детей, </a:t>
            </a:r>
          </a:p>
          <a:p>
            <a:r>
              <a:rPr lang="ru-RU" b="1" dirty="0" smtClean="0"/>
              <a:t>значимые партнеры школы (общественные организации, выпускники, межведомственное взаимодействие, иное), </a:t>
            </a:r>
          </a:p>
          <a:p>
            <a:r>
              <a:rPr lang="ru-RU" b="1" dirty="0" smtClean="0"/>
              <a:t>оригинальные воспитательные находки школы (кроме календарных праздников), </a:t>
            </a:r>
          </a:p>
          <a:p>
            <a:r>
              <a:rPr lang="ru-RU" b="1" dirty="0" smtClean="0"/>
              <a:t>важные для школы принципы и традиции воспитания.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вовлечь педагогический коллектив в проектирование программы?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82563" y="1609725"/>
          <a:ext cx="10525125" cy="503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8381244" y="2259875"/>
            <a:ext cx="788882" cy="67349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TextBox 6"/>
          <p:cNvSpPr txBox="1"/>
          <p:nvPr/>
        </p:nvSpPr>
        <p:spPr>
          <a:xfrm>
            <a:off x="6766559" y="3370217"/>
            <a:ext cx="1240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/>
              <a:t>Хочу </a:t>
            </a:r>
            <a:endParaRPr lang="ru-RU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561703" y="1789610"/>
            <a:ext cx="4624251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Памятка эффективного диалога:</a:t>
            </a:r>
          </a:p>
          <a:p>
            <a:pPr marL="342900" indent="-342900">
              <a:buAutoNum type="arabicPeriod"/>
            </a:pPr>
            <a:r>
              <a:rPr lang="ru-RU" dirty="0" smtClean="0"/>
              <a:t>Я тебя уважаю.</a:t>
            </a:r>
          </a:p>
          <a:p>
            <a:pPr marL="342900" indent="-342900">
              <a:buAutoNum type="arabicPeriod"/>
            </a:pPr>
            <a:r>
              <a:rPr lang="ru-RU" dirty="0" smtClean="0"/>
              <a:t>Мы вместе делаем одно дело.</a:t>
            </a:r>
          </a:p>
          <a:p>
            <a:pPr marL="342900" indent="-342900">
              <a:buAutoNum type="arabicPeriod"/>
            </a:pPr>
            <a:r>
              <a:rPr lang="ru-RU" dirty="0" smtClean="0"/>
              <a:t>Мне важно твое мнение.</a:t>
            </a:r>
          </a:p>
          <a:p>
            <a:pPr marL="342900" indent="-342900">
              <a:buAutoNum type="arabicPeriod"/>
            </a:pPr>
            <a:r>
              <a:rPr lang="ru-RU" dirty="0" smtClean="0"/>
              <a:t>Ты участвуешь в принятии решений.</a:t>
            </a:r>
          </a:p>
          <a:p>
            <a:pPr marL="342900" indent="-342900">
              <a:buAutoNum type="arabicPeriod"/>
            </a:pPr>
            <a:r>
              <a:rPr lang="ru-RU" dirty="0" smtClean="0"/>
              <a:t>Делая выбор, ты развиваешься.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77840" y="4585063"/>
            <a:ext cx="4924697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err="1" smtClean="0"/>
              <a:t>Деятельностные</a:t>
            </a:r>
            <a:r>
              <a:rPr lang="ru-RU" b="1" dirty="0" smtClean="0"/>
              <a:t> </a:t>
            </a:r>
            <a:r>
              <a:rPr lang="ru-RU" b="1" dirty="0" smtClean="0"/>
              <a:t>практики неформального образования:</a:t>
            </a:r>
            <a:endParaRPr lang="ru-RU" b="1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Форсайт-сессии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Проектные мастерские</a:t>
            </a:r>
          </a:p>
          <a:p>
            <a:pPr marL="342900" indent="-342900">
              <a:buAutoNum type="arabicPeriod"/>
            </a:pPr>
            <a:r>
              <a:rPr lang="ru-RU" dirty="0" smtClean="0"/>
              <a:t>Трехпозиционное планирование по методу Уолта Диснея</a:t>
            </a:r>
          </a:p>
          <a:p>
            <a:pPr marL="342900" indent="-342900">
              <a:buAutoNum type="arabicPeriod"/>
            </a:pPr>
            <a:r>
              <a:rPr lang="ru-RU" dirty="0" smtClean="0"/>
              <a:t>Командный </a:t>
            </a:r>
            <a:r>
              <a:rPr lang="ru-RU" dirty="0" err="1" smtClean="0"/>
              <a:t>коучинг</a:t>
            </a:r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274638"/>
            <a:ext cx="103490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ВОСПИТАНИЕ. </a:t>
            </a:r>
            <a:r>
              <a:rPr lang="ru-RU" sz="3200" b="1" dirty="0"/>
              <a:t>С </a:t>
            </a:r>
            <a:r>
              <a:rPr lang="ru-RU" sz="3200" b="1" dirty="0" smtClean="0"/>
              <a:t>каким действием ассоциируется понятие? Выразите глаголом неопределенной формы </a:t>
            </a:r>
            <a:r>
              <a:rPr lang="ru-RU" sz="3200" b="1" dirty="0" smtClean="0">
                <a:solidFill>
                  <a:srgbClr val="FF0000"/>
                </a:solidFill>
              </a:rPr>
              <a:t>ЧТО ДЕЛАТЬ? </a:t>
            </a:r>
            <a:endParaRPr lang="ru-RU" sz="31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338" y="1857340"/>
            <a:ext cx="10052452" cy="5000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belokuriha-gorod.ru/_nw/23/8890408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Инга\Desktop\68_00a1676f41eb254a14cdebdd66021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8609" y="4604374"/>
            <a:ext cx="5598005" cy="1976175"/>
          </a:xfrm>
          <a:prstGeom prst="rect">
            <a:avLst/>
          </a:prstGeom>
          <a:noFill/>
        </p:spPr>
      </p:pic>
      <p:pic>
        <p:nvPicPr>
          <p:cNvPr id="4" name="Picture 2" descr="https://detkino.ru/files/node_images/2fb1ece8b0527945f0f3679072b448f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615">
            <a:off x="5931372" y="1494812"/>
            <a:ext cx="4530354" cy="27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enfant-magazine.ru/wp-content/uploads/2016/09/CRAZY-Scho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553">
            <a:off x="1426513" y="1651003"/>
            <a:ext cx="3887646" cy="22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mama.tomsk.ru/foto/albums/userpics/11111/normal_IMG_1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808">
            <a:off x="1118523" y="4132776"/>
            <a:ext cx="3818163" cy="22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4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53142"/>
            <a:ext cx="4249783" cy="76449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rgbClr val="FF0000"/>
                </a:solidFill>
              </a:rPr>
              <a:t>ВОСПИТЫВАТЬ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 smtClean="0"/>
              <a:t>Играть              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любить</a:t>
            </a:r>
          </a:p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dirty="0" smtClean="0">
                <a:solidFill>
                  <a:srgbClr val="92D050"/>
                </a:solidFill>
                <a:latin typeface="Arial Black" pitchFamily="34" charset="0"/>
              </a:rPr>
              <a:t>общаться  </a:t>
            </a:r>
            <a:r>
              <a:rPr lang="ru-RU" sz="3600" dirty="0" smtClean="0"/>
              <a:t>                         </a:t>
            </a:r>
            <a:r>
              <a:rPr lang="ru-RU" sz="4800" b="1" dirty="0" smtClean="0">
                <a:solidFill>
                  <a:srgbClr val="00B050"/>
                </a:solidFill>
              </a:rPr>
              <a:t>спорить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Candara" pitchFamily="34" charset="0"/>
              </a:rPr>
              <a:t>Творить  </a:t>
            </a:r>
            <a:r>
              <a:rPr lang="ru-RU" sz="3600" dirty="0" smtClean="0"/>
              <a:t>                                       </a:t>
            </a:r>
            <a:r>
              <a:rPr lang="ru-RU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дружить</a:t>
            </a:r>
          </a:p>
          <a:p>
            <a:pPr>
              <a:buNone/>
            </a:pPr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</a:rPr>
              <a:t>путешествова</a:t>
            </a:r>
            <a:r>
              <a:rPr lang="ru-RU" sz="3500" b="1" i="1" dirty="0" smtClean="0">
                <a:solidFill>
                  <a:schemeClr val="accent2">
                    <a:lumMod val="50000"/>
                  </a:schemeClr>
                </a:solidFill>
              </a:rPr>
              <a:t>ть</a:t>
            </a:r>
          </a:p>
          <a:p>
            <a:pPr>
              <a:buNone/>
            </a:pPr>
            <a:r>
              <a:rPr lang="ru-RU" sz="3600" dirty="0" smtClean="0"/>
              <a:t> </a:t>
            </a: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отдыхать  </a:t>
            </a:r>
            <a:r>
              <a:rPr lang="ru-RU" sz="3600" dirty="0" smtClean="0"/>
              <a:t>                  </a:t>
            </a:r>
            <a:r>
              <a:rPr lang="ru-RU" sz="3600" b="1" i="1" dirty="0" smtClean="0">
                <a:solidFill>
                  <a:schemeClr val="accent2"/>
                </a:solidFill>
              </a:rPr>
              <a:t>помогать</a:t>
            </a:r>
            <a:r>
              <a:rPr lang="ru-RU" sz="3600" dirty="0" smtClean="0"/>
              <a:t> </a:t>
            </a:r>
          </a:p>
          <a:p>
            <a:pPr>
              <a:buNone/>
            </a:pPr>
            <a:r>
              <a:rPr lang="ru-RU" sz="3600" dirty="0" smtClean="0"/>
              <a:t>                </a:t>
            </a:r>
            <a:r>
              <a:rPr lang="ru-RU" sz="6000" dirty="0" smtClean="0">
                <a:solidFill>
                  <a:srgbClr val="0070C0"/>
                </a:solidFill>
                <a:latin typeface="Arial Black" pitchFamily="34" charset="0"/>
              </a:rPr>
              <a:t>соревноваться </a:t>
            </a:r>
            <a:endParaRPr lang="ru-RU" sz="6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468" y="267017"/>
            <a:ext cx="3701818" cy="211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2397" y="3082835"/>
            <a:ext cx="2955935" cy="172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274637"/>
            <a:ext cx="11343051" cy="1358219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>
                <a:solidFill>
                  <a:schemeClr val="accent1"/>
                </a:solidFill>
              </a:rPr>
              <a:t>Технология </a:t>
            </a:r>
            <a:r>
              <a:rPr lang="ru-RU" sz="2700" b="1" dirty="0" err="1" smtClean="0">
                <a:solidFill>
                  <a:schemeClr val="accent1"/>
                </a:solidFill>
              </a:rPr>
              <a:t>форсайт-сессии</a:t>
            </a:r>
            <a:r>
              <a:rPr lang="ru-RU" sz="2700" b="1" dirty="0" smtClean="0">
                <a:solidFill>
                  <a:schemeClr val="accent1"/>
                </a:solidFill>
              </a:rPr>
              <a:t> «Соборный текст» </a:t>
            </a:r>
            <a:br>
              <a:rPr lang="ru-RU" sz="2700" b="1" dirty="0" smtClean="0">
                <a:solidFill>
                  <a:schemeClr val="accent1"/>
                </a:solidFill>
              </a:rPr>
            </a:br>
            <a:r>
              <a:rPr lang="ru-RU" sz="2700" b="1" dirty="0" smtClean="0">
                <a:solidFill>
                  <a:schemeClr val="accent1"/>
                </a:solidFill>
              </a:rPr>
              <a:t>выпишем все перечисленные глаголы. Главное – БЕЗ повторов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15543" cy="32689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Общаться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Путешествовать</a:t>
            </a:r>
          </a:p>
          <a:p>
            <a:pPr>
              <a:buNone/>
            </a:pPr>
            <a:endParaRPr lang="ru-RU" sz="3600" b="1" dirty="0" smtClean="0"/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Дружить </a:t>
            </a: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Помогать 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408023" y="1600201"/>
            <a:ext cx="5042263" cy="31969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Общаться в путешествии 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Дружба в помощи 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371" y="5157193"/>
            <a:ext cx="1035854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Дружба и общение  - лучшие помощники в путешествии</a:t>
            </a:r>
            <a:r>
              <a:rPr lang="ru-RU" sz="2400" b="1" dirty="0" smtClean="0"/>
              <a:t>!</a:t>
            </a:r>
          </a:p>
          <a:p>
            <a:pPr algn="ctr"/>
            <a:r>
              <a:rPr lang="ru-RU" sz="2400" b="1" dirty="0" smtClean="0"/>
              <a:t>Принцип сотрудничества: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8926" y="235131"/>
            <a:ext cx="1193074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457200"/>
            <a:ext cx="10589760" cy="960438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ru-RU" sz="3600" dirty="0" smtClean="0"/>
              <a:t> 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dirty="0" smtClean="0"/>
              <a:t>инструкция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по проведению </a:t>
            </a:r>
            <a:r>
              <a:rPr lang="ru-RU" sz="3100" dirty="0" err="1" smtClean="0"/>
              <a:t>форсайт</a:t>
            </a:r>
            <a:r>
              <a:rPr lang="ru-RU" sz="3100" dirty="0" smtClean="0"/>
              <a:t>-сессии «Соборный текст»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123406"/>
            <a:ext cx="10115006" cy="5545954"/>
          </a:xfrm>
        </p:spPr>
        <p:txBody>
          <a:bodyPr>
            <a:normAutofit fontScale="85000" lnSpcReduction="10000"/>
          </a:bodyPr>
          <a:lstStyle/>
          <a:p>
            <a:pPr marL="514350" lvl="0" indent="-514350" fontAlgn="base">
              <a:buFont typeface="+mj-lt"/>
              <a:buAutoNum type="arabicPeriod"/>
            </a:pPr>
            <a:r>
              <a:rPr lang="ru-RU" b="1" dirty="0" smtClean="0"/>
              <a:t>Ведущий (команда) определяет предмет исследования (воспитание, проект, какое-либо событие и т.д.), фиксирует их на доске. 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b="1" dirty="0" smtClean="0"/>
              <a:t>Ведущий задает вопрос участникам </a:t>
            </a:r>
            <a:r>
              <a:rPr lang="ru-RU" b="1" dirty="0" err="1" smtClean="0"/>
              <a:t>форсайт-сессии</a:t>
            </a:r>
            <a:r>
              <a:rPr lang="ru-RU" b="1" dirty="0" smtClean="0"/>
              <a:t>: «С каким действием у вас ассоциируется (называет предмет исследования)? Выразите это действие глаголом неопределенной формы (Ч</a:t>
            </a:r>
            <a:r>
              <a:rPr lang="ru-RU" b="1" i="1" dirty="0" smtClean="0"/>
              <a:t>то делать</a:t>
            </a:r>
            <a:r>
              <a:rPr lang="ru-RU" b="1" dirty="0" smtClean="0"/>
              <a:t>?)». 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b="1" dirty="0" smtClean="0"/>
              <a:t>Ведущий предлагает группе образовать круг (важно видеть всю команду), затем каждый участник по очереди, не повторяясь, называет свой глагол. При этом важно запомнить свой вариант.  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b="1" dirty="0" smtClean="0"/>
              <a:t>Ведущий предлагает участникам образовать пары и из двух глаголов составить словосочетание. При этом можно добавлять предлоги, трансформировать глаголы в другие части речи. Например: «учить» – «учеба, учебный, ученик». 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b="1" dirty="0" smtClean="0"/>
              <a:t>Участники по очереди представляют словосочетания. Ведущий предлагает остальным участникам поддержать ответы аплодисментами</a:t>
            </a:r>
            <a:r>
              <a:rPr lang="ru-RU" dirty="0" smtClean="0"/>
              <a:t>. </a:t>
            </a:r>
            <a:r>
              <a:rPr lang="ru-RU" b="1" dirty="0" smtClean="0"/>
              <a:t>Важно запомнить свой ответ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7486" y="235131"/>
            <a:ext cx="1284514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062754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инструкция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 проведению </a:t>
            </a:r>
            <a:r>
              <a:rPr lang="ru-RU" sz="2800" dirty="0" err="1" smtClean="0"/>
              <a:t>форсайт</a:t>
            </a:r>
            <a:r>
              <a:rPr lang="ru-RU" sz="2800" dirty="0" smtClean="0"/>
              <a:t>-сессии «Соборный текст»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724296"/>
            <a:ext cx="10350057" cy="4873055"/>
          </a:xfrm>
        </p:spPr>
        <p:txBody>
          <a:bodyPr>
            <a:normAutofit fontScale="70000" lnSpcReduction="20000"/>
          </a:bodyPr>
          <a:lstStyle/>
          <a:p>
            <a:pPr marL="514350" lvl="0" indent="-514350" fontAlgn="base">
              <a:buNone/>
            </a:pPr>
            <a:r>
              <a:rPr lang="ru-RU" dirty="0" smtClean="0"/>
              <a:t>6. </a:t>
            </a:r>
            <a:r>
              <a:rPr lang="ru-RU" b="1" dirty="0" smtClean="0"/>
              <a:t>Ведущий предлагает участникам образовать четверки (шестерки, восьмерки) и из словосочетаний сконструировать предложения, которые затем записать маркером на листе А4.Важно: добавлять другие слова можно, убирать свои нельзя.  </a:t>
            </a:r>
          </a:p>
          <a:p>
            <a:pPr marL="514350" lvl="0" indent="-514350" fontAlgn="base">
              <a:buNone/>
            </a:pPr>
            <a:r>
              <a:rPr lang="ru-RU" b="1" dirty="0" smtClean="0"/>
              <a:t>7. Каждая группа зачитывает свои предложения. Ведущий предлагает остальным участникам поддержать ответы аплодисментами. </a:t>
            </a:r>
          </a:p>
          <a:p>
            <a:pPr marL="514350" lvl="0" indent="-514350" fontAlgn="base">
              <a:buNone/>
            </a:pPr>
            <a:r>
              <a:rPr lang="ru-RU" b="1" dirty="0" smtClean="0"/>
              <a:t>8. После этого зачитывается общий (соборный) текст. </a:t>
            </a:r>
          </a:p>
          <a:p>
            <a:pPr marL="514350" lvl="0" indent="-514350" fontAlgn="base">
              <a:buNone/>
            </a:pPr>
            <a:r>
              <a:rPr lang="ru-RU" b="1" dirty="0" smtClean="0"/>
              <a:t>9. Ведущий организует обсуждение результата. Например, по вопросам: По каким правилам (принципам) мы будем действовать? Какие задачи решать? Какое содержание деятельности мы увидели?  </a:t>
            </a:r>
          </a:p>
          <a:p>
            <a:pPr marL="514350" lvl="0" indent="-514350" fontAlgn="base">
              <a:buNone/>
            </a:pPr>
            <a:endParaRPr lang="ru-RU" b="1" dirty="0" smtClean="0"/>
          </a:p>
          <a:p>
            <a:pPr marL="514350" indent="-514350" fontAlgn="base">
              <a:buNone/>
            </a:pPr>
            <a:r>
              <a:rPr lang="ru-RU" b="1" dirty="0" smtClean="0"/>
              <a:t>В ходе работы инновационные изменения поняты и приняты всей группой; ощущение значимости собственного вклада значительно повышает  мотивацию к реализации запланированного, улучшает общий климат. </a:t>
            </a:r>
          </a:p>
          <a:p>
            <a:pPr marL="514350" indent="-514350" algn="ctr" fontAlgn="base">
              <a:buNone/>
            </a:pPr>
            <a:r>
              <a:rPr lang="ru-RU" b="1" dirty="0" smtClean="0"/>
              <a:t>Используемая литература </a:t>
            </a:r>
          </a:p>
          <a:p>
            <a:pPr marL="514350" indent="-514350" fontAlgn="base">
              <a:buNone/>
            </a:pPr>
            <a:r>
              <a:rPr lang="ru-RU" b="1" dirty="0" err="1" smtClean="0"/>
              <a:t>Тетерский</a:t>
            </a:r>
            <a:r>
              <a:rPr lang="ru-RU" b="1" dirty="0" smtClean="0"/>
              <a:t> С.В. Время созидателя.: 100+ упражнений воспитания кадров современной России: Рабочая тетрадь.- М., Екатеринбург: Банк культурной информации, 2017. – 184 с. </a:t>
            </a:r>
          </a:p>
          <a:p>
            <a:pPr marL="514350" indent="-514350" fontAlgn="base">
              <a:buNone/>
            </a:pPr>
            <a:r>
              <a:rPr lang="ru-RU" b="1" dirty="0" smtClean="0"/>
              <a:t> </a:t>
            </a:r>
          </a:p>
          <a:p>
            <a:pPr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2171" y="235131"/>
            <a:ext cx="1349829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95944"/>
            <a:ext cx="9930493" cy="50373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Методическая помощь ИРО ПК </a:t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>1</a:t>
            </a:r>
            <a:r>
              <a:rPr lang="ru-RU" sz="2400" dirty="0" smtClean="0">
                <a:solidFill>
                  <a:schemeClr val="accent2"/>
                </a:solidFill>
              </a:rPr>
              <a:t>.</a:t>
            </a:r>
            <a:r>
              <a:rPr lang="ru-RU" sz="1600" dirty="0" smtClean="0">
                <a:solidFill>
                  <a:schemeClr val="accent2"/>
                </a:solidFill>
              </a:rPr>
              <a:t>консультирование в режиме ВКС (по согласованию)</a:t>
            </a:r>
            <a:br>
              <a:rPr lang="ru-RU" sz="1600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/>
            </a:r>
            <a:br>
              <a:rPr lang="ru-RU" sz="1600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>2. Внебюджетные курсы повышения </a:t>
            </a:r>
            <a:r>
              <a:rPr lang="ru-RU" sz="1600" dirty="0">
                <a:solidFill>
                  <a:schemeClr val="accent2"/>
                </a:solidFill>
              </a:rPr>
              <a:t>квалификации «Конструирование рабочей программы </a:t>
            </a:r>
            <a:r>
              <a:rPr lang="ru-RU" sz="1600" dirty="0" smtClean="0">
                <a:solidFill>
                  <a:schemeClr val="accent2"/>
                </a:solidFill>
              </a:rPr>
              <a:t>воспитания</a:t>
            </a:r>
            <a:r>
              <a:rPr lang="ru-RU" sz="1600" dirty="0">
                <a:solidFill>
                  <a:schemeClr val="accent2"/>
                </a:solidFill>
              </a:rPr>
              <a:t>: от отдельных мероприятий к воспитывающей среде» </a:t>
            </a:r>
            <a:r>
              <a:rPr lang="ru-RU" sz="1600" dirty="0" smtClean="0">
                <a:solidFill>
                  <a:schemeClr val="accent2"/>
                </a:solidFill>
              </a:rPr>
              <a:t>16 час. (</a:t>
            </a:r>
            <a:r>
              <a:rPr lang="ru-RU" sz="1600" dirty="0" err="1" smtClean="0">
                <a:solidFill>
                  <a:schemeClr val="accent2"/>
                </a:solidFill>
              </a:rPr>
              <a:t>дистант</a:t>
            </a:r>
            <a:r>
              <a:rPr lang="ru-RU" sz="1600" dirty="0" smtClean="0">
                <a:solidFill>
                  <a:schemeClr val="accent2"/>
                </a:solidFill>
              </a:rPr>
              <a:t>, очно-заочные)</a:t>
            </a:r>
            <a:br>
              <a:rPr lang="ru-RU" sz="1600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/>
            </a:r>
            <a:br>
              <a:rPr lang="ru-RU" sz="1600" dirty="0" smtClean="0">
                <a:solidFill>
                  <a:schemeClr val="accent2"/>
                </a:solidFill>
              </a:rPr>
            </a:br>
            <a:r>
              <a:rPr lang="ru-RU" sz="1600" dirty="0" smtClean="0">
                <a:solidFill>
                  <a:schemeClr val="accent2"/>
                </a:solidFill>
              </a:rPr>
              <a:t>3. </a:t>
            </a:r>
            <a:r>
              <a:rPr lang="ru-RU" sz="1600" dirty="0">
                <a:solidFill>
                  <a:schemeClr val="accent2"/>
                </a:solidFill>
              </a:rPr>
              <a:t>бюджетные КПК: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300" dirty="0" smtClean="0">
                <a:solidFill>
                  <a:schemeClr val="accent2"/>
                </a:solidFill>
              </a:rPr>
              <a:t>«Конструирование </a:t>
            </a:r>
            <a:r>
              <a:rPr lang="ru-RU" sz="1300" dirty="0" err="1">
                <a:solidFill>
                  <a:schemeClr val="accent2"/>
                </a:solidFill>
              </a:rPr>
              <a:t>инновационно</a:t>
            </a:r>
            <a:r>
              <a:rPr lang="ru-RU" sz="1300" dirty="0">
                <a:solidFill>
                  <a:schemeClr val="accent2"/>
                </a:solidFill>
              </a:rPr>
              <a:t>-образовательных моделей внеурочной деятельности основной школы» 6-8 сентября </a:t>
            </a:r>
            <a:r>
              <a:rPr lang="ru-RU" sz="1300" dirty="0" smtClean="0">
                <a:solidFill>
                  <a:schemeClr val="accent2"/>
                </a:solidFill>
              </a:rPr>
              <a:t> 2021 г. </a:t>
            </a:r>
            <a:br>
              <a:rPr lang="ru-RU" sz="1300" dirty="0" smtClean="0">
                <a:solidFill>
                  <a:schemeClr val="accent2"/>
                </a:solidFill>
              </a:rPr>
            </a:br>
            <a:r>
              <a:rPr lang="ru-RU" sz="1300" dirty="0">
                <a:solidFill>
                  <a:schemeClr val="accent2"/>
                </a:solidFill>
              </a:rPr>
              <a:t/>
            </a:r>
            <a:br>
              <a:rPr lang="ru-RU" sz="1300" dirty="0">
                <a:solidFill>
                  <a:schemeClr val="accent2"/>
                </a:solidFill>
              </a:rPr>
            </a:br>
            <a:r>
              <a:rPr lang="ru-RU" sz="1300" dirty="0" smtClean="0">
                <a:solidFill>
                  <a:schemeClr val="accent2"/>
                </a:solidFill>
              </a:rPr>
              <a:t>«Комплексный </a:t>
            </a:r>
            <a:r>
              <a:rPr lang="ru-RU" sz="1300" dirty="0">
                <a:solidFill>
                  <a:schemeClr val="accent2"/>
                </a:solidFill>
              </a:rPr>
              <a:t>подход к составлению плана и реализации деятельности классного руководителя»</a:t>
            </a:r>
            <a:br>
              <a:rPr lang="ru-RU" sz="1300" dirty="0">
                <a:solidFill>
                  <a:schemeClr val="accent2"/>
                </a:solidFill>
              </a:rPr>
            </a:br>
            <a:r>
              <a:rPr lang="ru-RU" sz="1300" dirty="0">
                <a:solidFill>
                  <a:schemeClr val="accent2"/>
                </a:solidFill>
              </a:rPr>
              <a:t> 16-18 марта 20201 г, </a:t>
            </a:r>
            <a:r>
              <a:rPr lang="ru-RU" sz="1300" dirty="0" smtClean="0">
                <a:solidFill>
                  <a:schemeClr val="accent2"/>
                </a:solidFill>
              </a:rPr>
              <a:t>                         12-14 </a:t>
            </a:r>
            <a:r>
              <a:rPr lang="ru-RU" sz="1300" dirty="0">
                <a:solidFill>
                  <a:schemeClr val="accent2"/>
                </a:solidFill>
              </a:rPr>
              <a:t>октября </a:t>
            </a:r>
            <a:r>
              <a:rPr lang="ru-RU" sz="1300" dirty="0" smtClean="0">
                <a:solidFill>
                  <a:schemeClr val="accent2"/>
                </a:solidFill>
              </a:rPr>
              <a:t>2021 г. </a:t>
            </a:r>
            <a:br>
              <a:rPr lang="ru-RU" sz="1300" dirty="0" smtClean="0">
                <a:solidFill>
                  <a:schemeClr val="accent2"/>
                </a:solidFill>
              </a:rPr>
            </a:br>
            <a:r>
              <a:rPr lang="ru-RU" sz="1300" dirty="0">
                <a:solidFill>
                  <a:schemeClr val="accent2"/>
                </a:solidFill>
              </a:rPr>
              <a:t/>
            </a:r>
            <a:br>
              <a:rPr lang="ru-RU" sz="1300" dirty="0">
                <a:solidFill>
                  <a:schemeClr val="accent2"/>
                </a:solidFill>
              </a:rPr>
            </a:br>
            <a:r>
              <a:rPr lang="ru-RU" sz="1300" dirty="0" smtClean="0">
                <a:solidFill>
                  <a:schemeClr val="accent2"/>
                </a:solidFill>
              </a:rPr>
              <a:t>«Активные </a:t>
            </a:r>
            <a:r>
              <a:rPr lang="ru-RU" sz="1300" dirty="0">
                <a:solidFill>
                  <a:schemeClr val="accent2"/>
                </a:solidFill>
              </a:rPr>
              <a:t>и интерактивные образовательные практики в реализации Стратегии развития воспитания образовательной организации» </a:t>
            </a:r>
            <a:r>
              <a:rPr lang="ru-RU" sz="1300" dirty="0" smtClean="0">
                <a:solidFill>
                  <a:schemeClr val="accent2"/>
                </a:solidFill>
              </a:rPr>
              <a:t>         15-26 ноября 2021 г.     </a:t>
            </a:r>
            <a:r>
              <a:rPr lang="ru-RU" sz="1300" dirty="0" smtClean="0">
                <a:solidFill>
                  <a:schemeClr val="accent2"/>
                </a:solidFill>
              </a:rPr>
              <a:t/>
            </a:r>
            <a:br>
              <a:rPr lang="ru-RU" sz="1300" dirty="0" smtClean="0">
                <a:solidFill>
                  <a:schemeClr val="accent2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" y="4753132"/>
            <a:ext cx="3086099" cy="186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91" y="4729606"/>
            <a:ext cx="3495247" cy="19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73" y="4506686"/>
            <a:ext cx="3891548" cy="218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Уровень личной компетентности в вопросе создания программы воспитания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383" y="1609416"/>
            <a:ext cx="10332719" cy="484632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Впервые услышал(а) в 25 декабре 2020 г. во время </a:t>
            </a:r>
            <a:r>
              <a:rPr lang="ru-RU" dirty="0" err="1" smtClean="0"/>
              <a:t>онлайн-совещания</a:t>
            </a:r>
            <a:r>
              <a:rPr lang="ru-RU" dirty="0" smtClean="0"/>
              <a:t> </a:t>
            </a:r>
            <a:r>
              <a:rPr lang="ru-RU" dirty="0" err="1" smtClean="0"/>
              <a:t>МОиН</a:t>
            </a:r>
            <a:r>
              <a:rPr lang="ru-RU" dirty="0" smtClean="0"/>
              <a:t> ПК.</a:t>
            </a:r>
          </a:p>
          <a:p>
            <a:pPr marL="514350" indent="-514350">
              <a:buAutoNum type="arabicPeriod"/>
            </a:pPr>
            <a:r>
              <a:rPr lang="ru-RU" dirty="0" smtClean="0"/>
              <a:t>Знаком(а) с примерным содержанием.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Примерно понимаю о содержании большинства разделов рабочей программы школы.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Понимаю механизмы конструирования программы.</a:t>
            </a:r>
          </a:p>
          <a:p>
            <a:pPr marL="514350" indent="-514350">
              <a:buAutoNum type="arabicPeriod"/>
            </a:pPr>
            <a:r>
              <a:rPr lang="ru-RU" dirty="0" smtClean="0"/>
              <a:t>Идет процесс конструирования разделов школьной программы.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Программа создана, утверждена и апробируется в образовательной деятельности школы.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894806"/>
          </a:xfrm>
        </p:spPr>
        <p:txBody>
          <a:bodyPr/>
          <a:lstStyle/>
          <a:p>
            <a:r>
              <a:rPr lang="ru-RU" dirty="0" smtClean="0"/>
              <a:t>Подводим итоги </a:t>
            </a:r>
            <a:r>
              <a:rPr lang="ru-RU" dirty="0" err="1" smtClean="0"/>
              <a:t>вебинара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9416"/>
            <a:ext cx="10023566" cy="4846320"/>
          </a:xfrm>
        </p:spPr>
        <p:txBody>
          <a:bodyPr/>
          <a:lstStyle/>
          <a:p>
            <a:pPr marL="514350" indent="-514350">
              <a:buFont typeface="Wingdings 2"/>
              <a:buAutoNum type="arabicPeriod"/>
            </a:pPr>
            <a:r>
              <a:rPr lang="ru-RU" b="1" dirty="0" smtClean="0"/>
              <a:t>Что для Вас на </a:t>
            </a:r>
            <a:r>
              <a:rPr lang="ru-RU" b="1" dirty="0" err="1" smtClean="0"/>
              <a:t>вебинаре</a:t>
            </a:r>
            <a:r>
              <a:rPr lang="ru-RU" b="1" dirty="0" smtClean="0"/>
              <a:t> было связано с положительными эмоциями и высокой мотивацией? </a:t>
            </a:r>
          </a:p>
          <a:p>
            <a:pPr marL="514350" indent="-514350">
              <a:buFont typeface="Wingdings 2"/>
              <a:buAutoNum type="arabicPeriod"/>
            </a:pPr>
            <a:endParaRPr lang="ru-RU" b="1" dirty="0" smtClean="0"/>
          </a:p>
          <a:p>
            <a:pPr marL="514350" indent="-514350">
              <a:buFont typeface="Wingdings 2"/>
              <a:buAutoNum type="arabicPeriod"/>
            </a:pPr>
            <a:r>
              <a:rPr lang="ru-RU" b="1" dirty="0" smtClean="0"/>
              <a:t>Насколько по шкале от 1 до 10 вы продвинулись во внутренней мотивации и желании писать текст программы?</a:t>
            </a:r>
          </a:p>
          <a:p>
            <a:pPr marL="514350" indent="-514350">
              <a:buNone/>
            </a:pPr>
            <a:r>
              <a:rPr lang="ru-RU" b="1" dirty="0" smtClean="0"/>
              <a:t>     1__2__3__4__5__6__7__8__9__10 </a:t>
            </a:r>
          </a:p>
          <a:p>
            <a:pPr marL="514350" indent="-514350">
              <a:buAutoNum type="arabicPeriod"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5234" y="235131"/>
            <a:ext cx="1336766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320040"/>
            <a:ext cx="8765177" cy="161326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Некоторые промежуточные результаты реализации стратегии воспитания в пермском образовании 2020 г.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998616"/>
            <a:ext cx="9652000" cy="445711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(из доклада министра образования и науки Пермского края Р.А. </a:t>
            </a:r>
            <a:r>
              <a:rPr lang="ru-RU" dirty="0" err="1" smtClean="0"/>
              <a:t>Кассиной</a:t>
            </a:r>
            <a:r>
              <a:rPr lang="ru-RU" dirty="0" smtClean="0"/>
              <a:t> на </a:t>
            </a:r>
            <a:r>
              <a:rPr lang="en-US" dirty="0" smtClean="0"/>
              <a:t>VII</a:t>
            </a:r>
            <a:r>
              <a:rPr lang="ru-RU" dirty="0" smtClean="0"/>
              <a:t> Пермском краевом семейном форуме 18 декабря 2020 г.)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7349" name="Picture 5" descr="https://sun9-66.userapi.com/c850620/v850620958/51414/eWLAAgpNpm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249" y="171541"/>
            <a:ext cx="2547632" cy="1605008"/>
          </a:xfrm>
          <a:prstGeom prst="rect">
            <a:avLst/>
          </a:prstGeom>
          <a:noFill/>
        </p:spPr>
      </p:pic>
      <p:pic>
        <p:nvPicPr>
          <p:cNvPr id="7" name="Picture 4" descr="https://rostok-perm.ru/adm/img/vechora/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3431"/>
          <a:stretch/>
        </p:blipFill>
        <p:spPr bwMode="auto">
          <a:xfrm>
            <a:off x="347422" y="3337504"/>
            <a:ext cx="2577643" cy="16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3" y="5138767"/>
            <a:ext cx="2432003" cy="156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Функционал\Муравейник\Запросы\Кадетские классы\Реализация гранта\24.07.2019\Фото\МАОУ «Комсомольская СОШ»\фотографии\веревка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22" y="3318712"/>
            <a:ext cx="2570112" cy="1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Функционал\Муравейник\Запросы\Кадетские классы\Реализация гранта\24.07.2019\Фото\МБОУ «Большесосновская СОШ»\грант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3" y="5146766"/>
            <a:ext cx="262842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33" y="3340470"/>
            <a:ext cx="2405937" cy="1624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9301" y="5123056"/>
            <a:ext cx="2443808" cy="153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656" y="3310498"/>
            <a:ext cx="2399666" cy="16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/>
          <a:srcRect t="6124"/>
          <a:stretch/>
        </p:blipFill>
        <p:spPr>
          <a:xfrm>
            <a:off x="8765178" y="5053507"/>
            <a:ext cx="2429691" cy="16189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5" name="Picture 2" descr="http://shkola106chel.ru/uploads/posts/2017-10/1508734324_35283_x922.jpg">
            <a:extLst>
              <a:ext uri="{FF2B5EF4-FFF2-40B4-BE49-F238E27FC236}">
                <a16:creationId xmlns="" xmlns:a16="http://schemas.microsoft.com/office/drawing/2014/main" id="{5C1EC7C9-1CA2-45AF-BCF2-4B7F9F16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6" y="752380"/>
            <a:ext cx="1105516" cy="8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336434" y="723131"/>
            <a:ext cx="4294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РЕГИОНАЛЬНОЕ ОТДЕЛЕНИЕ РОССИЙСКОГО ДВИЖЕНИЯ ШКОЛЬНИКОВ ПЕРМСКОГО КРАЯ</a:t>
            </a:r>
          </a:p>
          <a:p>
            <a:pPr>
              <a:defRPr/>
            </a:pPr>
            <a:endParaRPr lang="ru-RU" sz="12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2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Ресурсный центр при Центре «Муравейник</a:t>
            </a:r>
            <a:r>
              <a:rPr lang="ru-RU" sz="1200" b="1" i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r>
              <a:rPr lang="ru-RU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200" b="1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76394" y="1621130"/>
            <a:ext cx="6066286" cy="21929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71450">
              <a:buFontTx/>
              <a:buChar char="-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8 923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члена РДШ, </a:t>
            </a:r>
            <a:r>
              <a:rPr lang="ru-RU" sz="1400" b="1" dirty="0">
                <a:solidFill>
                  <a:srgbClr val="C00000"/>
                </a:solidFill>
              </a:rPr>
              <a:t>более 20 000 </a:t>
            </a:r>
            <a:r>
              <a:rPr lang="ru-RU" sz="1400" dirty="0">
                <a:solidFill>
                  <a:prstClr val="black"/>
                </a:solidFill>
              </a:rPr>
              <a:t>участников движения</a:t>
            </a:r>
          </a:p>
          <a:p>
            <a:pPr indent="-171450">
              <a:buFontTx/>
              <a:buChar char="-"/>
              <a:defRPr/>
            </a:pPr>
            <a:r>
              <a:rPr lang="ru-RU" sz="1400" b="1" dirty="0" smtClean="0">
                <a:solidFill>
                  <a:srgbClr val="C00000"/>
                </a:solidFill>
              </a:rPr>
              <a:t>9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первичных отделений, </a:t>
            </a:r>
            <a:r>
              <a:rPr lang="ru-RU" sz="1400" b="1" dirty="0">
                <a:solidFill>
                  <a:srgbClr val="C00000"/>
                </a:solidFill>
              </a:rPr>
              <a:t>5</a:t>
            </a:r>
            <a:r>
              <a:rPr lang="ru-RU" sz="1400" dirty="0">
                <a:solidFill>
                  <a:prstClr val="black"/>
                </a:solidFill>
              </a:rPr>
              <a:t> местных отделений</a:t>
            </a:r>
          </a:p>
          <a:p>
            <a:pPr indent="-171450">
              <a:buFontTx/>
              <a:buChar char="-"/>
              <a:defRPr/>
            </a:pPr>
            <a:r>
              <a:rPr lang="ru-RU" sz="1400" b="1" dirty="0">
                <a:solidFill>
                  <a:srgbClr val="C00000"/>
                </a:solidFill>
              </a:rPr>
              <a:t>34</a:t>
            </a:r>
            <a:r>
              <a:rPr lang="ru-RU" sz="1400" dirty="0">
                <a:solidFill>
                  <a:prstClr val="black"/>
                </a:solidFill>
              </a:rPr>
              <a:t> муниципальных образований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7815" y="260436"/>
            <a:ext cx="703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Направление 1. «Гражданское воспитание»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5020595" y="1875792"/>
            <a:ext cx="5067520" cy="240835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71450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</a:rPr>
              <a:t>Обучение и сопровождение школьников, ориентированных на развитие Пермского края с использованием института наставничества</a:t>
            </a:r>
          </a:p>
          <a:p>
            <a:pPr indent="-171450">
              <a:buFontTx/>
              <a:buChar char="-"/>
              <a:defRPr/>
            </a:pPr>
            <a:r>
              <a:rPr lang="ru-RU" sz="1400" b="1" dirty="0">
                <a:solidFill>
                  <a:srgbClr val="C00000"/>
                </a:solidFill>
              </a:rPr>
              <a:t>161</a:t>
            </a:r>
            <a:r>
              <a:rPr lang="ru-RU" sz="1400" dirty="0">
                <a:solidFill>
                  <a:prstClr val="black"/>
                </a:solidFill>
              </a:rPr>
              <a:t> участник – школьники от 14 до 17 лет, </a:t>
            </a:r>
          </a:p>
          <a:p>
            <a:pPr indent="-171450">
              <a:buFontTx/>
              <a:buChar char="-"/>
              <a:defRPr/>
            </a:pPr>
            <a:r>
              <a:rPr lang="ru-RU" sz="1400" b="1" dirty="0">
                <a:solidFill>
                  <a:srgbClr val="C00000"/>
                </a:solidFill>
              </a:rPr>
              <a:t>18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тьюторов</a:t>
            </a:r>
            <a:endParaRPr lang="ru-RU" sz="1400" dirty="0">
              <a:solidFill>
                <a:prstClr val="black"/>
              </a:solidFill>
            </a:endParaRPr>
          </a:p>
          <a:p>
            <a:pPr indent="-171450">
              <a:buFontTx/>
              <a:buChar char="-"/>
              <a:defRPr/>
            </a:pPr>
            <a:r>
              <a:rPr lang="ru-RU" sz="1400" b="1" dirty="0">
                <a:solidFill>
                  <a:srgbClr val="C00000"/>
                </a:solidFill>
              </a:rPr>
              <a:t>28</a:t>
            </a:r>
            <a:r>
              <a:rPr lang="ru-RU" sz="1400" dirty="0">
                <a:solidFill>
                  <a:prstClr val="black"/>
                </a:solidFill>
              </a:rPr>
              <a:t> наставников</a:t>
            </a:r>
          </a:p>
          <a:p>
            <a:pPr indent="-171450">
              <a:buFontTx/>
              <a:buChar char="-"/>
              <a:defRPr/>
            </a:pPr>
            <a:r>
              <a:rPr lang="ru-RU" sz="1400" b="1" dirty="0">
                <a:solidFill>
                  <a:srgbClr val="C00000"/>
                </a:solidFill>
              </a:rPr>
              <a:t>10 успешных проектов </a:t>
            </a:r>
            <a:r>
              <a:rPr lang="ru-RU" sz="1400" dirty="0">
                <a:solidFill>
                  <a:prstClr val="black"/>
                </a:solidFill>
              </a:rPr>
              <a:t>представлено к итоговой защите </a:t>
            </a: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t="28965" b="27150"/>
          <a:stretch/>
        </p:blipFill>
        <p:spPr>
          <a:xfrm>
            <a:off x="7310688" y="1098538"/>
            <a:ext cx="2761250" cy="85667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4842553" y="3903265"/>
            <a:ext cx="5245562" cy="28931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171450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</a:rPr>
              <a:t>Создание условий для развития способностей старшеклассников и активного их включения в деятельность по преобразованию и развитию среды вокруг себя</a:t>
            </a:r>
          </a:p>
          <a:p>
            <a:pPr indent="-171450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</a:rPr>
              <a:t>Заочный этап – </a:t>
            </a:r>
            <a:r>
              <a:rPr lang="ru-RU" sz="1400" b="1" dirty="0" smtClean="0">
                <a:solidFill>
                  <a:srgbClr val="C00000"/>
                </a:solidFill>
              </a:rPr>
              <a:t>8 200 </a:t>
            </a:r>
            <a:r>
              <a:rPr lang="ru-RU" sz="1400" b="1" dirty="0">
                <a:solidFill>
                  <a:srgbClr val="C00000"/>
                </a:solidFill>
              </a:rPr>
              <a:t>школьников </a:t>
            </a:r>
            <a:r>
              <a:rPr lang="ru-RU" sz="1400" dirty="0">
                <a:solidFill>
                  <a:prstClr val="black"/>
                </a:solidFill>
              </a:rPr>
              <a:t>Пермского края</a:t>
            </a:r>
          </a:p>
          <a:p>
            <a:pPr indent="-171450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</a:rPr>
              <a:t>Полуфинал (г. Нижний Новгород</a:t>
            </a:r>
            <a:r>
              <a:rPr lang="ru-RU" sz="1400" dirty="0" smtClean="0">
                <a:solidFill>
                  <a:prstClr val="black"/>
                </a:solidFill>
              </a:rPr>
              <a:t>) – </a:t>
            </a:r>
            <a:r>
              <a:rPr lang="ru-RU" sz="1400" b="1" dirty="0">
                <a:solidFill>
                  <a:srgbClr val="C00000"/>
                </a:solidFill>
              </a:rPr>
              <a:t>92 школьника</a:t>
            </a:r>
          </a:p>
          <a:p>
            <a:pPr indent="-171450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</a:rPr>
              <a:t>В финал  (</a:t>
            </a:r>
            <a:r>
              <a:rPr lang="ru-RU" sz="1400" dirty="0" err="1">
                <a:solidFill>
                  <a:prstClr val="black"/>
                </a:solidFill>
              </a:rPr>
              <a:t>пгт</a:t>
            </a:r>
            <a:r>
              <a:rPr lang="ru-RU" sz="1400" dirty="0">
                <a:solidFill>
                  <a:prstClr val="black"/>
                </a:solidFill>
              </a:rPr>
              <a:t>. Гурзуф, Республика Крым) прошли </a:t>
            </a:r>
            <a:r>
              <a:rPr lang="ru-RU" sz="1400" b="1" dirty="0">
                <a:solidFill>
                  <a:srgbClr val="C00000"/>
                </a:solidFill>
              </a:rPr>
              <a:t>22 школьника </a:t>
            </a:r>
            <a:r>
              <a:rPr lang="ru-RU" sz="1400" dirty="0">
                <a:solidFill>
                  <a:prstClr val="black"/>
                </a:solidFill>
              </a:rPr>
              <a:t>Пермского края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8461" t="20118" r="9282" b="20639"/>
          <a:stretch/>
        </p:blipFill>
        <p:spPr>
          <a:xfrm>
            <a:off x="5798752" y="5625627"/>
            <a:ext cx="3023873" cy="109587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5494602" y="3599112"/>
            <a:ext cx="3694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ВСЕРОССИЙСКИЙ КОНКУРС ДЛЯ ШКОЛЬНИКОВ «БОЛЬШАЯ ПЕРЕМЕНА»</a:t>
            </a:r>
            <a:endParaRPr lang="ru-RU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24600" r="6847" b="17198"/>
          <a:stretch/>
        </p:blipFill>
        <p:spPr>
          <a:xfrm>
            <a:off x="387059" y="2367540"/>
            <a:ext cx="1133241" cy="8640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4933" y="3231636"/>
            <a:ext cx="1513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prstClr val="black"/>
                </a:solidFill>
              </a:rPr>
              <a:t>проведено </a:t>
            </a:r>
            <a:r>
              <a:rPr lang="ru-RU" sz="1050" b="1" dirty="0" smtClean="0">
                <a:solidFill>
                  <a:srgbClr val="FF0000"/>
                </a:solidFill>
              </a:rPr>
              <a:t>8</a:t>
            </a:r>
            <a:r>
              <a:rPr lang="ru-RU" sz="1050" dirty="0" smtClean="0">
                <a:solidFill>
                  <a:prstClr val="black"/>
                </a:solidFill>
              </a:rPr>
              <a:t> встреч</a:t>
            </a:r>
            <a:br>
              <a:rPr lang="ru-RU" sz="1050" dirty="0" smtClean="0">
                <a:solidFill>
                  <a:prstClr val="black"/>
                </a:solidFill>
              </a:rPr>
            </a:br>
            <a:r>
              <a:rPr lang="ru-RU" sz="1050" dirty="0" smtClean="0">
                <a:solidFill>
                  <a:prstClr val="black"/>
                </a:solidFill>
              </a:rPr>
              <a:t>с участием </a:t>
            </a:r>
            <a:r>
              <a:rPr lang="ru-RU" sz="1050" b="1" dirty="0" smtClean="0">
                <a:solidFill>
                  <a:srgbClr val="FF0000"/>
                </a:solidFill>
              </a:rPr>
              <a:t>1039</a:t>
            </a:r>
            <a:r>
              <a:rPr lang="ru-RU" sz="1050" dirty="0" smtClean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детей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9384" r="2806" b="9546"/>
          <a:stretch/>
        </p:blipFill>
        <p:spPr>
          <a:xfrm>
            <a:off x="1874692" y="2415113"/>
            <a:ext cx="1110704" cy="7689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75509" y="3241873"/>
            <a:ext cx="1709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FF0000"/>
                </a:solidFill>
              </a:rPr>
              <a:t>34</a:t>
            </a:r>
            <a:r>
              <a:rPr lang="ru-RU" sz="1050" dirty="0">
                <a:solidFill>
                  <a:prstClr val="black"/>
                </a:solidFill>
              </a:rPr>
              <a:t> </a:t>
            </a:r>
            <a:r>
              <a:rPr lang="ru-RU" sz="1050" dirty="0" smtClean="0">
                <a:solidFill>
                  <a:prstClr val="black"/>
                </a:solidFill>
              </a:rPr>
              <a:t>команды-участницы</a:t>
            </a:r>
            <a:br>
              <a:rPr lang="ru-RU" sz="1050" dirty="0" smtClean="0">
                <a:solidFill>
                  <a:prstClr val="black"/>
                </a:solidFill>
              </a:rPr>
            </a:br>
            <a:r>
              <a:rPr lang="ru-RU" sz="1050" b="1" dirty="0" smtClean="0">
                <a:solidFill>
                  <a:srgbClr val="FF0000"/>
                </a:solidFill>
              </a:rPr>
              <a:t>3</a:t>
            </a:r>
            <a:r>
              <a:rPr lang="ru-RU" sz="1050" dirty="0" smtClean="0">
                <a:solidFill>
                  <a:prstClr val="black"/>
                </a:solidFill>
              </a:rPr>
              <a:t> команды - победители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24800" r="38534" b="15350"/>
          <a:stretch/>
        </p:blipFill>
        <p:spPr>
          <a:xfrm>
            <a:off x="3095751" y="2394687"/>
            <a:ext cx="1584176" cy="7125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49266" y="325850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FF0000"/>
                </a:solidFill>
              </a:rPr>
              <a:t>76</a:t>
            </a:r>
            <a:r>
              <a:rPr lang="ru-RU" sz="1050" dirty="0" smtClean="0">
                <a:solidFill>
                  <a:prstClr val="black"/>
                </a:solidFill>
              </a:rPr>
              <a:t> участников</a:t>
            </a:r>
            <a:endParaRPr lang="ru-RU" sz="1050" dirty="0">
              <a:solidFill>
                <a:prstClr val="black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23001" r="4640" b="30499"/>
          <a:stretch/>
        </p:blipFill>
        <p:spPr>
          <a:xfrm>
            <a:off x="2624376" y="3983054"/>
            <a:ext cx="1263463" cy="6045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64131" y="4624251"/>
            <a:ext cx="1692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FF0000"/>
                </a:solidFill>
              </a:rPr>
              <a:t>73</a:t>
            </a:r>
            <a:r>
              <a:rPr lang="ru-RU" sz="1050" dirty="0">
                <a:solidFill>
                  <a:prstClr val="black"/>
                </a:solidFill>
              </a:rPr>
              <a:t> команды –</a:t>
            </a:r>
            <a:r>
              <a:rPr lang="ru-RU" sz="1050" dirty="0" smtClean="0">
                <a:solidFill>
                  <a:prstClr val="black"/>
                </a:solidFill>
              </a:rPr>
              <a:t>участницы</a:t>
            </a:r>
            <a:br>
              <a:rPr lang="ru-RU" sz="1050" dirty="0" smtClean="0">
                <a:solidFill>
                  <a:prstClr val="black"/>
                </a:solidFill>
              </a:rPr>
            </a:br>
            <a:r>
              <a:rPr lang="ru-RU" sz="1050" b="1" dirty="0" smtClean="0">
                <a:solidFill>
                  <a:srgbClr val="FF0000"/>
                </a:solidFill>
              </a:rPr>
              <a:t>6</a:t>
            </a:r>
            <a:r>
              <a:rPr lang="ru-RU" sz="1050" dirty="0" smtClean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команд –</a:t>
            </a:r>
            <a:r>
              <a:rPr lang="ru-RU" sz="1050" dirty="0" smtClean="0">
                <a:solidFill>
                  <a:prstClr val="black"/>
                </a:solidFill>
              </a:rPr>
              <a:t>финалистов</a:t>
            </a:r>
            <a:br>
              <a:rPr lang="ru-RU" sz="1050" dirty="0" smtClean="0">
                <a:solidFill>
                  <a:prstClr val="black"/>
                </a:solidFill>
              </a:rPr>
            </a:br>
            <a:r>
              <a:rPr lang="ru-RU" sz="1050" b="1" dirty="0" smtClean="0">
                <a:solidFill>
                  <a:srgbClr val="FF0000"/>
                </a:solidFill>
              </a:rPr>
              <a:t>2</a:t>
            </a:r>
            <a:r>
              <a:rPr lang="ru-RU" sz="1050" dirty="0" smtClean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команды – победители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9" y="3718253"/>
            <a:ext cx="2125195" cy="159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13" y="5391512"/>
            <a:ext cx="1850687" cy="13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1" y="5373898"/>
            <a:ext cx="2121124" cy="141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0160000" y="901858"/>
            <a:ext cx="0" cy="5338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231886" y="952798"/>
            <a:ext cx="1856545" cy="558614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Гражданская активность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Культура межнационального общения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Дружба, равенство, взаимопомощь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Уважение к национальному достоинству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Правовая и политическая культура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детей в </a:t>
            </a:r>
            <a:r>
              <a:rPr lang="ru-RU" sz="105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соуправлении</a:t>
            </a: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Ответственность, команда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Противостояние идеологии экстремизма, ксенофобии и т.п. </a:t>
            </a: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193" y="538587"/>
            <a:ext cx="7607188" cy="276999"/>
          </a:xfr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2. «Патриотическое воспитание»</a:t>
            </a:r>
            <a:endParaRPr lang="ru-RU" sz="1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6454" y="815586"/>
            <a:ext cx="9644062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b="1" dirty="0">
                <a:latin typeface="Calibri"/>
              </a:rPr>
              <a:t>ГБУ «Пермский краевой центр военно-патриотического воспитания и подготовки граждан (молодежи) </a:t>
            </a:r>
            <a:r>
              <a:rPr lang="ru-RU" sz="1600" b="1" dirty="0" smtClean="0">
                <a:latin typeface="Calibri"/>
              </a:rPr>
              <a:t/>
            </a:r>
            <a:br>
              <a:rPr lang="ru-RU" sz="1600" b="1" dirty="0" smtClean="0">
                <a:latin typeface="Calibri"/>
              </a:rPr>
            </a:br>
            <a:r>
              <a:rPr lang="ru-RU" sz="1600" b="1" dirty="0" smtClean="0">
                <a:latin typeface="Calibri"/>
              </a:rPr>
              <a:t>к </a:t>
            </a:r>
            <a:r>
              <a:rPr lang="ru-RU" sz="1600" b="1" dirty="0">
                <a:latin typeface="Calibri"/>
              </a:rPr>
              <a:t>военной службе» </a:t>
            </a:r>
            <a:r>
              <a:rPr lang="ru-RU" sz="1600" b="1" dirty="0" smtClean="0">
                <a:latin typeface="Calibri"/>
              </a:rPr>
              <a:t/>
            </a:r>
            <a:br>
              <a:rPr lang="ru-RU" sz="1600" b="1" dirty="0" smtClean="0">
                <a:latin typeface="Calibri"/>
              </a:rPr>
            </a:br>
            <a:r>
              <a:rPr lang="ru-RU" sz="1200" b="1" dirty="0" smtClean="0">
                <a:latin typeface="Calibri"/>
              </a:rPr>
              <a:t>Ресурсный центр патриотического воспитания</a:t>
            </a:r>
            <a:endParaRPr lang="ru-RU" sz="1200" b="1" dirty="0">
              <a:latin typeface="Calibri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160000" y="901858"/>
            <a:ext cx="12700" cy="5727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283826" y="656694"/>
            <a:ext cx="1856545" cy="607089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Патриотизм, чувство гордости за Отечество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Готовность защищать интересы Родины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Уважение к национальным символам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поисковой и краеведческой деятельности,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детского познавательного туризма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комплексного методического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сопровождения деятельности педагогов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Осмысление истории, формирование осознанного собственного мнения, основанного на фактах</a:t>
            </a:r>
            <a:endParaRPr lang="ru-RU" sz="105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1652" y="2313251"/>
            <a:ext cx="5887673" cy="538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altLang="ru-RU" sz="1400" b="1" dirty="0" smtClean="0"/>
              <a:t>Победители конкурсного отбора образовательных организаций, имеющих кадетские (кадетско-казачьи) классы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454" y="2962796"/>
            <a:ext cx="3506423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err="1">
                <a:solidFill>
                  <a:prstClr val="black"/>
                </a:solidFill>
              </a:rPr>
              <a:t>Белоевская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школа</a:t>
            </a:r>
            <a:endParaRPr lang="ru-RU" sz="1200" dirty="0">
              <a:solidFill>
                <a:prstClr val="black"/>
              </a:solidFill>
            </a:endParaRP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kern="0" dirty="0" err="1">
                <a:solidFill>
                  <a:prstClr val="black"/>
                </a:solidFill>
              </a:rPr>
              <a:t>Пожвинская</a:t>
            </a:r>
            <a:r>
              <a:rPr lang="ru-RU" sz="1200" kern="0" dirty="0">
                <a:solidFill>
                  <a:prstClr val="black"/>
                </a:solidFill>
              </a:rPr>
              <a:t> </a:t>
            </a:r>
            <a:r>
              <a:rPr lang="ru-RU" sz="1200" kern="0" dirty="0" smtClean="0">
                <a:solidFill>
                  <a:prstClr val="black"/>
                </a:solidFill>
              </a:rPr>
              <a:t>школа </a:t>
            </a:r>
            <a:r>
              <a:rPr lang="ru-RU" sz="1200" kern="0" dirty="0">
                <a:solidFill>
                  <a:prstClr val="black"/>
                </a:solidFill>
              </a:rPr>
              <a:t>№ 1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kern="0" dirty="0" smtClean="0">
                <a:solidFill>
                  <a:prstClr val="black"/>
                </a:solidFill>
              </a:rPr>
              <a:t>Школа </a:t>
            </a:r>
            <a:r>
              <a:rPr lang="ru-RU" sz="1200" kern="0" dirty="0">
                <a:solidFill>
                  <a:prstClr val="black"/>
                </a:solidFill>
              </a:rPr>
              <a:t>№ 2 с </a:t>
            </a:r>
            <a:r>
              <a:rPr lang="ru-RU" sz="1200" kern="0" dirty="0" smtClean="0">
                <a:solidFill>
                  <a:prstClr val="black"/>
                </a:solidFill>
              </a:rPr>
              <a:t>углубленным изучением </a:t>
            </a:r>
            <a:r>
              <a:rPr lang="ru-RU" sz="1200" kern="0" dirty="0">
                <a:solidFill>
                  <a:prstClr val="black"/>
                </a:solidFill>
              </a:rPr>
              <a:t>отдельных предметов </a:t>
            </a:r>
            <a:r>
              <a:rPr lang="ru-RU" sz="1200" kern="0" dirty="0" smtClean="0">
                <a:solidFill>
                  <a:prstClr val="black"/>
                </a:solidFill>
              </a:rPr>
              <a:t/>
            </a:r>
            <a:br>
              <a:rPr lang="ru-RU" sz="1200" kern="0" dirty="0" smtClean="0">
                <a:solidFill>
                  <a:prstClr val="black"/>
                </a:solidFill>
              </a:rPr>
            </a:br>
            <a:r>
              <a:rPr lang="ru-RU" sz="1200" kern="0" dirty="0" smtClean="0">
                <a:solidFill>
                  <a:prstClr val="black"/>
                </a:solidFill>
              </a:rPr>
              <a:t>г</a:t>
            </a:r>
            <a:r>
              <a:rPr lang="ru-RU" sz="1200" kern="0" dirty="0">
                <a:solidFill>
                  <a:prstClr val="black"/>
                </a:solidFill>
              </a:rPr>
              <a:t>. Лысьвы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Школа </a:t>
            </a:r>
            <a:r>
              <a:rPr lang="ru-RU" sz="1200" dirty="0">
                <a:solidFill>
                  <a:prstClr val="black"/>
                </a:solidFill>
              </a:rPr>
              <a:t>№ 123 г. Перми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Школа </a:t>
            </a:r>
            <a:r>
              <a:rPr lang="ru-RU" sz="1200" dirty="0">
                <a:solidFill>
                  <a:prstClr val="black"/>
                </a:solidFill>
              </a:rPr>
              <a:t>№ 101 г. Перми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</a:rPr>
              <a:t>Верх-</a:t>
            </a:r>
            <a:r>
              <a:rPr lang="ru-RU" sz="1200" dirty="0" err="1">
                <a:solidFill>
                  <a:prstClr val="black"/>
                </a:solidFill>
              </a:rPr>
              <a:t>Иньвенская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школа</a:t>
            </a:r>
            <a:endParaRPr lang="ru-RU" sz="1200" dirty="0">
              <a:solidFill>
                <a:prstClr val="black"/>
              </a:solidFill>
            </a:endParaRP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</a:rPr>
              <a:t>Плехановская </a:t>
            </a:r>
            <a:r>
              <a:rPr lang="ru-RU" sz="1200" dirty="0" smtClean="0">
                <a:solidFill>
                  <a:prstClr val="black"/>
                </a:solidFill>
              </a:rPr>
              <a:t>школа</a:t>
            </a:r>
            <a:endParaRPr lang="ru-RU" sz="1200" dirty="0">
              <a:solidFill>
                <a:prstClr val="black"/>
              </a:solidFill>
            </a:endParaRP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Школа </a:t>
            </a:r>
            <a:r>
              <a:rPr lang="ru-RU" sz="1200" dirty="0">
                <a:solidFill>
                  <a:prstClr val="black"/>
                </a:solidFill>
              </a:rPr>
              <a:t>п. Яйва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Школа </a:t>
            </a:r>
            <a:r>
              <a:rPr lang="ru-RU" sz="1200" dirty="0">
                <a:solidFill>
                  <a:prstClr val="black"/>
                </a:solidFill>
              </a:rPr>
              <a:t>ЗАТО Звездный</a:t>
            </a:r>
          </a:p>
          <a:p>
            <a:pPr marL="514350" indent="-514350">
              <a:lnSpc>
                <a:spcPts val="14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Школа </a:t>
            </a:r>
            <a:r>
              <a:rPr lang="ru-RU" sz="1200" dirty="0">
                <a:solidFill>
                  <a:prstClr val="black"/>
                </a:solidFill>
              </a:rPr>
              <a:t>№ 12 имени Героя Советского Союза генерала армии В.Ф. </a:t>
            </a:r>
            <a:r>
              <a:rPr lang="ru-RU" sz="1200" dirty="0" err="1">
                <a:solidFill>
                  <a:prstClr val="black"/>
                </a:solidFill>
              </a:rPr>
              <a:t>Маргелова</a:t>
            </a:r>
            <a:r>
              <a:rPr lang="ru-RU" sz="1200" dirty="0">
                <a:solidFill>
                  <a:prstClr val="black"/>
                </a:solidFill>
              </a:rPr>
              <a:t> г. Кунгура</a:t>
            </a:r>
            <a:endParaRPr lang="ru-RU" sz="1200" kern="0" dirty="0">
              <a:solidFill>
                <a:prstClr val="black"/>
              </a:solidFill>
            </a:endParaRPr>
          </a:p>
        </p:txBody>
      </p:sp>
      <p:pic>
        <p:nvPicPr>
          <p:cNvPr id="11" name="Picture 2" descr="D:\Функционал\Муравейник\Запросы\Кадетские классы\Реализация гранта\24.07.2019\Фото\МАОУ «Комсомольская СОШ»\фотографии\верев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90" y="5069135"/>
            <a:ext cx="2484381" cy="1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32653" y="2155115"/>
            <a:ext cx="3672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Размер гранта: </a:t>
            </a:r>
            <a:r>
              <a:rPr lang="ru-RU" altLang="ru-RU" sz="2000" b="1" dirty="0">
                <a:solidFill>
                  <a:srgbClr val="C00000"/>
                </a:solidFill>
                <a:ea typeface="Arial" charset="0"/>
                <a:cs typeface="Arial" charset="0"/>
              </a:rPr>
              <a:t>1 млн. руб.</a:t>
            </a:r>
          </a:p>
          <a:p>
            <a:r>
              <a:rPr lang="ru-RU" sz="20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Грантовый</a:t>
            </a:r>
            <a:r>
              <a:rPr lang="ru-RU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 фонд: </a:t>
            </a:r>
            <a:r>
              <a:rPr lang="ru-RU" sz="2000" b="1" dirty="0">
                <a:solidFill>
                  <a:srgbClr val="C00000"/>
                </a:solidFill>
                <a:ea typeface="Arial" charset="0"/>
                <a:cs typeface="Arial" charset="0"/>
              </a:rPr>
              <a:t>10 млн. руб.</a:t>
            </a:r>
            <a:endParaRPr lang="ru-RU" sz="2000" b="1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8167" y="3245408"/>
            <a:ext cx="2488505" cy="1664928"/>
          </a:xfrm>
          <a:prstGeom prst="rect">
            <a:avLst/>
          </a:prstGeom>
        </p:spPr>
      </p:pic>
      <p:pic>
        <p:nvPicPr>
          <p:cNvPr id="14" name="Picture 3" descr="D:\Функционал\Муравейник\Запросы\Кадетские классы\Реализация гранта\24.07.2019\Фото\МБОУ «СОШ №3 г.Осы»\фото 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/>
          <a:stretch/>
        </p:blipFill>
        <p:spPr bwMode="auto">
          <a:xfrm>
            <a:off x="5186750" y="3278499"/>
            <a:ext cx="2178334" cy="34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41652" y="1909151"/>
            <a:ext cx="4106498" cy="316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altLang="ru-RU" sz="1800" dirty="0" smtClean="0">
                <a:solidFill>
                  <a:srgbClr val="C00000"/>
                </a:solidFill>
              </a:rPr>
              <a:t>Поддержка кадетского образования</a:t>
            </a:r>
            <a:endParaRPr lang="ru-RU" altLang="ru-RU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731193" y="921103"/>
            <a:ext cx="9432610" cy="316595"/>
          </a:xfrm>
        </p:spPr>
        <p:txBody>
          <a:bodyPr>
            <a:noAutofit/>
          </a:bodyPr>
          <a:lstStyle/>
          <a:p>
            <a:pPr algn="l"/>
            <a:r>
              <a:rPr lang="ru-RU" altLang="ru-RU" sz="1800" dirty="0">
                <a:solidFill>
                  <a:srgbClr val="C00000"/>
                </a:solidFill>
              </a:rPr>
              <a:t>Военно-патриотическое воспитание детей и молодежи в Пермском крае</a:t>
            </a:r>
          </a:p>
        </p:txBody>
      </p: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>
            <a:off x="793659" y="5159403"/>
            <a:ext cx="8101012" cy="157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just">
              <a:lnSpc>
                <a:spcPts val="16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20</a:t>
            </a:r>
            <a:r>
              <a:rPr lang="ru-RU" altLang="ru-RU" sz="1800" dirty="0">
                <a:solidFill>
                  <a:prstClr val="black"/>
                </a:solidFill>
              </a:rPr>
              <a:t> военно-учетных специальностей в профессиональных образовательных организациях</a:t>
            </a:r>
          </a:p>
          <a:p>
            <a:pPr marL="0" lvl="1">
              <a:lnSpc>
                <a:spcPts val="16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53</a:t>
            </a:r>
            <a:r>
              <a:rPr lang="ru-RU" altLang="ru-RU" sz="1800" dirty="0">
                <a:solidFill>
                  <a:prstClr val="black"/>
                </a:solidFill>
              </a:rPr>
              <a:t> краевых </a:t>
            </a:r>
            <a:r>
              <a:rPr lang="ru-RU" altLang="ru-RU" sz="1800" dirty="0" smtClean="0">
                <a:solidFill>
                  <a:prstClr val="black"/>
                </a:solidFill>
              </a:rPr>
              <a:t>мероприятия, </a:t>
            </a:r>
            <a:r>
              <a:rPr lang="ru-RU" altLang="ru-RU" sz="1800" dirty="0">
                <a:solidFill>
                  <a:prstClr val="black"/>
                </a:solidFill>
              </a:rPr>
              <a:t>проводимых совместно с ДОСААФ и ветеранскими организациями края </a:t>
            </a:r>
            <a:r>
              <a:rPr lang="ru-RU" altLang="ru-RU" sz="1800" b="1" dirty="0">
                <a:solidFill>
                  <a:prstClr val="black"/>
                </a:solidFill>
              </a:rPr>
              <a:t>(за 2019-2020 уч. год)</a:t>
            </a:r>
          </a:p>
          <a:p>
            <a:pPr>
              <a:lnSpc>
                <a:spcPts val="1600"/>
              </a:lnSpc>
              <a:spcBef>
                <a:spcPts val="1800"/>
              </a:spcBef>
              <a:buNone/>
            </a:pPr>
            <a:r>
              <a:rPr lang="ru-RU" altLang="ru-RU" sz="1800" dirty="0">
                <a:solidFill>
                  <a:prstClr val="black"/>
                </a:solidFill>
              </a:rPr>
              <a:t>не менее </a:t>
            </a:r>
            <a:r>
              <a:rPr lang="ru-RU" altLang="ru-RU" sz="1800" b="1" dirty="0">
                <a:solidFill>
                  <a:srgbClr val="C00000"/>
                </a:solidFill>
              </a:rPr>
              <a:t>6</a:t>
            </a:r>
            <a:r>
              <a:rPr lang="ru-RU" altLang="ru-RU" sz="1800" dirty="0">
                <a:solidFill>
                  <a:prstClr val="black"/>
                </a:solidFill>
              </a:rPr>
              <a:t> Уроков Мужества в год проводится в каждой школе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1" y="5820716"/>
            <a:ext cx="432048" cy="43042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9" y="1520701"/>
            <a:ext cx="432048" cy="43204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2" y="2128952"/>
            <a:ext cx="461045" cy="46104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295" y="5203619"/>
            <a:ext cx="432048" cy="43204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5" y="2586998"/>
            <a:ext cx="397768" cy="39776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9" y="3224230"/>
            <a:ext cx="370474" cy="37047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r="16377"/>
          <a:stretch/>
        </p:blipFill>
        <p:spPr>
          <a:xfrm>
            <a:off x="310608" y="6394802"/>
            <a:ext cx="413479" cy="35737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7" y="3874878"/>
            <a:ext cx="481236" cy="481236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716759" y="1381714"/>
            <a:ext cx="11246581" cy="64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ts val="2160"/>
              </a:lnSpc>
            </a:pPr>
            <a:r>
              <a:rPr lang="ru-RU" altLang="ru-RU" b="1" dirty="0">
                <a:solidFill>
                  <a:srgbClr val="C00000"/>
                </a:solidFill>
              </a:rPr>
              <a:t>100%</a:t>
            </a:r>
            <a:r>
              <a:rPr lang="ru-RU" altLang="ru-RU" dirty="0">
                <a:solidFill>
                  <a:prstClr val="black"/>
                </a:solidFill>
              </a:rPr>
              <a:t> образовательных организаций имеют планы воспитательной работы, включающие мероприятия по патриотическому воспитанию (классные часы, круглые столы, встречи с ветеранами и т.д</a:t>
            </a:r>
            <a:r>
              <a:rPr lang="ru-RU" altLang="ru-RU" dirty="0" smtClean="0">
                <a:solidFill>
                  <a:prstClr val="black"/>
                </a:solidFill>
              </a:rPr>
              <a:t>.)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31193" y="2048159"/>
            <a:ext cx="113269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dirty="0">
                <a:solidFill>
                  <a:prstClr val="black"/>
                </a:solidFill>
              </a:rPr>
              <a:t>Темы патриотического воспитания и военной истории включены в учебные дисциплины (</a:t>
            </a:r>
            <a:r>
              <a:rPr lang="ru-RU" altLang="ru-RU" b="1" dirty="0">
                <a:solidFill>
                  <a:srgbClr val="4F81BD"/>
                </a:solidFill>
              </a:rPr>
              <a:t>«История России», «Основы безопасности жизнедеятельности», «Безопасность жизнедеятельности» в школах и СПО</a:t>
            </a:r>
            <a:r>
              <a:rPr lang="ru-RU" altLang="ru-RU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59768" y="2578734"/>
            <a:ext cx="8318858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4 </a:t>
            </a:r>
            <a:r>
              <a:rPr lang="ru-RU" altLang="ru-RU" b="1" dirty="0" smtClean="0">
                <a:solidFill>
                  <a:srgbClr val="C00000"/>
                </a:solidFill>
              </a:rPr>
              <a:t>741 </a:t>
            </a:r>
            <a:r>
              <a:rPr lang="ru-RU" altLang="ru-RU" dirty="0" smtClean="0">
                <a:solidFill>
                  <a:prstClr val="black"/>
                </a:solidFill>
              </a:rPr>
              <a:t>школьник учится </a:t>
            </a:r>
            <a:r>
              <a:rPr lang="ru-RU" altLang="ru-RU" dirty="0">
                <a:solidFill>
                  <a:prstClr val="black"/>
                </a:solidFill>
              </a:rPr>
              <a:t>в 45 школах Пермского края с кадетскими </a:t>
            </a:r>
            <a:r>
              <a:rPr lang="ru-RU" altLang="ru-RU" dirty="0" smtClean="0">
                <a:solidFill>
                  <a:prstClr val="black"/>
                </a:solidFill>
              </a:rPr>
              <a:t/>
            </a:r>
            <a:br>
              <a:rPr lang="ru-RU" altLang="ru-RU" dirty="0" smtClean="0">
                <a:solidFill>
                  <a:prstClr val="black"/>
                </a:solidFill>
              </a:rPr>
            </a:br>
            <a:r>
              <a:rPr lang="ru-RU" altLang="ru-RU" dirty="0" smtClean="0">
                <a:solidFill>
                  <a:prstClr val="black"/>
                </a:solidFill>
              </a:rPr>
              <a:t>(</a:t>
            </a:r>
            <a:r>
              <a:rPr lang="ru-RU" altLang="ru-RU" dirty="0">
                <a:solidFill>
                  <a:prstClr val="black"/>
                </a:solidFill>
              </a:rPr>
              <a:t>кадетско-казачьими) классами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759768" y="3154798"/>
            <a:ext cx="8318858" cy="71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126</a:t>
            </a:r>
            <a:r>
              <a:rPr lang="ru-RU" altLang="ru-RU" dirty="0">
                <a:solidFill>
                  <a:prstClr val="black"/>
                </a:solidFill>
              </a:rPr>
              <a:t> военно-исторических музеев, классов-музеев и музейных комнат, имеющих в фондах и экспозициях материалы по военной истории Пермского края в школах, колледжах и техникумах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59768" y="3942502"/>
            <a:ext cx="8318858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738</a:t>
            </a:r>
            <a:r>
              <a:rPr lang="ru-RU" altLang="ru-RU" dirty="0">
                <a:solidFill>
                  <a:prstClr val="black"/>
                </a:solidFill>
              </a:rPr>
              <a:t> патриотических объединений , из них: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1623865" y="4230534"/>
            <a:ext cx="2904257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426</a:t>
            </a:r>
            <a:r>
              <a:rPr lang="ru-RU" altLang="ru-RU" dirty="0">
                <a:solidFill>
                  <a:prstClr val="black"/>
                </a:solidFill>
              </a:rPr>
              <a:t>  юнармейских отрядов;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629304" y="4518566"/>
            <a:ext cx="3522952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81</a:t>
            </a:r>
            <a:r>
              <a:rPr lang="ru-RU" altLang="ru-RU" dirty="0">
                <a:solidFill>
                  <a:prstClr val="black"/>
                </a:solidFill>
              </a:rPr>
              <a:t>  </a:t>
            </a:r>
            <a:r>
              <a:rPr lang="ru-RU" dirty="0">
                <a:solidFill>
                  <a:prstClr val="black"/>
                </a:solidFill>
              </a:rPr>
              <a:t>военно-патриотический клуб</a:t>
            </a:r>
            <a:r>
              <a:rPr lang="ru-RU" altLang="ru-RU" dirty="0">
                <a:solidFill>
                  <a:prstClr val="black"/>
                </a:solidFill>
              </a:rPr>
              <a:t>;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623864" y="4806598"/>
            <a:ext cx="3971408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>
              <a:lnSpc>
                <a:spcPts val="1600"/>
              </a:lnSpc>
              <a:spcBef>
                <a:spcPts val="1800"/>
              </a:spcBef>
            </a:pPr>
            <a:r>
              <a:rPr lang="ru-RU" b="1" dirty="0">
                <a:solidFill>
                  <a:srgbClr val="C00000"/>
                </a:solidFill>
              </a:rPr>
              <a:t>3</a:t>
            </a:r>
            <a:r>
              <a:rPr lang="ru-RU" dirty="0">
                <a:solidFill>
                  <a:prstClr val="black"/>
                </a:solidFill>
              </a:rPr>
              <a:t> клуба исторической реконструкции;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610760" y="4230534"/>
            <a:ext cx="2493824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12</a:t>
            </a:r>
            <a:r>
              <a:rPr lang="ru-RU" altLang="ru-RU" dirty="0">
                <a:solidFill>
                  <a:prstClr val="black"/>
                </a:solidFill>
              </a:rPr>
              <a:t>  </a:t>
            </a:r>
            <a:r>
              <a:rPr lang="ru-RU" dirty="0">
                <a:solidFill>
                  <a:prstClr val="black"/>
                </a:solidFill>
              </a:rPr>
              <a:t>поисковых отрядов</a:t>
            </a:r>
            <a:r>
              <a:rPr lang="ru-RU" altLang="ru-RU" dirty="0">
                <a:solidFill>
                  <a:prstClr val="black"/>
                </a:solidFill>
              </a:rPr>
              <a:t>;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646032" y="4518566"/>
            <a:ext cx="2890600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b="1" dirty="0">
                <a:solidFill>
                  <a:srgbClr val="C00000"/>
                </a:solidFill>
              </a:rPr>
              <a:t>51</a:t>
            </a:r>
            <a:r>
              <a:rPr lang="ru-RU" altLang="ru-RU" dirty="0">
                <a:solidFill>
                  <a:prstClr val="black"/>
                </a:solidFill>
              </a:rPr>
              <a:t>  </a:t>
            </a:r>
            <a:r>
              <a:rPr lang="ru-RU" dirty="0">
                <a:solidFill>
                  <a:prstClr val="black"/>
                </a:solidFill>
              </a:rPr>
              <a:t>объединение Пост № 1</a:t>
            </a:r>
            <a:r>
              <a:rPr lang="ru-RU" altLang="ru-RU" dirty="0">
                <a:solidFill>
                  <a:prstClr val="black"/>
                </a:solidFill>
              </a:rPr>
              <a:t>;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656313" y="4787495"/>
            <a:ext cx="3314625" cy="307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600"/>
              </a:lnSpc>
              <a:spcBef>
                <a:spcPts val="1800"/>
              </a:spcBef>
            </a:pPr>
            <a:r>
              <a:rPr lang="ru-RU" altLang="ru-RU" b="1" dirty="0">
                <a:solidFill>
                  <a:srgbClr val="C00000"/>
                </a:solidFill>
              </a:rPr>
              <a:t>165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волонтерских организаций.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5" name="Picture 2" descr="D:\Функционал\Муравейник\Запросы\Кадетские классы\Реализация гранта\24.07.2019\Фото\МАОУ «Школа бизнеса и предпринимательства» г. Перми\фотографии по проекту\Полёт (7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28" y="4681599"/>
            <a:ext cx="2862202" cy="19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D:\Функционал\Муравейник\Запросы\Кадетские классы\Реализация гранта\24.07.2019\Фото\МБОУ «Большесосновская СОШ»\грант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51" y="2908909"/>
            <a:ext cx="2920579" cy="16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731193" y="292366"/>
            <a:ext cx="760718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2. «Патриотическое воспитание»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965" y="598757"/>
            <a:ext cx="9014235" cy="1260300"/>
          </a:xfrm>
        </p:spPr>
        <p:txBody>
          <a:bodyPr>
            <a:normAutofit fontScale="47500" lnSpcReduction="20000"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 </a:t>
            </a:r>
            <a:r>
              <a:rPr lang="ru-RU" sz="1300" b="1" dirty="0">
                <a:solidFill>
                  <a:srgbClr val="C00000"/>
                </a:solidFill>
              </a:rPr>
              <a:t>Всероссийская патриотическая акция «Блокадный хлеб»</a:t>
            </a:r>
            <a:endParaRPr lang="ru-RU" sz="1300" dirty="0">
              <a:solidFill>
                <a:srgbClr val="C00000"/>
              </a:solidFill>
            </a:endParaRPr>
          </a:p>
          <a:p>
            <a:r>
              <a:rPr lang="ru-RU" dirty="0"/>
              <a:t>27 января 2020 г. в рамках Всероссийской акции «Блокадный хлеб» </a:t>
            </a:r>
            <a:br>
              <a:rPr lang="ru-RU" dirty="0"/>
            </a:br>
            <a:r>
              <a:rPr lang="ru-RU" dirty="0"/>
              <a:t>в образовательных организациях Российской Федерации был проведен Всероссийский урок памяти «Блокадный хлеб».</a:t>
            </a:r>
          </a:p>
          <a:p>
            <a:r>
              <a:rPr lang="ru-RU" dirty="0"/>
              <a:t>В Пермском крае участие в акции приняли 422 образовательные организации. В ряде образовательных организаций на мероприятии присутствовали ветераны, участники боевых действий.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146970" y="1940219"/>
            <a:ext cx="8673430" cy="787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Всероссийский конкурс сочинений «Без срока давности»</a:t>
            </a:r>
          </a:p>
          <a:p>
            <a:r>
              <a:rPr lang="ru-RU" dirty="0">
                <a:solidFill>
                  <a:prstClr val="black"/>
                </a:solidFill>
              </a:rPr>
              <a:t>В Пермском крае конкурс проходил в 2 этапа:</a:t>
            </a:r>
          </a:p>
          <a:p>
            <a:r>
              <a:rPr lang="ru-RU" u="sng" dirty="0">
                <a:solidFill>
                  <a:prstClr val="black"/>
                </a:solidFill>
              </a:rPr>
              <a:t>Муниципальный этап</a:t>
            </a:r>
            <a:r>
              <a:rPr lang="ru-RU" dirty="0">
                <a:solidFill>
                  <a:prstClr val="black"/>
                </a:solidFill>
              </a:rPr>
              <a:t> (150 работ). </a:t>
            </a:r>
            <a:r>
              <a:rPr lang="ru-RU" u="sng" dirty="0">
                <a:solidFill>
                  <a:prstClr val="black"/>
                </a:solidFill>
              </a:rPr>
              <a:t>Региональный этап</a:t>
            </a:r>
            <a:r>
              <a:rPr lang="ru-RU" dirty="0">
                <a:solidFill>
                  <a:prstClr val="black"/>
                </a:solidFill>
              </a:rPr>
              <a:t> (33 работы). </a:t>
            </a:r>
          </a:p>
          <a:p>
            <a:r>
              <a:rPr lang="ru-RU" dirty="0">
                <a:solidFill>
                  <a:prstClr val="black"/>
                </a:solidFill>
              </a:rPr>
              <a:t>Победителями в 4 возрастных группах стали ученики: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" y="620688"/>
            <a:ext cx="1877560" cy="1252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" y="1844824"/>
            <a:ext cx="1877559" cy="1252098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146970" y="3465004"/>
            <a:ext cx="867343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Всероссийский проект «Дорога памяти»</a:t>
            </a:r>
          </a:p>
          <a:p>
            <a:r>
              <a:rPr lang="ru-RU" dirty="0">
                <a:solidFill>
                  <a:prstClr val="black"/>
                </a:solidFill>
              </a:rPr>
              <a:t>Обучающимися образовательных организаций Пермского края размещено 5 353 информационных материала об участниках Великой Отечественной войны</a:t>
            </a:r>
          </a:p>
          <a:p>
            <a:r>
              <a:rPr lang="ru-RU" dirty="0">
                <a:solidFill>
                  <a:prstClr val="black"/>
                </a:solidFill>
              </a:rPr>
              <a:t>Наибольшее количество материалов (102, все с фотографиями) размещено поисковым отрядом «Вертикаль» из МАУ ДО «Чердынский центр дополнительного образования».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8" y="3284985"/>
            <a:ext cx="1877559" cy="1056127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182466" y="4437113"/>
            <a:ext cx="8637934" cy="65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C00000"/>
                </a:solidFill>
              </a:rPr>
              <a:t>Всероссийская акция «Окна Победы»</a:t>
            </a:r>
          </a:p>
          <a:p>
            <a:r>
              <a:rPr lang="ru-RU" sz="1100" dirty="0">
                <a:solidFill>
                  <a:prstClr val="black"/>
                </a:solidFill>
              </a:rPr>
              <a:t>Обучающиеся украшали окна своей квартиры или дома аппликациями и/или рисунками по одной из указанных тем: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762750" y="5001966"/>
            <a:ext cx="3790646" cy="654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prstClr val="black"/>
                </a:solidFill>
              </a:rPr>
              <a:t>- по мотивам просмотренного фильма или прочитанной книги,</a:t>
            </a:r>
          </a:p>
          <a:p>
            <a:r>
              <a:rPr lang="ru-RU" sz="900" dirty="0">
                <a:solidFill>
                  <a:prstClr val="black"/>
                </a:solidFill>
              </a:rPr>
              <a:t>- эпизоды из истории ВОВ,</a:t>
            </a:r>
          </a:p>
          <a:p>
            <a:r>
              <a:rPr lang="ru-RU" sz="900" dirty="0">
                <a:solidFill>
                  <a:prstClr val="black"/>
                </a:solidFill>
              </a:rPr>
              <a:t>- символы Победы (салют, гвоздики, георгиевская лента, журавли и др.).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146970" y="5026855"/>
            <a:ext cx="4711030" cy="79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prstClr val="black"/>
                </a:solidFill>
              </a:rPr>
              <a:t>- участие членов семьи в Великой Отечественной войне,</a:t>
            </a:r>
          </a:p>
          <a:p>
            <a:r>
              <a:rPr lang="ru-RU" sz="1050" dirty="0">
                <a:solidFill>
                  <a:prstClr val="black"/>
                </a:solidFill>
              </a:rPr>
              <a:t>- военные темы, </a:t>
            </a:r>
          </a:p>
          <a:p>
            <a:r>
              <a:rPr lang="ru-RU" sz="1050" dirty="0">
                <a:solidFill>
                  <a:prstClr val="black"/>
                </a:solidFill>
              </a:rPr>
              <a:t>- по мотивам просмотренного фильма или прочитанной книги,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6656945" y="2537862"/>
            <a:ext cx="4469718" cy="704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prstClr val="black"/>
                </a:solidFill>
              </a:rPr>
              <a:t>- МБОУ «</a:t>
            </a:r>
            <a:r>
              <a:rPr lang="ru-RU" dirty="0" err="1">
                <a:solidFill>
                  <a:prstClr val="black"/>
                </a:solidFill>
              </a:rPr>
              <a:t>Большегондырская</a:t>
            </a:r>
            <a:r>
              <a:rPr lang="ru-RU" dirty="0">
                <a:solidFill>
                  <a:prstClr val="black"/>
                </a:solidFill>
              </a:rPr>
              <a:t> средняя общеобразовательная школа» Куединского района </a:t>
            </a:r>
          </a:p>
          <a:p>
            <a:r>
              <a:rPr lang="ru-RU" dirty="0">
                <a:solidFill>
                  <a:prstClr val="black"/>
                </a:solidFill>
              </a:rPr>
              <a:t>- МБОУ «</a:t>
            </a:r>
            <a:r>
              <a:rPr lang="ru-RU" dirty="0" err="1">
                <a:solidFill>
                  <a:prstClr val="black"/>
                </a:solidFill>
              </a:rPr>
              <a:t>Кишертская</a:t>
            </a:r>
            <a:r>
              <a:rPr lang="ru-RU" dirty="0">
                <a:solidFill>
                  <a:prstClr val="black"/>
                </a:solidFill>
              </a:rPr>
              <a:t> средняя общеобразовательная школа имени Л.П. </a:t>
            </a:r>
            <a:r>
              <a:rPr lang="ru-RU" dirty="0" err="1">
                <a:solidFill>
                  <a:prstClr val="black"/>
                </a:solidFill>
              </a:rPr>
              <a:t>Дробышевского</a:t>
            </a:r>
            <a:r>
              <a:rPr lang="ru-RU" dirty="0">
                <a:solidFill>
                  <a:prstClr val="black"/>
                </a:solidFill>
              </a:rPr>
              <a:t>» </a:t>
            </a:r>
            <a:r>
              <a:rPr lang="ru-RU" dirty="0" err="1">
                <a:solidFill>
                  <a:prstClr val="black"/>
                </a:solidFill>
              </a:rPr>
              <a:t>Кишертского</a:t>
            </a:r>
            <a:r>
              <a:rPr lang="ru-RU" dirty="0">
                <a:solidFill>
                  <a:prstClr val="black"/>
                </a:solidFill>
              </a:rPr>
              <a:t> района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2182973" y="2647278"/>
            <a:ext cx="4284501" cy="583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prstClr val="black"/>
                </a:solidFill>
              </a:rPr>
              <a:t>- МБОУ «</a:t>
            </a:r>
            <a:r>
              <a:rPr lang="ru-RU" dirty="0" err="1">
                <a:solidFill>
                  <a:prstClr val="black"/>
                </a:solidFill>
              </a:rPr>
              <a:t>Сергеевская</a:t>
            </a:r>
            <a:r>
              <a:rPr lang="ru-RU" dirty="0">
                <a:solidFill>
                  <a:prstClr val="black"/>
                </a:solidFill>
              </a:rPr>
              <a:t> средняя общеобразовательная школа» </a:t>
            </a:r>
            <a:r>
              <a:rPr lang="ru-RU" dirty="0" err="1">
                <a:solidFill>
                  <a:prstClr val="black"/>
                </a:solidFill>
              </a:rPr>
              <a:t>Гайиского</a:t>
            </a:r>
            <a:r>
              <a:rPr lang="ru-RU" dirty="0">
                <a:solidFill>
                  <a:prstClr val="black"/>
                </a:solidFill>
              </a:rPr>
              <a:t> района</a:t>
            </a:r>
          </a:p>
          <a:p>
            <a:r>
              <a:rPr lang="ru-RU" dirty="0">
                <a:solidFill>
                  <a:prstClr val="black"/>
                </a:solidFill>
              </a:rPr>
              <a:t>- МАОУ «Гимназия №2» г. Соликамск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3907557" y="3166058"/>
            <a:ext cx="4896544" cy="292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u="sng" dirty="0">
                <a:solidFill>
                  <a:prstClr val="black"/>
                </a:solidFill>
              </a:rPr>
              <a:t>Победителей и призеров среди участников Пермского края нет.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407" y="4401108"/>
            <a:ext cx="1877558" cy="1253550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2182466" y="6041806"/>
            <a:ext cx="6696744" cy="62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C00000"/>
                </a:solidFill>
              </a:rPr>
              <a:t>Проект ПФО «Открытки Победы»</a:t>
            </a:r>
          </a:p>
          <a:p>
            <a:r>
              <a:rPr lang="ru-RU" dirty="0">
                <a:solidFill>
                  <a:prstClr val="black"/>
                </a:solidFill>
              </a:rPr>
              <a:t>Обучающимися образовательных организаций Пермского края направлено 390 работ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140" y="5733257"/>
            <a:ext cx="1872827" cy="105141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97843" y="15541"/>
            <a:ext cx="760718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2. «Патриотическое воспитание»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2426431" y="940126"/>
            <a:ext cx="8632093" cy="1189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Всероссийская акция «Диктант Победы», 3 сентября 2020 г. в 16.00 час.</a:t>
            </a:r>
            <a:endParaRPr lang="ru-RU" sz="1300" b="1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Площадки </a:t>
            </a:r>
            <a:r>
              <a:rPr lang="ru-RU" dirty="0">
                <a:solidFill>
                  <a:prstClr val="black"/>
                </a:solidFill>
              </a:rPr>
              <a:t>для проведения Диктанта :</a:t>
            </a:r>
          </a:p>
          <a:p>
            <a:r>
              <a:rPr lang="ru-RU" dirty="0">
                <a:solidFill>
                  <a:prstClr val="black"/>
                </a:solidFill>
              </a:rPr>
              <a:t>- 52 образовательные организации из всех городских округов Пермского края (из числа пунктов проведения ЕГЭ);</a:t>
            </a:r>
          </a:p>
          <a:p>
            <a:pPr marL="171450" indent="-1714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47 </a:t>
            </a:r>
            <a:r>
              <a:rPr lang="ru-RU" dirty="0">
                <a:solidFill>
                  <a:prstClr val="black"/>
                </a:solidFill>
              </a:rPr>
              <a:t>профессиональных образовательных организации.</a:t>
            </a:r>
          </a:p>
          <a:p>
            <a:r>
              <a:rPr lang="ru-RU" dirty="0">
                <a:solidFill>
                  <a:prstClr val="black"/>
                </a:solidFill>
              </a:rPr>
              <a:t>Очное участие в Диктанте приняли 6 948 учащихся образовательных организаций Пермского края.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8" y="1007372"/>
            <a:ext cx="1984223" cy="1116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4" y="2204865"/>
            <a:ext cx="1932853" cy="1250779"/>
          </a:xfrm>
          <a:prstGeom prst="rect">
            <a:avLst/>
          </a:prstGeom>
        </p:spPr>
      </p:pic>
      <p:sp>
        <p:nvSpPr>
          <p:cNvPr id="27" name="Объект 2"/>
          <p:cNvSpPr txBox="1">
            <a:spLocks/>
          </p:cNvSpPr>
          <p:nvPr/>
        </p:nvSpPr>
        <p:spPr>
          <a:xfrm>
            <a:off x="2426431" y="2417152"/>
            <a:ext cx="6948772" cy="6840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Всероссийская акция «Уроки Второй мировой», 2 сентября 2020 г.</a:t>
            </a:r>
          </a:p>
          <a:p>
            <a:r>
              <a:rPr lang="ru-RU" dirty="0">
                <a:solidFill>
                  <a:prstClr val="black"/>
                </a:solidFill>
              </a:rPr>
              <a:t>Прошла в 330 образовательных организациях Пермского края.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Участие </a:t>
            </a:r>
            <a:r>
              <a:rPr lang="ru-RU" dirty="0">
                <a:solidFill>
                  <a:prstClr val="black"/>
                </a:solidFill>
              </a:rPr>
              <a:t>в Уроке приняли 115 936 обучающихся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2426431" y="3444378"/>
            <a:ext cx="8232043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Образовательная платформа «Великая Отечественная война», </a:t>
            </a:r>
            <a:br>
              <a:rPr lang="ru-RU" sz="1300" b="1" dirty="0">
                <a:solidFill>
                  <a:srgbClr val="C00000"/>
                </a:solidFill>
              </a:rPr>
            </a:br>
            <a:r>
              <a:rPr lang="ru-RU" sz="1300" b="1" dirty="0">
                <a:solidFill>
                  <a:srgbClr val="C00000"/>
                </a:solidFill>
              </a:rPr>
              <a:t>2 – 3 сентября 2020 г.</a:t>
            </a:r>
          </a:p>
          <a:p>
            <a:r>
              <a:rPr lang="ru-RU" dirty="0">
                <a:solidFill>
                  <a:prstClr val="black"/>
                </a:solidFill>
              </a:rPr>
              <a:t>Проведение урока в игровом формате с использованием образовательного набора с технологией дополненной реальности. Для 8 – 11 классов.</a:t>
            </a:r>
          </a:p>
          <a:p>
            <a:r>
              <a:rPr lang="ru-RU" dirty="0">
                <a:solidFill>
                  <a:prstClr val="black"/>
                </a:solidFill>
              </a:rPr>
              <a:t>20 наборов на Пермский край</a:t>
            </a:r>
          </a:p>
          <a:p>
            <a:r>
              <a:rPr lang="ru-RU" dirty="0">
                <a:solidFill>
                  <a:prstClr val="black"/>
                </a:solidFill>
              </a:rPr>
              <a:t>Выбраны 7 городских округов (муниципальных округов или муниципальных районов) для проведения акции: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8" y="3537013"/>
            <a:ext cx="2051631" cy="1093961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2426432" y="5386870"/>
            <a:ext cx="8232042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>
                <a:solidFill>
                  <a:srgbClr val="C00000"/>
                </a:solidFill>
              </a:rPr>
              <a:t>Всероссийский урок «Имя твое неизвестно, подвиг твой бессмертен»</a:t>
            </a:r>
          </a:p>
          <a:p>
            <a:r>
              <a:rPr lang="ru-RU" dirty="0">
                <a:solidFill>
                  <a:prstClr val="black"/>
                </a:solidFill>
              </a:rPr>
              <a:t>3 декабря 2020 г. Всероссийский урок прошел в 338 образовательных организациях Пермского края, участие в нем приняли 123 548 обучающихся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4" y="4905164"/>
            <a:ext cx="2022415" cy="1878599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31193" y="292366"/>
            <a:ext cx="760718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2. «Патриотическое воспитание»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>
            <a:spLocks noGrp="1"/>
          </p:cNvSpPr>
          <p:nvPr>
            <p:ph type="title"/>
          </p:nvPr>
        </p:nvSpPr>
        <p:spPr>
          <a:xfrm>
            <a:off x="688047" y="585899"/>
            <a:ext cx="8057408" cy="538997"/>
          </a:xfrm>
        </p:spPr>
        <p:txBody>
          <a:bodyPr>
            <a:noAutofit/>
          </a:bodyPr>
          <a:lstStyle/>
          <a:p>
            <a:r>
              <a:rPr lang="ru-RU" altLang="ru-RU" sz="2000" dirty="0">
                <a:solidFill>
                  <a:srgbClr val="C00000"/>
                </a:solidFill>
              </a:rPr>
              <a:t>Всероссийское военно-патриотическое движение «ЮНАРМИЯ»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102" y="1127827"/>
            <a:ext cx="11675880" cy="486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C00000"/>
                </a:solidFill>
              </a:rPr>
              <a:t>Цель движения: </a:t>
            </a:r>
            <a:r>
              <a:rPr lang="ru-RU" altLang="ru-RU" sz="1600" dirty="0">
                <a:solidFill>
                  <a:prstClr val="black"/>
                </a:solidFill>
              </a:rPr>
              <a:t>военно-патриотическое воспитание молодежи, повышение интереса у подрастающего поколения к географии и истории России и ее народов, героев, выдающихся ученых и полководцев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4102" y="4708423"/>
            <a:ext cx="2379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</a:rPr>
              <a:t>Направления работы: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9246" y="1594122"/>
            <a:ext cx="1793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>
                <a:solidFill>
                  <a:prstClr val="black"/>
                </a:solidFill>
              </a:rPr>
              <a:t>В Пермском крае: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42188" y="2247288"/>
            <a:ext cx="3254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Финансирование: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2019 год – </a:t>
            </a:r>
            <a:r>
              <a:rPr lang="ru-RU" sz="2000" b="1" dirty="0">
                <a:solidFill>
                  <a:srgbClr val="0033CC"/>
                </a:solidFill>
              </a:rPr>
              <a:t>6,45</a:t>
            </a:r>
            <a:r>
              <a:rPr lang="ru-RU" sz="2000" b="1" dirty="0">
                <a:solidFill>
                  <a:prstClr val="black"/>
                </a:solidFill>
              </a:rPr>
              <a:t> млн. руб.                               2020 год –</a:t>
            </a:r>
            <a:r>
              <a:rPr lang="ru-RU" sz="2000" b="1" dirty="0">
                <a:solidFill>
                  <a:srgbClr val="0033CC"/>
                </a:solidFill>
              </a:rPr>
              <a:t> 6,45 </a:t>
            </a:r>
            <a:r>
              <a:rPr lang="ru-RU" sz="2000" b="1" dirty="0">
                <a:solidFill>
                  <a:prstClr val="black"/>
                </a:solidFill>
              </a:rPr>
              <a:t>млн. руб.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76149"/>
              </p:ext>
            </p:extLst>
          </p:nvPr>
        </p:nvGraphicFramePr>
        <p:xfrm>
          <a:off x="324102" y="1940293"/>
          <a:ext cx="3924435" cy="1834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5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0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0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1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Год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Количество участников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Количество отрядов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Количество местных отделений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2016 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2017 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 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2 209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2019 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8 071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368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9482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128721" y="1877956"/>
            <a:ext cx="30379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</a:rPr>
              <a:t>В 2019 году приобретено и передано в муниципалитеты 12 комплектов «Комната юнармейца: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24645" y="2626342"/>
            <a:ext cx="1440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</a:rPr>
              <a:t>1. Чердынский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2. г. Пермь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3. Чайковский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4. Октябрьский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5. </a:t>
            </a:r>
            <a:r>
              <a:rPr lang="ru-RU" sz="1200" dirty="0" err="1">
                <a:solidFill>
                  <a:prstClr val="black"/>
                </a:solidFill>
              </a:rPr>
              <a:t>Чернушинкский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47680" y="2682537"/>
            <a:ext cx="1657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</a:rPr>
              <a:t>6. Пермский 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7. </a:t>
            </a:r>
            <a:r>
              <a:rPr lang="ru-RU" sz="1200" dirty="0" err="1">
                <a:solidFill>
                  <a:prstClr val="black"/>
                </a:solidFill>
              </a:rPr>
              <a:t>Большесосновский</a:t>
            </a:r>
            <a:endParaRPr lang="ru-RU" sz="1200" dirty="0">
              <a:solidFill>
                <a:prstClr val="black"/>
              </a:solidFill>
            </a:endParaRPr>
          </a:p>
          <a:p>
            <a:r>
              <a:rPr lang="ru-RU" sz="1200" dirty="0">
                <a:solidFill>
                  <a:prstClr val="black"/>
                </a:solidFill>
              </a:rPr>
              <a:t>8. Карагайский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9. </a:t>
            </a:r>
            <a:r>
              <a:rPr lang="ru-RU" sz="1200" dirty="0" err="1">
                <a:solidFill>
                  <a:prstClr val="black"/>
                </a:solidFill>
              </a:rPr>
              <a:t>Губахинский</a:t>
            </a:r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ru-RU" sz="1200" dirty="0">
                <a:solidFill>
                  <a:prstClr val="black"/>
                </a:solidFill>
              </a:rPr>
              <a:t>10. Чусовской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1522" y="3671858"/>
            <a:ext cx="4771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</a:rPr>
              <a:t>Тематическая профильная военно-патриотическая смена для юнармейцев «Великое Наследие»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(2 – 16 августа 2020 г.)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1078" y="4358911"/>
            <a:ext cx="4812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</a:rPr>
              <a:t>В Смене приняли участие 100 детей и подростков из 43 территорий Пермского края.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45488" y="3764191"/>
            <a:ext cx="30603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</a:rPr>
              <a:t>В рамках Смены проводились занятия по: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32492" y="4174941"/>
            <a:ext cx="37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- тактической и огневой подготовке; </a:t>
            </a:r>
          </a:p>
          <a:p>
            <a:r>
              <a:rPr lang="ru-RU" sz="1200" dirty="0">
                <a:solidFill>
                  <a:prstClr val="black"/>
                </a:solidFill>
              </a:rPr>
              <a:t>- владению средствами связи; </a:t>
            </a:r>
          </a:p>
          <a:p>
            <a:r>
              <a:rPr lang="ru-RU" sz="1200" dirty="0">
                <a:solidFill>
                  <a:prstClr val="black"/>
                </a:solidFill>
              </a:rPr>
              <a:t>- оказанию первой медицинской помощи;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945236" y="3990274"/>
            <a:ext cx="3246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- спортивной и туристической направленности; </a:t>
            </a:r>
          </a:p>
          <a:p>
            <a:r>
              <a:rPr lang="ru-RU" sz="1200" dirty="0">
                <a:solidFill>
                  <a:prstClr val="black"/>
                </a:solidFill>
              </a:rPr>
              <a:t>- выработке лидерских качеств;</a:t>
            </a:r>
          </a:p>
          <a:p>
            <a:r>
              <a:rPr lang="ru-RU" sz="1200" dirty="0">
                <a:solidFill>
                  <a:prstClr val="black"/>
                </a:solidFill>
              </a:rPr>
              <a:t>- психологические тренинги на профилактику асоциального поведения.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02577" y="5117020"/>
            <a:ext cx="2202827" cy="1658605"/>
            <a:chOff x="147701" y="5109598"/>
            <a:chExt cx="2202827" cy="165860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01" y="5109598"/>
              <a:ext cx="2165788" cy="1624341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47701" y="6121872"/>
              <a:ext cx="22028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200" b="1" dirty="0">
                  <a:solidFill>
                    <a:prstClr val="white"/>
                  </a:solidFill>
                </a:rPr>
                <a:t>НРАВСТВЕННО-ПАТРИОТИЧЕСКОЕ </a:t>
              </a:r>
            </a:p>
            <a:p>
              <a:r>
                <a:rPr lang="ru-RU" altLang="ru-RU" sz="1200" b="1" dirty="0">
                  <a:solidFill>
                    <a:prstClr val="white"/>
                  </a:solidFill>
                </a:rPr>
                <a:t>РАЗВИТИЕ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338586" y="5115513"/>
            <a:ext cx="2344360" cy="1618426"/>
            <a:chOff x="2343944" y="5115513"/>
            <a:chExt cx="2344360" cy="161842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949" y="5115513"/>
              <a:ext cx="2157901" cy="1618426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2343944" y="6085868"/>
              <a:ext cx="23443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200" b="1" dirty="0">
                  <a:solidFill>
                    <a:prstClr val="white"/>
                  </a:solidFill>
                </a:rPr>
                <a:t>ВОСПИТАНИЕ </a:t>
              </a:r>
            </a:p>
            <a:p>
              <a:r>
                <a:rPr lang="ru-RU" altLang="ru-RU" sz="1200" b="1" dirty="0">
                  <a:solidFill>
                    <a:prstClr val="white"/>
                  </a:solidFill>
                </a:rPr>
                <a:t>СОЦИАЛЬНОЙ И ГРАЖДАНСКОЙ</a:t>
              </a:r>
            </a:p>
            <a:p>
              <a:r>
                <a:rPr lang="ru-RU" altLang="ru-RU" sz="1200" b="1" dirty="0">
                  <a:solidFill>
                    <a:prstClr val="white"/>
                  </a:solidFill>
                </a:rPr>
                <a:t>ОТВЕТСТВЕННОСТИ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531139" y="5098176"/>
            <a:ext cx="2229910" cy="1647184"/>
            <a:chOff x="4614534" y="5086755"/>
            <a:chExt cx="2229910" cy="1647184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5086755"/>
              <a:ext cx="2196244" cy="1647184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4614534" y="6193880"/>
              <a:ext cx="19418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200" b="1" dirty="0">
                  <a:solidFill>
                    <a:prstClr val="white"/>
                  </a:solidFill>
                </a:rPr>
                <a:t>ФИЗИЧЕСКОЕ </a:t>
              </a:r>
            </a:p>
            <a:p>
              <a:r>
                <a:rPr lang="ru-RU" altLang="ru-RU" sz="1200" b="1" dirty="0">
                  <a:solidFill>
                    <a:prstClr val="white"/>
                  </a:solidFill>
                </a:rPr>
                <a:t>И СПОРТИВНОЕ РАЗВИТИЕ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9609243" y="5086755"/>
            <a:ext cx="2187341" cy="1640505"/>
            <a:chOff x="9609243" y="5086755"/>
            <a:chExt cx="2187341" cy="16405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9243" y="5086755"/>
              <a:ext cx="2187341" cy="1640505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9609243" y="6201550"/>
              <a:ext cx="158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200" b="1" dirty="0">
                  <a:solidFill>
                    <a:prstClr val="white"/>
                  </a:solidFill>
                </a:rPr>
                <a:t>ИНТЕЛЛЕКТУАЛЬНОЕ</a:t>
              </a:r>
            </a:p>
            <a:p>
              <a:r>
                <a:rPr lang="ru-RU" altLang="ru-RU" sz="1200" b="1" dirty="0">
                  <a:solidFill>
                    <a:prstClr val="white"/>
                  </a:solidFill>
                </a:rPr>
                <a:t>РАЗВИТИЕ</a:t>
              </a:r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688047" y="230724"/>
            <a:ext cx="9657736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2. «Патриотическое воспитание»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35" y="771328"/>
            <a:ext cx="4390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ПРОВЕДЕНИИ ВСЕРОССИЙСКОЙ АКЦИИ</a:t>
            </a:r>
            <a:b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</a:rPr>
              <a:t>«БЕЛЫЙ ЦВЕТОК»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95080" y="1317757"/>
            <a:ext cx="4229289" cy="2169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dirty="0">
                <a:solidFill>
                  <a:srgbClr val="0070C0"/>
                </a:solidFill>
              </a:rPr>
              <a:t>43</a:t>
            </a:r>
            <a:r>
              <a:rPr lang="ru-RU" sz="1500" dirty="0">
                <a:solidFill>
                  <a:prstClr val="black"/>
                </a:solidFill>
              </a:rPr>
              <a:t> – территории Пермского края</a:t>
            </a:r>
          </a:p>
          <a:p>
            <a:pPr>
              <a:defRPr/>
            </a:pPr>
            <a:r>
              <a:rPr lang="ru-RU" sz="1500" b="1" dirty="0">
                <a:solidFill>
                  <a:srgbClr val="0070C0"/>
                </a:solidFill>
              </a:rPr>
              <a:t>468</a:t>
            </a:r>
            <a:r>
              <a:rPr lang="ru-RU" sz="1500" dirty="0">
                <a:solidFill>
                  <a:prstClr val="black"/>
                </a:solidFill>
              </a:rPr>
              <a:t> - образовательных организаций, в которых проведены уроки милосердия</a:t>
            </a:r>
          </a:p>
          <a:p>
            <a:r>
              <a:rPr lang="ru-RU" sz="1500" b="1" dirty="0">
                <a:solidFill>
                  <a:srgbClr val="0070C0"/>
                </a:solidFill>
              </a:rPr>
              <a:t>4 572 </a:t>
            </a:r>
            <a:r>
              <a:rPr lang="ru-RU" sz="1500" dirty="0">
                <a:solidFill>
                  <a:prstClr val="black"/>
                </a:solidFill>
              </a:rPr>
              <a:t>- проведенных уроков милосердия/мастер-классов </a:t>
            </a:r>
          </a:p>
          <a:p>
            <a:r>
              <a:rPr lang="ru-RU" sz="1500" b="1" dirty="0">
                <a:solidFill>
                  <a:srgbClr val="0070C0"/>
                </a:solidFill>
              </a:rPr>
              <a:t>14 133 </a:t>
            </a:r>
            <a:r>
              <a:rPr lang="ru-RU" sz="1500" dirty="0">
                <a:solidFill>
                  <a:prstClr val="black"/>
                </a:solidFill>
              </a:rPr>
              <a:t>– количество продукции, приготовленной для Акции</a:t>
            </a:r>
          </a:p>
          <a:p>
            <a:r>
              <a:rPr lang="ru-RU" sz="1500" b="1" dirty="0">
                <a:solidFill>
                  <a:srgbClr val="0070C0"/>
                </a:solidFill>
              </a:rPr>
              <a:t>114 300 </a:t>
            </a:r>
            <a:r>
              <a:rPr lang="ru-RU" sz="1500" dirty="0">
                <a:solidFill>
                  <a:prstClr val="black"/>
                </a:solidFill>
              </a:rPr>
              <a:t>- обучающихся, принявших участие в уроках и </a:t>
            </a:r>
            <a:r>
              <a:rPr lang="ru-RU" sz="1500" dirty="0" smtClean="0">
                <a:solidFill>
                  <a:prstClr val="black"/>
                </a:solidFill>
              </a:rPr>
              <a:t>мастер-классах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3" y="5138352"/>
            <a:ext cx="2216769" cy="1662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3" y="3614956"/>
            <a:ext cx="2216769" cy="1474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53" y="3614956"/>
            <a:ext cx="1966092" cy="1474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53" y="5138352"/>
            <a:ext cx="1252751" cy="1670336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0006109" y="113388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182225" y="223503"/>
            <a:ext cx="1918072" cy="639405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у детей нравственных чувств (чести, долга, справедливости, милосердия и дружелюбия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Нравственная позиция, сознательный выбор добра 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сопереживания, позитивного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отношения к людям, в </a:t>
            </a:r>
            <a:r>
              <a:rPr lang="ru-RU" sz="1050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т.ч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 ОВЗ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инвалидам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детей позитивных жизненных ориентиров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планов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оказания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помощи детям в выработке моделей поведения в различных трудных жизненных ситуациях, в том числе проблемных, стрессовых и конфликтных.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5804637" y="842374"/>
            <a:ext cx="169218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ШКОЛЬНЫЕ СЛУЖБЫ ПРИМИРЕНИЯ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4687375" y="1771754"/>
            <a:ext cx="2744739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ПРОФИЛАКТИКА ШКОЛЬНЫХ КОНФЛИКТОВ</a:t>
            </a:r>
          </a:p>
          <a:p>
            <a:pPr>
              <a:defRPr/>
            </a:pPr>
            <a:endParaRPr lang="ru-RU" sz="105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4702630" y="3951207"/>
            <a:ext cx="2715844" cy="106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105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525 ШСП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3500 участников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1000 случаев с примирением сторон 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4687375" y="2619159"/>
            <a:ext cx="2748610" cy="12234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Решение разногласий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Приобретение навыков коммуникации, лидерства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Улучшение взаимоотношений взрослых и детей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 cstate="print"/>
          <a:srcRect t="6124"/>
          <a:stretch/>
        </p:blipFill>
        <p:spPr>
          <a:xfrm>
            <a:off x="4702630" y="5066570"/>
            <a:ext cx="2657829" cy="161893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/>
          <a:srcRect l="5026" t="-12731" r="11451" b="12731"/>
          <a:stretch/>
        </p:blipFill>
        <p:spPr>
          <a:xfrm>
            <a:off x="4621831" y="570599"/>
            <a:ext cx="1243152" cy="990859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/>
          <p:nvPr/>
        </p:nvCxnSpPr>
        <p:spPr>
          <a:xfrm flipH="1">
            <a:off x="4510951" y="757646"/>
            <a:ext cx="24902" cy="6005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496825" y="757646"/>
            <a:ext cx="70899" cy="6005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8770964" y="719557"/>
            <a:ext cx="16921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 СОЦИАЛЬНЫХ УСЛУГ И ИННОВАЦИЙ «ВЕКТОР»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7657527" y="1743179"/>
            <a:ext cx="22620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КОМПЛЕКСНАЯ МОДЕЛЬ ПО ПРОФИЛАКТИКЕ ШКОЛЬНОГО НАСИЛИЯ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7660741" y="4006004"/>
            <a:ext cx="2279986" cy="9002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района-участника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80 педагогов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600 родителей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2000 обучающихся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7681084" y="2695764"/>
            <a:ext cx="2258350" cy="106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Проектные </a:t>
            </a: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обучения для директоров школ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Курсы повышения квалификации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Супервизорская</a:t>
            </a: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поддержка педагогов</a:t>
            </a:r>
          </a:p>
        </p:txBody>
      </p:sp>
      <p:pic>
        <p:nvPicPr>
          <p:cNvPr id="47" name="Picture 2" descr="https://poisk-firm.ru/storage/employer/logo/c1/53/87/f8403a2c764c595176e625996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18" y="806056"/>
            <a:ext cx="1015926" cy="7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0" cstate="print"/>
          <a:srcRect l="5732" t="8592" r="5419"/>
          <a:stretch/>
        </p:blipFill>
        <p:spPr>
          <a:xfrm>
            <a:off x="7658319" y="5147171"/>
            <a:ext cx="2317305" cy="1590620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688985" y="159041"/>
            <a:ext cx="9242895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3. «Духовное и нравственное воспитание»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445866" y="885254"/>
            <a:ext cx="28376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РЕСУРСНЫЙ ЦЕНТР ПО РАБОТЕ С ДЕТЬМИ С ОВЗ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72737" y="903928"/>
            <a:ext cx="2837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КРАЕВОЙ РЕСУРСНЫЙ ЦЕНТР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87184" y="2416372"/>
            <a:ext cx="2531888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реализация программ</a:t>
            </a:r>
          </a:p>
          <a:p>
            <a:pPr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краевые конкурсы и мероприятия</a:t>
            </a:r>
          </a:p>
          <a:p>
            <a:pPr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экспертно-аналитическая работа в области художественного образования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76086" y="5465579"/>
            <a:ext cx="2545517" cy="12695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ОБЪЕДИНЕНИЙ</a:t>
            </a:r>
            <a:r>
              <a:rPr lang="ru-RU" sz="105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ХУДОЖЕСТВЕННОЙ НАПРАВЛЕННОСТИ</a:t>
            </a:r>
          </a:p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3716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656782" y="1248801"/>
            <a:ext cx="2948472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ТЕРРИТОРИИ – ЛИДЕРЫ ПО ЧИСЛУ ОБЪЕДИНЕНИЙ ХУДОЖЕСТВЕННОЙ НАПРАВЛЕННОСТИ</a:t>
            </a:r>
          </a:p>
          <a:p>
            <a:pPr algn="ctr">
              <a:defRPr/>
            </a:pPr>
            <a:endParaRPr lang="ru-RU" sz="1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Пермь (1576)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Березники (334)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Кунгурский район (157)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Лысьва (148)</a:t>
            </a:r>
          </a:p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Пермский район (143)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210376" y="1495651"/>
            <a:ext cx="3308620" cy="3485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НАПРАВЛЕНИЯ РАБОТЫ:</a:t>
            </a:r>
          </a:p>
          <a:p>
            <a:pPr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очное образование детей по направлениям художественного творчества: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хореография,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изобразительные искусства,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этнография,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арт-журналистика;</a:t>
            </a:r>
          </a:p>
          <a:p>
            <a:pPr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-«Краевая школа художественного образования для одаренных детей» по направлениям (ИЗО, вокал, театральное искусство, кино-творчество, хореография);</a:t>
            </a:r>
          </a:p>
          <a:p>
            <a:pPr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-реализация региональных культурно-образовательных проектов в области художественного творчества (конкурсы, выставки, авторские проекты, фестивали, экспедиции);</a:t>
            </a:r>
          </a:p>
          <a:p>
            <a:pPr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профессиональные конкурсы в области дополнительного </a:t>
            </a:r>
            <a:r>
              <a:rPr lang="ru-RU" sz="105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образования</a:t>
            </a: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354106" y="621882"/>
            <a:ext cx="2837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strike="sngStrik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664044" y="2949896"/>
            <a:ext cx="2948473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ПОПУЛЯРНЫЕ НАПРАВЛЕНИЯ ХУДОЖЕСТВЕННОГО ТВОРЧЕСТВА</a:t>
            </a:r>
          </a:p>
          <a:p>
            <a:pPr algn="ctr">
              <a:defRPr/>
            </a:pPr>
            <a:endParaRPr lang="ru-RU" sz="105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хореография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ИЗО, в том числе ДПИ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Вокал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Театральное искусство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музыкальное творчество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Фольклор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кино-видео творчество, 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журналистика,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литературное творчество.</a:t>
            </a:r>
          </a:p>
        </p:txBody>
      </p:sp>
      <p:pic>
        <p:nvPicPr>
          <p:cNvPr id="14" name="Picture 10" descr="http://biarmfilm.ru/logo/Rostok.png">
            <a:extLst>
              <a:ext uri="{FF2B5EF4-FFF2-40B4-BE49-F238E27FC236}">
                <a16:creationId xmlns="" xmlns:a16="http://schemas.microsoft.com/office/drawing/2014/main" id="{24213B19-47F9-40FC-AE18-9D4CDDA3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4" y="1448989"/>
            <a:ext cx="936281" cy="8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87184" y="3896648"/>
            <a:ext cx="2531888" cy="1454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Численность обучающихся, занимающихся по программам ХУДОЖЕСТВЕННОЙ</a:t>
            </a:r>
          </a:p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направленности </a:t>
            </a:r>
          </a:p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(всего по Пермскому краю, чел.)</a:t>
            </a:r>
          </a:p>
          <a:p>
            <a:pPr algn="ctr">
              <a:defRPr/>
            </a:pPr>
            <a:endParaRPr lang="ru-RU" sz="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62 137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s://rostok-perm.ru/adm/img/kamushka/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18" y="5080740"/>
            <a:ext cx="2901916" cy="16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ostok-perm.ru/adm/img/vechora/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3431"/>
          <a:stretch/>
        </p:blipFill>
        <p:spPr bwMode="auto">
          <a:xfrm>
            <a:off x="6656782" y="5074864"/>
            <a:ext cx="2577643" cy="16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77196" y="1438262"/>
            <a:ext cx="1845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</a:rPr>
              <a:t>Пермь, ул. Петропавловская, 65</a:t>
            </a:r>
          </a:p>
          <a:p>
            <a:r>
              <a:rPr lang="ru-RU" sz="1100" b="1" dirty="0">
                <a:solidFill>
                  <a:prstClr val="black"/>
                </a:solidFill>
              </a:rPr>
              <a:t>(342) 237-56-96</a:t>
            </a:r>
          </a:p>
          <a:p>
            <a:r>
              <a:rPr lang="en-US" sz="1100" b="1" dirty="0">
                <a:solidFill>
                  <a:prstClr val="black"/>
                </a:solidFill>
                <a:hlinkClick r:id="rId6"/>
              </a:rPr>
              <a:t>https://rostok-perm.ru/</a:t>
            </a:r>
            <a:r>
              <a:rPr lang="ru-RU" sz="1100" b="1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686941" y="80628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9849107" y="356853"/>
            <a:ext cx="2194040" cy="62324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 :</a:t>
            </a: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культурного наследия России</a:t>
            </a:r>
          </a:p>
          <a:p>
            <a:pPr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равных для всех детей возможностей доступа к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культурным ценностям 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воспитание уважения к культуре, языкам, традициям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обычаям</a:t>
            </a:r>
          </a:p>
          <a:p>
            <a:pPr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Доступность литературного наследия для семьи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доступности музейной и театральной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культуры для детей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развитие музейной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театральной педагогики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распространения произведений искусства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роли библиотек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этнических культурных традиций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46219" y="219234"/>
            <a:ext cx="9040722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4. «Приобщение детей к культурному наследию»</a:t>
            </a:r>
            <a:endParaRPr lang="ru-RU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894806"/>
          </a:xfrm>
        </p:spPr>
        <p:txBody>
          <a:bodyPr/>
          <a:lstStyle/>
          <a:p>
            <a:r>
              <a:rPr lang="ru-RU" b="1" dirty="0" smtClean="0"/>
              <a:t>Актуальность 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609725"/>
          <a:ext cx="9652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29109" y="0"/>
            <a:ext cx="1362891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" name="Picture 6" descr="https://tadviser.ru/images/d/d1/%D0%9A%D0%B2%D0%B0%D0%BD%D1%82%D0%BE%D1%80%D0%B8%D1%83%D0%BC_%D0%A4%D0%BE%D1%82%D0%BE%D0%BD%D0%B8%D0%BA%D0%B0%2C_%D0%9F%D0%B5%D1%80%D0%BC%D1%8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0" y="739150"/>
            <a:ext cx="3157688" cy="8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775774" y="1594090"/>
            <a:ext cx="27389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altLang="ru-RU" sz="1400" b="1" dirty="0">
                <a:solidFill>
                  <a:srgbClr val="C00000"/>
                </a:solidFill>
              </a:rPr>
              <a:t>2 287</a:t>
            </a:r>
            <a:r>
              <a:rPr lang="ru-RU" altLang="ru-RU" sz="1400" dirty="0">
                <a:solidFill>
                  <a:srgbClr val="C00000"/>
                </a:solidFill>
              </a:rPr>
              <a:t> </a:t>
            </a:r>
            <a:r>
              <a:rPr lang="ru-RU" altLang="ru-RU" sz="1400" dirty="0">
                <a:solidFill>
                  <a:prstClr val="black"/>
                </a:solidFill>
              </a:rPr>
              <a:t>детей (от 12 до 18 лет) прошли обучение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68896" y="2647892"/>
            <a:ext cx="26666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altLang="ru-RU" sz="1400" b="1" dirty="0">
                <a:solidFill>
                  <a:srgbClr val="C00000"/>
                </a:solidFill>
              </a:rPr>
              <a:t>50</a:t>
            </a:r>
            <a:r>
              <a:rPr lang="ru-RU" altLang="ru-RU" sz="1400" b="1" dirty="0">
                <a:solidFill>
                  <a:srgbClr val="FF0000"/>
                </a:solidFill>
              </a:rPr>
              <a:t> </a:t>
            </a:r>
            <a:r>
              <a:rPr lang="ru-RU" altLang="ru-RU" sz="1400" dirty="0">
                <a:solidFill>
                  <a:prstClr val="black"/>
                </a:solidFill>
              </a:rPr>
              <a:t>мероприятий по приоритетным научно-техническим направлениям развития РФ (</a:t>
            </a:r>
            <a:r>
              <a:rPr lang="ru-RU" sz="1400" dirty="0">
                <a:solidFill>
                  <a:prstClr val="black"/>
                </a:solidFill>
              </a:rPr>
              <a:t>«</a:t>
            </a:r>
            <a:r>
              <a:rPr lang="ru-RU" sz="1400" dirty="0" err="1">
                <a:solidFill>
                  <a:prstClr val="black"/>
                </a:solidFill>
              </a:rPr>
              <a:t>Кванториада</a:t>
            </a:r>
            <a:r>
              <a:rPr lang="ru-RU" sz="1400" dirty="0">
                <a:solidFill>
                  <a:prstClr val="black"/>
                </a:solidFill>
              </a:rPr>
              <a:t>», «</a:t>
            </a:r>
            <a:r>
              <a:rPr lang="ru-RU" sz="1400" dirty="0" err="1">
                <a:solidFill>
                  <a:prstClr val="black"/>
                </a:solidFill>
              </a:rPr>
              <a:t>РобоФест</a:t>
            </a:r>
            <a:r>
              <a:rPr lang="ru-RU" sz="1400" dirty="0">
                <a:solidFill>
                  <a:prstClr val="black"/>
                </a:solidFill>
              </a:rPr>
              <a:t>», «Юные техники и изобретатели» и другие)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771540" y="2112934"/>
            <a:ext cx="26640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altLang="ru-RU" sz="1400" b="1" dirty="0">
                <a:solidFill>
                  <a:srgbClr val="C00000"/>
                </a:solidFill>
              </a:rPr>
              <a:t>7 006 </a:t>
            </a:r>
            <a:r>
              <a:rPr lang="ru-RU" altLang="ru-RU" sz="1400" dirty="0">
                <a:solidFill>
                  <a:prstClr val="black"/>
                </a:solidFill>
              </a:rPr>
              <a:t>детей приняли участие в публичных мероприятиях </a:t>
            </a:r>
          </a:p>
        </p:txBody>
      </p:sp>
      <p:pic>
        <p:nvPicPr>
          <p:cNvPr id="10" name="Picture 2" descr="https://c7.uihere.com/files/439/462/548/computer-icons-download-image-scalable-vector-graphics-clip-art-outline-of-man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1" y="1863160"/>
            <a:ext cx="454877" cy="4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9" y="2812992"/>
            <a:ext cx="466860" cy="466860"/>
          </a:xfrm>
          <a:prstGeom prst="rect">
            <a:avLst/>
          </a:prstGeom>
        </p:spPr>
      </p:pic>
      <p:pic>
        <p:nvPicPr>
          <p:cNvPr id="16" name="Picture 2" descr="C:\Users\User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92" y="1198074"/>
            <a:ext cx="1029092" cy="9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720807" y="2716478"/>
            <a:ext cx="34031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400" dirty="0">
                <a:solidFill>
                  <a:prstClr val="black"/>
                </a:solidFill>
              </a:rPr>
              <a:t>С 16 октября по 25 декабря дистанционно проходят обучение </a:t>
            </a:r>
            <a:r>
              <a:rPr lang="ru-RU" sz="1400" b="1" dirty="0">
                <a:solidFill>
                  <a:srgbClr val="C00000"/>
                </a:solidFill>
              </a:rPr>
              <a:t>770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детей по трем ключевым направлениям: 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«искусство» 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«наука» 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«спорт»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3594812" y="874397"/>
            <a:ext cx="41060" cy="432625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391088" y="916752"/>
            <a:ext cx="3988" cy="428389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807416" y="783790"/>
            <a:ext cx="321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ГБОУ «Академия первых»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760856" y="1198694"/>
            <a:ext cx="24002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400" b="1" dirty="0">
                <a:solidFill>
                  <a:prstClr val="black"/>
                </a:solidFill>
              </a:rPr>
              <a:t>Центр выявления, поддержки и развития способностей и талантов детей и молодежи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09496" y="2164191"/>
            <a:ext cx="34144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400" dirty="0">
                <a:solidFill>
                  <a:prstClr val="black"/>
                </a:solidFill>
              </a:rPr>
              <a:t>Технология погружения детей в выбранную специальность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0277300" y="95250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410825" y="356853"/>
            <a:ext cx="1689471" cy="590931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содействие повышению привлекательности науки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подрастающего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поколения, поддержку научно-технического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творчества детей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условий для получения детьми достоверной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информации о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передовых достижениях и открытиях мировой и отечественной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науки, повышения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заинтересованности подрастающего поколения в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научных познаниях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устройстве мира и общества</a:t>
            </a:r>
          </a:p>
        </p:txBody>
      </p:sp>
      <p:pic>
        <p:nvPicPr>
          <p:cNvPr id="35" name="Picture 2" descr="https://www.mck-ktits.ru/resource/img/ed_center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r="26239"/>
          <a:stretch/>
        </p:blipFill>
        <p:spPr bwMode="auto">
          <a:xfrm>
            <a:off x="7488653" y="865254"/>
            <a:ext cx="818789" cy="83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7472567" y="3455142"/>
            <a:ext cx="27139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400" b="1" dirty="0">
                <a:solidFill>
                  <a:prstClr val="black"/>
                </a:solidFill>
              </a:rPr>
              <a:t>2020 год: </a:t>
            </a:r>
            <a:r>
              <a:rPr lang="ru-RU" sz="1400" b="1" dirty="0">
                <a:solidFill>
                  <a:srgbClr val="C00000"/>
                </a:solidFill>
              </a:rPr>
              <a:t>не менее 500 детей </a:t>
            </a:r>
            <a:r>
              <a:rPr lang="ru-RU" sz="1400" dirty="0">
                <a:solidFill>
                  <a:prstClr val="black"/>
                </a:solidFill>
              </a:rPr>
              <a:t>(от 5 до 18 лет) охвачены дополнительным образованием по программам центра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478792" y="865254"/>
            <a:ext cx="1714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Центр цифрового образования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«</a:t>
            </a:r>
            <a:r>
              <a:rPr lang="en-US" sz="1400" b="1" dirty="0"/>
              <a:t>IT-</a:t>
            </a:r>
            <a:r>
              <a:rPr lang="ru-RU" sz="1400" b="1" dirty="0"/>
              <a:t>куб»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458336" y="1746982"/>
            <a:ext cx="273483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200" b="1" dirty="0">
                <a:solidFill>
                  <a:prstClr val="black"/>
                </a:solidFill>
              </a:rPr>
              <a:t>Центры «IT-куб» – площадки дополнительного образования детей по программам, направленным на ускоренное освоение актуальных и востребованных знаний, навыков и компетенций в сфере информационных технологий.</a:t>
            </a:r>
          </a:p>
        </p:txBody>
      </p:sp>
      <p:pic>
        <p:nvPicPr>
          <p:cNvPr id="41" name="Picture 4" descr="http://fdp.nntu.ru/wp-content/uploads/2019/10/doc139079108_52142044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5"/>
          <a:stretch/>
        </p:blipFill>
        <p:spPr bwMode="auto">
          <a:xfrm>
            <a:off x="5438855" y="4092799"/>
            <a:ext cx="1883781" cy="8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647771" y="4644467"/>
            <a:ext cx="30116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prstClr val="black"/>
                </a:solidFill>
              </a:rPr>
              <a:t>Обучаются </a:t>
            </a:r>
            <a:r>
              <a:rPr lang="ru-RU" sz="1400" b="1" dirty="0">
                <a:solidFill>
                  <a:srgbClr val="C00000"/>
                </a:solidFill>
              </a:rPr>
              <a:t>410</a:t>
            </a:r>
            <a:r>
              <a:rPr lang="ru-RU" sz="1400" dirty="0">
                <a:solidFill>
                  <a:prstClr val="black"/>
                </a:solidFill>
              </a:rPr>
              <a:t> детей,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осуществляют свою деятельность </a:t>
            </a:r>
            <a:r>
              <a:rPr lang="ru-RU" sz="1400" dirty="0" smtClean="0">
                <a:solidFill>
                  <a:prstClr val="black"/>
                </a:solidFill>
              </a:rPr>
              <a:t/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11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педагогов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594812" y="5423391"/>
            <a:ext cx="323509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400" dirty="0"/>
              <a:t>Направления: 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/>
              <a:t>«Детский университет» (5-9 классы) 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/>
              <a:t>«Малая академия» (10-11 классы)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/>
              <a:t>«Урок технологии»</a:t>
            </a:r>
          </a:p>
          <a:p>
            <a:pPr marL="285750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ru-RU" sz="1400" dirty="0"/>
              <a:t>«Урок биологии»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9209" y="5011621"/>
            <a:ext cx="2601908" cy="173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2" y="4954926"/>
            <a:ext cx="2639579" cy="176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688985" y="159041"/>
            <a:ext cx="9242895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5. «Популяризация научных знаний»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Рисунок 3" descr="C:\Users\dnzhadaev\AppData\Local\Microsoft\Windows\Temporary Internet Files\Content.Outlook\L3N8PA2L\Машинакванториума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3" y="4294666"/>
            <a:ext cx="1199709" cy="4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7505" y="4085727"/>
            <a:ext cx="2209816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defRPr/>
            </a:pPr>
            <a:r>
              <a:rPr lang="ru-RU" sz="1400" b="1" dirty="0"/>
              <a:t>Мобильные технопарки «</a:t>
            </a:r>
            <a:r>
              <a:rPr lang="ru-RU" sz="1400" b="1" dirty="0" err="1"/>
              <a:t>Кванториум</a:t>
            </a:r>
            <a:r>
              <a:rPr lang="ru-RU" sz="1400" b="1" dirty="0"/>
              <a:t>» (2 ед.)</a:t>
            </a:r>
          </a:p>
          <a:p>
            <a:pPr>
              <a:lnSpc>
                <a:spcPts val="1300"/>
              </a:lnSpc>
            </a:pPr>
            <a:r>
              <a:rPr lang="ru-RU" sz="1400" b="1" dirty="0">
                <a:solidFill>
                  <a:srgbClr val="C00000"/>
                </a:solidFill>
              </a:rPr>
              <a:t>1 000 </a:t>
            </a:r>
            <a:r>
              <a:rPr lang="ru-RU" sz="1400" dirty="0"/>
              <a:t>детей ежегодно</a:t>
            </a:r>
          </a:p>
          <a:p>
            <a:pPr>
              <a:lnSpc>
                <a:spcPts val="1300"/>
              </a:lnSpc>
            </a:pPr>
            <a:r>
              <a:rPr lang="ru-RU" sz="1400" b="1" dirty="0">
                <a:solidFill>
                  <a:srgbClr val="C00000"/>
                </a:solidFill>
              </a:rPr>
              <a:t>12</a:t>
            </a:r>
            <a:r>
              <a:rPr lang="ru-RU" sz="1400" dirty="0"/>
              <a:t> дней в каждой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23513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1190" y="1141853"/>
            <a:ext cx="5210609" cy="267765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Выявление одаренных обучающихся 4-11-х классов, мотивация школьников к углубленному изучению предметов, развитие творческого подхода к решению нестандартных задач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2019/2020 учебный год: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1</a:t>
            </a:r>
            <a:r>
              <a:rPr lang="ru-RU" sz="1400" dirty="0">
                <a:solidFill>
                  <a:prstClr val="black"/>
                </a:solidFill>
              </a:rPr>
              <a:t>) Школьный этап – </a:t>
            </a:r>
            <a:r>
              <a:rPr lang="ru-RU" sz="1400" b="1" dirty="0">
                <a:solidFill>
                  <a:srgbClr val="C00000"/>
                </a:solidFill>
              </a:rPr>
              <a:t>218 355 </a:t>
            </a:r>
            <a:r>
              <a:rPr lang="ru-RU" sz="1400" dirty="0">
                <a:solidFill>
                  <a:prstClr val="black"/>
                </a:solidFill>
              </a:rPr>
              <a:t>участников</a:t>
            </a:r>
          </a:p>
          <a:p>
            <a:r>
              <a:rPr lang="ru-RU" sz="1400" dirty="0">
                <a:solidFill>
                  <a:prstClr val="black"/>
                </a:solidFill>
              </a:rPr>
              <a:t>2) Муниципальный этап – </a:t>
            </a:r>
            <a:r>
              <a:rPr lang="ru-RU" sz="1400" b="1" dirty="0">
                <a:solidFill>
                  <a:srgbClr val="C00000"/>
                </a:solidFill>
              </a:rPr>
              <a:t>27 968 </a:t>
            </a:r>
            <a:r>
              <a:rPr lang="ru-RU" sz="1400" dirty="0">
                <a:solidFill>
                  <a:prstClr val="black"/>
                </a:solidFill>
              </a:rPr>
              <a:t>участников</a:t>
            </a:r>
          </a:p>
          <a:p>
            <a:r>
              <a:rPr lang="ru-RU" sz="1400" dirty="0">
                <a:solidFill>
                  <a:prstClr val="black"/>
                </a:solidFill>
              </a:rPr>
              <a:t>3) Региональный </a:t>
            </a:r>
            <a:r>
              <a:rPr lang="ru-RU" sz="1400" dirty="0" smtClean="0">
                <a:solidFill>
                  <a:prstClr val="black"/>
                </a:solidFill>
              </a:rPr>
              <a:t>этап – </a:t>
            </a:r>
            <a:r>
              <a:rPr lang="ru-RU" sz="1400" b="1" dirty="0">
                <a:solidFill>
                  <a:srgbClr val="C00000"/>
                </a:solidFill>
              </a:rPr>
              <a:t>1189</a:t>
            </a:r>
            <a:r>
              <a:rPr lang="ru-RU" sz="1400" dirty="0">
                <a:solidFill>
                  <a:prstClr val="black"/>
                </a:solidFill>
              </a:rPr>
              <a:t> участников: </a:t>
            </a:r>
            <a:r>
              <a:rPr lang="ru-RU" sz="1400" dirty="0" smtClean="0">
                <a:solidFill>
                  <a:prstClr val="black"/>
                </a:solidFill>
              </a:rPr>
              <a:t/>
            </a:r>
            <a:br>
              <a:rPr lang="ru-RU" sz="1400" dirty="0" smtClean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75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победителей, </a:t>
            </a:r>
            <a:r>
              <a:rPr lang="ru-RU" sz="1400" b="1" dirty="0" smtClean="0">
                <a:solidFill>
                  <a:srgbClr val="C00000"/>
                </a:solidFill>
              </a:rPr>
              <a:t>279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призеров</a:t>
            </a:r>
          </a:p>
          <a:p>
            <a:r>
              <a:rPr lang="ru-RU" sz="1400" dirty="0">
                <a:solidFill>
                  <a:prstClr val="black"/>
                </a:solidFill>
              </a:rPr>
              <a:t>4) Заключительный – </a:t>
            </a:r>
            <a:r>
              <a:rPr lang="ru-RU" sz="1400" b="1" dirty="0">
                <a:solidFill>
                  <a:srgbClr val="C00000"/>
                </a:solidFill>
              </a:rPr>
              <a:t>15</a:t>
            </a:r>
            <a:r>
              <a:rPr lang="ru-RU" sz="1400" dirty="0">
                <a:solidFill>
                  <a:prstClr val="black"/>
                </a:solidFill>
              </a:rPr>
              <a:t> призеров</a:t>
            </a:r>
          </a:p>
          <a:p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9173" r="18426"/>
          <a:stretch/>
        </p:blipFill>
        <p:spPr>
          <a:xfrm>
            <a:off x="3825471" y="2179947"/>
            <a:ext cx="1686328" cy="15387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6000" y="673622"/>
            <a:ext cx="4213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Всероссийская олимпиада школьников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53191" y="736317"/>
            <a:ext cx="5802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Поддержка </a:t>
            </a:r>
            <a:r>
              <a:rPr lang="ru-RU" b="1" dirty="0"/>
              <a:t>одаренных детей и талантливой молодежи, добившихся успехов в научно-техническом творчестве.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3191" y="1367240"/>
            <a:ext cx="6027320" cy="24622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Стипендии: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50, 100 тыс. </a:t>
            </a:r>
            <a:r>
              <a:rPr lang="ru-RU" sz="1400" b="1" dirty="0" err="1">
                <a:solidFill>
                  <a:srgbClr val="C00000"/>
                </a:solidFill>
              </a:rPr>
              <a:t>руб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– звание «Лауреат премии Пермского края в области науки»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5750 </a:t>
            </a:r>
            <a:r>
              <a:rPr lang="ru-RU" sz="1400" b="1" dirty="0" smtClean="0">
                <a:solidFill>
                  <a:srgbClr val="C00000"/>
                </a:solidFill>
              </a:rPr>
              <a:t>руб</a:t>
            </a:r>
            <a:r>
              <a:rPr lang="ru-RU" sz="1400" dirty="0" smtClean="0">
                <a:solidFill>
                  <a:srgbClr val="C00000"/>
                </a:solidFill>
              </a:rPr>
              <a:t>. </a:t>
            </a:r>
            <a:r>
              <a:rPr lang="ru-RU" sz="1400" dirty="0" smtClean="0">
                <a:solidFill>
                  <a:prstClr val="black"/>
                </a:solidFill>
              </a:rPr>
              <a:t>– </a:t>
            </a:r>
            <a:r>
              <a:rPr lang="ru-RU" sz="1400" dirty="0">
                <a:solidFill>
                  <a:prstClr val="black"/>
                </a:solidFill>
              </a:rPr>
              <a:t>студентам-</a:t>
            </a:r>
            <a:r>
              <a:rPr lang="ru-RU" sz="1400" dirty="0" err="1">
                <a:solidFill>
                  <a:prstClr val="black"/>
                </a:solidFill>
              </a:rPr>
              <a:t>высокобалльникам</a:t>
            </a:r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11 500 руб. </a:t>
            </a:r>
            <a:r>
              <a:rPr lang="ru-RU" sz="1400" dirty="0" smtClean="0">
                <a:solidFill>
                  <a:prstClr val="black"/>
                </a:solidFill>
              </a:rPr>
              <a:t>- повышенная </a:t>
            </a:r>
            <a:r>
              <a:rPr lang="ru-RU" sz="1400" dirty="0">
                <a:solidFill>
                  <a:prstClr val="black"/>
                </a:solidFill>
              </a:rPr>
              <a:t>дополнительная стипендия </a:t>
            </a:r>
            <a:r>
              <a:rPr lang="ru-RU" sz="1400" dirty="0" smtClean="0">
                <a:solidFill>
                  <a:prstClr val="black"/>
                </a:solidFill>
              </a:rPr>
              <a:t>лучшим абитуриентам (200 </a:t>
            </a:r>
            <a:r>
              <a:rPr lang="ru-RU" sz="1400" dirty="0">
                <a:solidFill>
                  <a:prstClr val="black"/>
                </a:solidFill>
              </a:rPr>
              <a:t>первокурсников с наиболее высокими баллами по результатам вступительных </a:t>
            </a:r>
            <a:r>
              <a:rPr lang="ru-RU" sz="1400" dirty="0" smtClean="0">
                <a:solidFill>
                  <a:prstClr val="black"/>
                </a:solidFill>
              </a:rPr>
              <a:t>экзаменов)</a:t>
            </a:r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5 000 руб</a:t>
            </a:r>
            <a:r>
              <a:rPr lang="ru-RU" sz="1400" b="1" dirty="0" smtClean="0">
                <a:solidFill>
                  <a:srgbClr val="FF0000"/>
                </a:solidFill>
              </a:rPr>
              <a:t>. </a:t>
            </a:r>
            <a:r>
              <a:rPr lang="ru-RU" sz="1400" dirty="0" smtClean="0">
                <a:solidFill>
                  <a:prstClr val="black"/>
                </a:solidFill>
              </a:rPr>
              <a:t>- Лучшим </a:t>
            </a:r>
            <a:r>
              <a:rPr lang="ru-RU" sz="1400" dirty="0">
                <a:solidFill>
                  <a:prstClr val="black"/>
                </a:solidFill>
              </a:rPr>
              <a:t>студентам старших курсов, обучающихся на </a:t>
            </a:r>
            <a:r>
              <a:rPr lang="ru-RU" sz="1400" dirty="0" smtClean="0">
                <a:solidFill>
                  <a:prstClr val="black"/>
                </a:solidFill>
              </a:rPr>
              <a:t>4-м </a:t>
            </a:r>
            <a:r>
              <a:rPr lang="ru-RU" sz="1400" dirty="0">
                <a:solidFill>
                  <a:prstClr val="black"/>
                </a:solidFill>
              </a:rPr>
              <a:t>курсе </a:t>
            </a:r>
            <a:r>
              <a:rPr lang="ru-RU" sz="1400" dirty="0" smtClean="0">
                <a:solidFill>
                  <a:prstClr val="black"/>
                </a:solidFill>
              </a:rPr>
              <a:t>(</a:t>
            </a:r>
            <a:r>
              <a:rPr lang="ru-RU" sz="1400" dirty="0" err="1" smtClean="0">
                <a:solidFill>
                  <a:prstClr val="black"/>
                </a:solidFill>
              </a:rPr>
              <a:t>бакалавриат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</a:rPr>
              <a:t>специалитет</a:t>
            </a:r>
            <a:r>
              <a:rPr lang="ru-RU" sz="1400" dirty="0" smtClean="0">
                <a:solidFill>
                  <a:prstClr val="black"/>
                </a:solidFill>
              </a:rPr>
              <a:t>, магистратура), 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8 050 </a:t>
            </a:r>
            <a:r>
              <a:rPr lang="ru-RU" sz="1400" b="1" dirty="0" smtClean="0">
                <a:solidFill>
                  <a:srgbClr val="C00000"/>
                </a:solidFill>
              </a:rPr>
              <a:t>руб. </a:t>
            </a:r>
            <a:r>
              <a:rPr lang="ru-RU" sz="1400" dirty="0" smtClean="0">
                <a:solidFill>
                  <a:prstClr val="black"/>
                </a:solidFill>
              </a:rPr>
              <a:t>– именная </a:t>
            </a:r>
            <a:r>
              <a:rPr lang="ru-RU" sz="1400" dirty="0">
                <a:solidFill>
                  <a:prstClr val="black"/>
                </a:solidFill>
              </a:rPr>
              <a:t>стипендия Пермского края аспирантам очной формы </a:t>
            </a:r>
            <a:r>
              <a:rPr lang="ru-RU" sz="1400" dirty="0" smtClean="0">
                <a:solidFill>
                  <a:prstClr val="black"/>
                </a:solidFill>
              </a:rPr>
              <a:t>обучения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66" y="4037204"/>
            <a:ext cx="3757828" cy="250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03590" y="3943588"/>
            <a:ext cx="437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Знак отличия «Гордость Пермского края»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1191" y="4386639"/>
            <a:ext cx="6538988" cy="23400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prstClr val="black"/>
                </a:solidFill>
              </a:rPr>
              <a:t>Знаком </a:t>
            </a:r>
            <a:r>
              <a:rPr lang="ru-RU" altLang="ru-RU" sz="1400" b="1" dirty="0">
                <a:solidFill>
                  <a:prstClr val="black"/>
                </a:solidFill>
              </a:rPr>
              <a:t>отличия </a:t>
            </a:r>
            <a:r>
              <a:rPr lang="ru-RU" altLang="ru-RU" sz="1400" b="1" dirty="0" smtClean="0">
                <a:solidFill>
                  <a:prstClr val="black"/>
                </a:solidFill>
              </a:rPr>
              <a:t>награждаются  </a:t>
            </a:r>
            <a:r>
              <a:rPr lang="ru-RU" altLang="ru-RU" sz="1400" b="1" dirty="0">
                <a:solidFill>
                  <a:prstClr val="black"/>
                </a:solidFill>
              </a:rPr>
              <a:t>обучающиеся: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</a:rPr>
              <a:t>проявившие выдающиеся способности в учебной, физкультурной, спортивной, научной, научно-технической, творческой, общественной деятельности, в культуре, искусстве, художественном творчестве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prstClr val="black"/>
                </a:solidFill>
              </a:rPr>
              <a:t>демонстрирующие высокие результаты в международных, всероссийских, окружных, межрегиональных и региональных мероприятиях</a:t>
            </a:r>
          </a:p>
          <a:p>
            <a:r>
              <a:rPr lang="ru-RU" altLang="ru-RU" sz="1400" b="1" dirty="0" smtClean="0">
                <a:solidFill>
                  <a:srgbClr val="C00000"/>
                </a:solidFill>
              </a:rPr>
              <a:t>4 </a:t>
            </a:r>
            <a:r>
              <a:rPr lang="ru-RU" altLang="ru-RU" sz="1400" b="1" dirty="0">
                <a:solidFill>
                  <a:srgbClr val="C00000"/>
                </a:solidFill>
              </a:rPr>
              <a:t>номинации</a:t>
            </a:r>
            <a:r>
              <a:rPr lang="ru-RU" altLang="ru-RU" sz="1400" b="1" dirty="0" smtClean="0">
                <a:solidFill>
                  <a:srgbClr val="C00000"/>
                </a:solidFill>
              </a:rPr>
              <a:t>: </a:t>
            </a:r>
            <a:r>
              <a:rPr lang="ru-RU" altLang="ru-RU" sz="1400" dirty="0" smtClean="0">
                <a:solidFill>
                  <a:prstClr val="black"/>
                </a:solidFill>
              </a:rPr>
              <a:t>«</a:t>
            </a:r>
            <a:r>
              <a:rPr lang="ru-RU" altLang="ru-RU" sz="1400" dirty="0">
                <a:solidFill>
                  <a:prstClr val="black"/>
                </a:solidFill>
              </a:rPr>
              <a:t>Культура и искусство</a:t>
            </a:r>
            <a:r>
              <a:rPr lang="ru-RU" altLang="ru-RU" sz="1400" dirty="0" smtClean="0">
                <a:solidFill>
                  <a:prstClr val="black"/>
                </a:solidFill>
              </a:rPr>
              <a:t>», «</a:t>
            </a:r>
            <a:r>
              <a:rPr lang="ru-RU" altLang="ru-RU" sz="1400" dirty="0">
                <a:solidFill>
                  <a:prstClr val="black"/>
                </a:solidFill>
              </a:rPr>
              <a:t>Интеллект</a:t>
            </a:r>
            <a:r>
              <a:rPr lang="ru-RU" altLang="ru-RU" sz="1400" dirty="0" smtClean="0">
                <a:solidFill>
                  <a:prstClr val="black"/>
                </a:solidFill>
              </a:rPr>
              <a:t>», «</a:t>
            </a:r>
            <a:r>
              <a:rPr lang="ru-RU" altLang="ru-RU" sz="1400" dirty="0">
                <a:solidFill>
                  <a:prstClr val="black"/>
                </a:solidFill>
              </a:rPr>
              <a:t>Физическая культура и спорт</a:t>
            </a:r>
            <a:r>
              <a:rPr lang="ru-RU" altLang="ru-RU" sz="1400" dirty="0" smtClean="0">
                <a:solidFill>
                  <a:prstClr val="black"/>
                </a:solidFill>
              </a:rPr>
              <a:t>», «</a:t>
            </a:r>
            <a:r>
              <a:rPr lang="ru-RU" altLang="ru-RU" sz="1400" dirty="0">
                <a:solidFill>
                  <a:prstClr val="black"/>
                </a:solidFill>
              </a:rPr>
              <a:t>Общественная деятельность</a:t>
            </a:r>
            <a:r>
              <a:rPr lang="ru-RU" altLang="ru-RU" sz="1400" dirty="0" smtClean="0">
                <a:solidFill>
                  <a:prstClr val="black"/>
                </a:solidFill>
              </a:rPr>
              <a:t>»</a:t>
            </a:r>
          </a:p>
          <a:p>
            <a:r>
              <a:rPr lang="ru-RU" altLang="ru-RU" sz="1400" b="1" dirty="0" smtClean="0">
                <a:solidFill>
                  <a:srgbClr val="C00000"/>
                </a:solidFill>
              </a:rPr>
              <a:t>593 </a:t>
            </a:r>
            <a:r>
              <a:rPr lang="ru-RU" altLang="ru-RU" sz="1400" b="1" dirty="0">
                <a:solidFill>
                  <a:srgbClr val="C00000"/>
                </a:solidFill>
              </a:rPr>
              <a:t>обладателя </a:t>
            </a:r>
            <a:r>
              <a:rPr lang="ru-RU" altLang="ru-RU" sz="1400" dirty="0">
                <a:solidFill>
                  <a:prstClr val="black"/>
                </a:solidFill>
              </a:rPr>
              <a:t>знака отличия «Гордость Пермского края» в 2020 </a:t>
            </a:r>
            <a:r>
              <a:rPr lang="ru-RU" altLang="ru-RU" sz="1400" dirty="0" smtClean="0">
                <a:solidFill>
                  <a:prstClr val="black"/>
                </a:solidFill>
              </a:rPr>
              <a:t>году</a:t>
            </a:r>
          </a:p>
          <a:p>
            <a:r>
              <a:rPr lang="ru-RU" altLang="ru-RU" sz="1400" b="1" dirty="0" smtClean="0">
                <a:solidFill>
                  <a:srgbClr val="C00000"/>
                </a:solidFill>
              </a:rPr>
              <a:t>5 </a:t>
            </a:r>
            <a:r>
              <a:rPr lang="ru-RU" altLang="ru-RU" sz="1400" b="1" dirty="0">
                <a:solidFill>
                  <a:srgbClr val="C00000"/>
                </a:solidFill>
              </a:rPr>
              <a:t>000 </a:t>
            </a:r>
            <a:r>
              <a:rPr lang="ru-RU" altLang="ru-RU" sz="1400" b="1" dirty="0" smtClean="0">
                <a:solidFill>
                  <a:srgbClr val="C00000"/>
                </a:solidFill>
              </a:rPr>
              <a:t>руб. </a:t>
            </a:r>
            <a:r>
              <a:rPr lang="ru-RU" altLang="ru-RU" sz="1400" dirty="0">
                <a:solidFill>
                  <a:prstClr val="black"/>
                </a:solidFill>
              </a:rPr>
              <a:t>- д</a:t>
            </a:r>
            <a:r>
              <a:rPr lang="ru-RU" sz="1400" dirty="0">
                <a:solidFill>
                  <a:prstClr val="black"/>
                </a:solidFill>
              </a:rPr>
              <a:t>енежная премия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ru-RU" altLang="ru-RU" sz="1400" dirty="0" smtClean="0">
                <a:solidFill>
                  <a:prstClr val="black"/>
                </a:solidFill>
              </a:rPr>
              <a:t> 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indent="-342900">
              <a:buAutoNum type="arabicParenR"/>
            </a:pPr>
            <a:endParaRPr lang="ru-RU" altLang="ru-RU" sz="1400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b="6838"/>
          <a:stretch/>
        </p:blipFill>
        <p:spPr>
          <a:xfrm>
            <a:off x="6489564" y="5560200"/>
            <a:ext cx="1012898" cy="120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6804" r="53311" b="27571"/>
          <a:stretch/>
        </p:blipFill>
        <p:spPr>
          <a:xfrm>
            <a:off x="7016085" y="4275206"/>
            <a:ext cx="1036275" cy="148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88985" y="159041"/>
            <a:ext cx="9242895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5. «Популяризация научных знаний»</a:t>
            </a:r>
            <a:endParaRPr lang="ru-RU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6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1364401" y="968890"/>
            <a:ext cx="59911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РЕГИОНАЛЬНЫЙ ПРИОРИТЕТНЫЙ ПРОЕКТ «ШАХМАТЫ В ШКОЛЕ»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BE35336B-D3B1-48F8-B854-8287074AD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88" y="1224519"/>
            <a:ext cx="712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70C0"/>
                </a:solidFill>
              </a:rPr>
              <a:t>7 480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xmlns="" id="{09E80B0F-2348-4376-9DD1-AB2339A79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687" y="1187492"/>
            <a:ext cx="4563040" cy="5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ru-RU" altLang="ru-RU" sz="1400" dirty="0">
                <a:solidFill>
                  <a:srgbClr val="000000"/>
                </a:solidFill>
              </a:rPr>
              <a:t>детей участвуют в мероприятиях проекта: соревнования, турниры, сеансы одновременной игры и т.д.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9A2545B9-4F9E-42DE-A1C6-4B4D8436C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49" y="1715684"/>
            <a:ext cx="1160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0070C0"/>
                </a:solidFill>
              </a:rPr>
              <a:t>100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Прямоугольник 5">
            <a:extLst>
              <a:ext uri="{FF2B5EF4-FFF2-40B4-BE49-F238E27FC236}">
                <a16:creationId xmlns:a16="http://schemas.microsoft.com/office/drawing/2014/main" xmlns="" id="{2F54F8B4-917B-4BFC-BDC6-2CCEB4659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993" y="1724242"/>
            <a:ext cx="45304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400" dirty="0">
                <a:solidFill>
                  <a:srgbClr val="000000"/>
                </a:solidFill>
                <a:latin typeface="Calibri"/>
              </a:rPr>
              <a:t>образовательных организаций Пермского края реализуют программы шахматного образования для детей</a:t>
            </a:r>
            <a:endParaRPr lang="ru-RU" altLang="ru-RU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401FF7B4-6483-40B6-8FD4-37BFA98A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87" y="2414345"/>
            <a:ext cx="100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0070C0"/>
                </a:solidFill>
              </a:rPr>
              <a:t>700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xmlns="" id="{020E4FF6-B0F1-4C3C-968A-E3CBE0916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265" y="2460640"/>
            <a:ext cx="45151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ru-RU" altLang="ru-RU" sz="1400" dirty="0">
                <a:solidFill>
                  <a:prstClr val="black"/>
                </a:solidFill>
              </a:rPr>
              <a:t>шахматных комплектов поставлено в школы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401FF7B4-6483-40B6-8FD4-37BFA98A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36" y="2790608"/>
            <a:ext cx="100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0070C0"/>
                </a:solidFill>
              </a:rPr>
              <a:t>40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966687" y="2739381"/>
            <a:ext cx="4497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школ Пермского края являются ресурсными центрами шахматного образования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91732" y="3236423"/>
            <a:ext cx="42650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педагогов прошли курсы повышения квалификации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xmlns="" id="{401FF7B4-6483-40B6-8FD4-37BFA98A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607" y="3204321"/>
            <a:ext cx="100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0070C0"/>
                </a:solidFill>
              </a:rPr>
              <a:t>300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7" name="Picture 4" descr="https://sun9-47.userapi.com/c846323/v846323856/194985/5K8sjjz8n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3" y="2810302"/>
            <a:ext cx="1248709" cy="8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sun9-66.userapi.com/c844721/v844721526/194b7f/pGVRkY_Sc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53" y="1984064"/>
            <a:ext cx="1977971" cy="13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sun9-19.userapi.com/c846323/v846323856/194895/Y5NYqw_1M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67" y="806301"/>
            <a:ext cx="2111037" cy="140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un9-12.userapi.com/c851436/v851436875/a66d6/mNUL4awSXa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2" y="903742"/>
            <a:ext cx="1138335" cy="18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Заголовок 6"/>
          <p:cNvSpPr>
            <a:spLocks noGrp="1"/>
          </p:cNvSpPr>
          <p:nvPr>
            <p:ph type="title"/>
          </p:nvPr>
        </p:nvSpPr>
        <p:spPr>
          <a:xfrm>
            <a:off x="1991732" y="3487859"/>
            <a:ext cx="2949300" cy="538997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+mj-lt"/>
              </a:rPr>
              <a:t>ВСЕРОССИЙСКИЙ ОБРАЗОВАТЕЛЬНЫЙ ПРОЕКТ «САМБО В ШКОЛУ»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930833" y="4174195"/>
            <a:ext cx="213288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 пилотных школ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446654" y="4244623"/>
            <a:ext cx="639638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37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2930834" y="4558809"/>
            <a:ext cx="35619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 муниципальных образований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935301" y="3925191"/>
            <a:ext cx="206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prstClr val="black"/>
                </a:solidFill>
              </a:rPr>
              <a:t>2019 – 2020 уч. год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58" name="Picture 2" descr="https://detitambov.ru/upload/000/u1/f/1/v-oblasti-realizuetsja-proekt-sambo-v-shkolu-photo-orig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9" y="5009415"/>
            <a:ext cx="1639639" cy="10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://izsambo.by/upload/medialibrary/477/6607b4e1dcd8bc3837c6608f749c00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4" y="3912139"/>
            <a:ext cx="1646439" cy="9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3027756" y="5301209"/>
            <a:ext cx="213288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школ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486841" y="5304635"/>
            <a:ext cx="639638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sz="2500" b="1" dirty="0">
                <a:solidFill>
                  <a:srgbClr val="C00000"/>
                </a:solidFill>
              </a:rPr>
              <a:t>48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930834" y="5669048"/>
            <a:ext cx="356195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 муниципальных образований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889759" y="4980859"/>
            <a:ext cx="211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prstClr val="black"/>
                </a:solidFill>
              </a:rPr>
              <a:t> 2020 – 2021 уч. год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83480" y="6083806"/>
            <a:ext cx="5151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Куратор проекта:  </a:t>
            </a:r>
            <a:r>
              <a:rPr lang="ru-RU" sz="1200" b="1" dirty="0">
                <a:solidFill>
                  <a:srgbClr val="4F81BD"/>
                </a:solidFill>
                <a:ea typeface="Times New Roman" panose="02020603050405020304" pitchFamily="18" charset="0"/>
              </a:rPr>
              <a:t>Исаев Евгений Иванович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</a:rPr>
              <a:t>, четырехкратный чемпион мира по самбо, двукратный чемпион Европы, победитель Всемирных игр боевых искусств «</a:t>
            </a:r>
            <a:r>
              <a:rPr lang="ru-RU" sz="1200" dirty="0" err="1">
                <a:solidFill>
                  <a:prstClr val="black"/>
                </a:solidFill>
                <a:ea typeface="Times New Roman" panose="02020603050405020304" pitchFamily="18" charset="0"/>
              </a:rPr>
              <a:t>Спортаккорд</a:t>
            </a:r>
            <a:r>
              <a:rPr lang="ru-RU" sz="1200" dirty="0">
                <a:solidFill>
                  <a:prstClr val="black"/>
                </a:solidFill>
                <a:ea typeface="Times New Roman" panose="02020603050405020304" pitchFamily="18" charset="0"/>
              </a:rPr>
              <a:t>» (тел. 89028051989, 89223834266)</a:t>
            </a:r>
            <a:endParaRPr lang="ru-RU" sz="1200" dirty="0">
              <a:solidFill>
                <a:prstClr val="black"/>
              </a:solidFill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70526"/>
              </p:ext>
            </p:extLst>
          </p:nvPr>
        </p:nvGraphicFramePr>
        <p:xfrm>
          <a:off x="6515900" y="3414449"/>
          <a:ext cx="3240360" cy="3478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3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Муниципальное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образование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Березники (4 школы)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Кудымкар (1 школа)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Кунгур (2 школы)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Пермь (10 школ)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Верещагинский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муниципальный район (1 школа)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Гайнский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муниципальный район (1 школа)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Добрянский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городской округ (1 школа)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Ильинский муниципальный район (1 школа)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Краснокамский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городской округ (5 школ)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Кунгурский муниципальный район (5 школ)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Лысьвенский городской округ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 школы)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Нытвенский муниципальный район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 школы)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Очерский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муниципальный район (1 школа)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Пермский муниципальный район (4 школы)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Соликамский городской округ (4 школы)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61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Чусовской муниципальный район (2 школы)</a:t>
                      </a:r>
                    </a:p>
                  </a:txBody>
                  <a:tcPr marL="72000" marR="72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2446654" y="4620847"/>
            <a:ext cx="639638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471698" y="5693203"/>
            <a:ext cx="639638" cy="3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60"/>
              </a:lnSpc>
            </a:pPr>
            <a:r>
              <a:rPr lang="ru-RU" sz="2500" b="1" dirty="0">
                <a:solidFill>
                  <a:srgbClr val="C00000"/>
                </a:solidFill>
              </a:rPr>
              <a:t>16 </a:t>
            </a:r>
          </a:p>
        </p:txBody>
      </p:sp>
      <p:pic>
        <p:nvPicPr>
          <p:cNvPr id="4098" name="Picture 2" descr="https://yt3.ggpht.com/a/AATXAJySbAY44T8xtmfWmAW8HU2q6pUVGWu-X21EoA=s900-c-k-c0xffffffff-no-rj-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93" y="3530073"/>
            <a:ext cx="876519" cy="8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9953239" y="105734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071545" y="480678"/>
            <a:ext cx="2028751" cy="590931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у подрастающего поколения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ответственного отношения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своему здоровью и потребности в здоровом образе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жизни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в детской и семейной среде системы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мотивации к активному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здоровому образу жизни, занятиям физической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культурой и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спортом, развитие культуры здорового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питания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регулярные занятия физической культурой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спортом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Профилактика наркотической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алкогольной зависимости, </a:t>
            </a:r>
            <a:r>
              <a:rPr lang="ru-RU" sz="105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табакокурения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других вредных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привычек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671926" y="195420"/>
            <a:ext cx="924289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6. «Физическое воспитание и формирование культуры здоровья»</a:t>
            </a:r>
            <a:endParaRPr lang="ru-RU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3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9849578" y="152567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9997119" y="69272"/>
            <a:ext cx="2103178" cy="671722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предоставление обучающимся образовательных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организаций, а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также детям, занимающимся в иных организациях, условий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физического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совершенствования на основе регулярных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занятий физкультурой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спортом в соответствии с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индивидуальными способностями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склонностями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детей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потенциала спортивной деятельности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профилактики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асоциального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поведения регулярные занятия физической культурой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спортом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содействие проведению массовых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общественно-спортивных мероприятий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привлечение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участию в них детей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968500" y="1480762"/>
            <a:ext cx="541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2021 г.:</a:t>
            </a:r>
          </a:p>
          <a:p>
            <a:pPr>
              <a:defRPr/>
            </a:pPr>
            <a:r>
              <a:rPr lang="ru-RU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РЕСУРСНЫЙ </a:t>
            </a: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 РАЗВИТИЯ КОМПЕТЕНЦИЙ ЗДОРОВЬЕОРИЕНТИРОВАННОГО ПОВЕДЕНИЯ ДЕТЕЙ И МОЛОДЁЖИ ПЕРМСКОГО КРАЯ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Picture 2" descr="https://sun9-33.userapi.com/c830108/v830108565/17e9c7/ZhCLo7mFfx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10779" r="16130" b="15047"/>
          <a:stretch/>
        </p:blipFill>
        <p:spPr bwMode="auto">
          <a:xfrm>
            <a:off x="430512" y="1120217"/>
            <a:ext cx="1433213" cy="14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71926" y="2816560"/>
            <a:ext cx="8343265" cy="1296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Цели и задачи: </a:t>
            </a:r>
          </a:p>
          <a:p>
            <a:pPr marL="228600" indent="-228600">
              <a:buAutoNum type="arabicPeriod"/>
            </a:pPr>
            <a:r>
              <a:rPr lang="ru-RU" sz="1200" dirty="0">
                <a:solidFill>
                  <a:schemeClr val="tx1"/>
                </a:solidFill>
              </a:rPr>
              <a:t>Организация и проведение событий для детей и молодежи по пропаганде ЗОЖ и </a:t>
            </a:r>
            <a:r>
              <a:rPr lang="ru-RU" sz="1200" dirty="0" err="1">
                <a:solidFill>
                  <a:schemeClr val="tx1"/>
                </a:solidFill>
              </a:rPr>
              <a:t>здоровьеориентированного</a:t>
            </a:r>
            <a:r>
              <a:rPr lang="ru-RU" sz="1200" dirty="0">
                <a:solidFill>
                  <a:schemeClr val="tx1"/>
                </a:solidFill>
              </a:rPr>
              <a:t> поведения, а также методическое, организационное и информационное сопровождение мероприятий, направленных на создание положительного контента среди молодежи, формирование образа позитивного (здорового) будущего у детей, сопровождение пропагандистской деятельности педагогических работников</a:t>
            </a:r>
          </a:p>
          <a:p>
            <a:pPr marL="228600" indent="-228600">
              <a:buAutoNum type="arabicPeriod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tx1"/>
                </a:solidFill>
              </a:rPr>
              <a:t>Системная </a:t>
            </a:r>
            <a:r>
              <a:rPr lang="ru-RU" sz="1200" dirty="0">
                <a:solidFill>
                  <a:schemeClr val="tx1"/>
                </a:solidFill>
              </a:rPr>
              <a:t>работа с детскими и молодежными объединениями, занимающимися пропагандой ЗОЖ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71926" y="195420"/>
            <a:ext cx="924289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6. «Физическое воспитание и формирование культуры здоровья»</a:t>
            </a:r>
            <a:endParaRPr lang="ru-RU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592740" y="4274629"/>
            <a:ext cx="3135169" cy="25160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«Планируемые результаты и показатели»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общее количество участников, вовлечённых в деятельность ресурсного центра, – не менее 10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региональных мероприятий – 10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05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территорий – 46 муниципальных образований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05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 участия детей и педагогов в мероприятиях на Федеральном уровне – 100% 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003108B-388C-4302-A140-BC9D174004F7}"/>
              </a:ext>
            </a:extLst>
          </p:cNvPr>
          <p:cNvSpPr/>
          <p:nvPr/>
        </p:nvSpPr>
        <p:spPr>
          <a:xfrm>
            <a:off x="3871925" y="4274629"/>
            <a:ext cx="5276645" cy="25160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деятельность как РЦ: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Проведение </a:t>
            </a: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мероприятий по сопровождению детских и молодёжных объединений, занимающихся пропагандой здорового образа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жизни;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-Информационное сопровождение деятельности;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Подготовка, издание и тиражирование методических и дидактических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материалов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Отправка делегаций от Пермского края на межрегиональные и всероссийские слёты, конкурсы, конференции,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форумы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региональных мероприятий ресурсного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центра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Проведение итогового фестиваля здоровья и лучших практик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здоровьесбережения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Привлечение специалистов (экспертов, членов жюри, спикеров) для проведения мероприятий и </a:t>
            </a:r>
            <a:r>
              <a:rPr lang="ru-RU" sz="10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2635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259" y="150919"/>
            <a:ext cx="8717279" cy="472107"/>
          </a:xfrm>
        </p:spPr>
        <p:txBody>
          <a:bodyPr>
            <a:noAutofit/>
          </a:bodyPr>
          <a:lstStyle/>
          <a:p>
            <a:pPr algn="l">
              <a:lnSpc>
                <a:spcPts val="2700"/>
              </a:lnSpc>
            </a:pPr>
            <a:r>
              <a:rPr lang="ru-RU" sz="2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Социально-психологическое тестирование 2020</a:t>
            </a:r>
          </a:p>
        </p:txBody>
      </p:sp>
      <p:pic>
        <p:nvPicPr>
          <p:cNvPr id="5" name="Picture 2" descr="https://d30y9cdsu7xlg0.cloudfront.net/png/968702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54" y="1915800"/>
            <a:ext cx="665966" cy="6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30y9cdsu7xlg0.cloudfront.net/png/213481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53" y="2880988"/>
            <a:ext cx="588368" cy="5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6055" y="2890760"/>
            <a:ext cx="1181510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60 колледж и техникум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4675" y="2949658"/>
            <a:ext cx="1102248" cy="6546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30 566</a:t>
            </a:r>
          </a:p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студентов </a:t>
            </a:r>
            <a:b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1-2 курса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6887" y="1944183"/>
            <a:ext cx="1179846" cy="7721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218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407 школ</a:t>
            </a:r>
          </a:p>
          <a:p>
            <a:pPr algn="ctr"/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4674" y="1972448"/>
            <a:ext cx="1102249" cy="6546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86 077</a:t>
            </a:r>
          </a:p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учащихся </a:t>
            </a:r>
          </a:p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7-11 классов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472" y="1813277"/>
            <a:ext cx="2428746" cy="25545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120 687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учащихся и студентов</a:t>
            </a:r>
          </a:p>
          <a:p>
            <a:pPr algn="ctr"/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83,24 %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от подлежащих </a:t>
            </a:r>
            <a:b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(144 628)</a:t>
            </a:r>
          </a:p>
          <a:p>
            <a:pPr algn="ctr"/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480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образовательных организации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8184" y="1413167"/>
            <a:ext cx="1367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dirty="0">
                <a:solidFill>
                  <a:srgbClr val="C00000"/>
                </a:solidFill>
                <a:cs typeface="Times New Roman" panose="02020603050405020304" pitchFamily="18" charset="0"/>
              </a:rPr>
              <a:t>Участники: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3345798" y="1686766"/>
            <a:ext cx="502957" cy="2922770"/>
          </a:xfrm>
          <a:prstGeom prst="rightBrace">
            <a:avLst>
              <a:gd name="adj1" fmla="val 8333"/>
              <a:gd name="adj2" fmla="val 5127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62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4865" y="2017948"/>
            <a:ext cx="328154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5 846 чел – группа «латентного» риска – 5,6 %</a:t>
            </a:r>
          </a:p>
          <a:p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3 458 чел. – группа явного риска – 3,3 %</a:t>
            </a:r>
            <a:endParaRPr lang="ru-RU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4865" y="3075425"/>
            <a:ext cx="3281550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2 102 чел – группа «латентного» риска – 6,4%</a:t>
            </a:r>
          </a:p>
          <a:p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105 чел. – группа  явного риска – 0, 3 %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572" y="621057"/>
            <a:ext cx="11020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u="sng" dirty="0">
                <a:solidFill>
                  <a:srgbClr val="C00000"/>
                </a:solidFill>
                <a:cs typeface="Times New Roman" panose="02020603050405020304" pitchFamily="18" charset="0"/>
              </a:rPr>
              <a:t>Цель тестирования: </a:t>
            </a:r>
            <a:r>
              <a:rPr lang="ru-RU" alt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выявление скрытых и явных рисков социально-психологических условий, формирующих психологическую готовность к зависимому поведению</a:t>
            </a:r>
            <a:endParaRPr lang="en-US" alt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594410" y="1413167"/>
            <a:ext cx="1294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dirty="0">
                <a:solidFill>
                  <a:srgbClr val="C00000"/>
                </a:solidFill>
                <a:cs typeface="Times New Roman" panose="02020603050405020304" pitchFamily="18" charset="0"/>
              </a:rPr>
              <a:t>Результат: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2921" y="3962313"/>
            <a:ext cx="557832" cy="4801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6055" y="3884909"/>
            <a:ext cx="1181509" cy="713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218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13 вузов</a:t>
            </a:r>
          </a:p>
          <a:p>
            <a:pPr algn="ctr"/>
            <a:endParaRPr lang="ru-RU" sz="1218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4674" y="3914306"/>
            <a:ext cx="1102249" cy="6546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3 746</a:t>
            </a:r>
          </a:p>
          <a:p>
            <a:pPr algn="ctr"/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студенты </a:t>
            </a:r>
            <a:b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218" b="1" dirty="0">
                <a:solidFill>
                  <a:srgbClr val="002060"/>
                </a:solidFill>
                <a:cs typeface="Times New Roman" panose="02020603050405020304" pitchFamily="18" charset="0"/>
              </a:rPr>
              <a:t>1 курса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70804" y="4010776"/>
            <a:ext cx="3235612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182</a:t>
            </a:r>
            <a:r>
              <a:rPr lang="en-US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чел – группа «латентного» риска – 4,9 %</a:t>
            </a:r>
          </a:p>
          <a:p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en-US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чел. – группа явного риска – 0, 1 %</a:t>
            </a:r>
          </a:p>
        </p:txBody>
      </p:sp>
      <p:graphicFrame>
        <p:nvGraphicFramePr>
          <p:cNvPr id="21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421052"/>
              </p:ext>
            </p:extLst>
          </p:nvPr>
        </p:nvGraphicFramePr>
        <p:xfrm>
          <a:off x="1819246" y="4737507"/>
          <a:ext cx="3412875" cy="2089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276740"/>
              </p:ext>
            </p:extLst>
          </p:nvPr>
        </p:nvGraphicFramePr>
        <p:xfrm>
          <a:off x="6626733" y="4761461"/>
          <a:ext cx="3412875" cy="203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327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698053" y="2105596"/>
            <a:ext cx="2871431" cy="305468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Проект по </a:t>
            </a:r>
            <a:r>
              <a:rPr lang="ru-RU" sz="1400" b="1" dirty="0" smtClean="0">
                <a:solidFill>
                  <a:prstClr val="black"/>
                </a:solidFill>
              </a:rPr>
              <a:t>ранней профориентации </a:t>
            </a:r>
            <a:r>
              <a:rPr lang="ru-RU" sz="1400" b="1" dirty="0">
                <a:solidFill>
                  <a:prstClr val="black"/>
                </a:solidFill>
              </a:rPr>
              <a:t>учащихся 6-11-х классов общеобразовательных организаций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FF0000"/>
                </a:solidFill>
              </a:rPr>
              <a:t>8 325 </a:t>
            </a:r>
            <a:r>
              <a:rPr lang="ru-RU" sz="1400" b="1" dirty="0">
                <a:solidFill>
                  <a:prstClr val="black"/>
                </a:solidFill>
              </a:rPr>
              <a:t>зарегистрированных </a:t>
            </a:r>
            <a:r>
              <a:rPr lang="ru-RU" sz="1400" b="1" dirty="0" smtClean="0">
                <a:solidFill>
                  <a:prstClr val="black"/>
                </a:solidFill>
              </a:rPr>
              <a:t>детей</a:t>
            </a:r>
          </a:p>
          <a:p>
            <a:pPr algn="just"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Профессиональные </a:t>
            </a:r>
            <a:r>
              <a:rPr lang="ru-RU" sz="1400" dirty="0">
                <a:solidFill>
                  <a:prstClr val="black"/>
                </a:solidFill>
              </a:rPr>
              <a:t>пробы проходили с августа по ноябрь на базе </a:t>
            </a:r>
            <a:r>
              <a:rPr lang="ru-RU" sz="1400" b="1" dirty="0">
                <a:solidFill>
                  <a:srgbClr val="FF0000"/>
                </a:solidFill>
              </a:rPr>
              <a:t>17 образовательных учреждений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региона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651 </a:t>
            </a:r>
            <a:r>
              <a:rPr lang="ru-RU" sz="1400" dirty="0">
                <a:solidFill>
                  <a:schemeClr val="tx1"/>
                </a:solidFill>
              </a:rPr>
              <a:t>р</a:t>
            </a:r>
            <a:r>
              <a:rPr lang="ru-RU" sz="1400" dirty="0">
                <a:solidFill>
                  <a:prstClr val="black"/>
                </a:solidFill>
              </a:rPr>
              <a:t>ебенок посетил очные практические мероприятия и уроки профессионального мастерства. 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852590" y="2058212"/>
            <a:ext cx="3084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«БИЛЕТ В БУДУЩЕЕ»</a:t>
            </a:r>
            <a:endParaRPr lang="ru-RU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096" t="10301" r="26363" b="13062"/>
          <a:stretch/>
        </p:blipFill>
        <p:spPr>
          <a:xfrm>
            <a:off x="4364518" y="661231"/>
            <a:ext cx="1791394" cy="153548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5339040" y="5038637"/>
            <a:ext cx="3100874" cy="338049"/>
          </a:xfrm>
          <a:custGeom>
            <a:avLst/>
            <a:gdLst>
              <a:gd name="connsiteX0" fmla="*/ 0 w 8305800"/>
              <a:gd name="connsiteY0" fmla="*/ 111932 h 671580"/>
              <a:gd name="connsiteX1" fmla="*/ 111932 w 8305800"/>
              <a:gd name="connsiteY1" fmla="*/ 0 h 671580"/>
              <a:gd name="connsiteX2" fmla="*/ 8193868 w 8305800"/>
              <a:gd name="connsiteY2" fmla="*/ 0 h 671580"/>
              <a:gd name="connsiteX3" fmla="*/ 8305800 w 8305800"/>
              <a:gd name="connsiteY3" fmla="*/ 111932 h 671580"/>
              <a:gd name="connsiteX4" fmla="*/ 8305800 w 8305800"/>
              <a:gd name="connsiteY4" fmla="*/ 559648 h 671580"/>
              <a:gd name="connsiteX5" fmla="*/ 8193868 w 8305800"/>
              <a:gd name="connsiteY5" fmla="*/ 671580 h 671580"/>
              <a:gd name="connsiteX6" fmla="*/ 111932 w 8305800"/>
              <a:gd name="connsiteY6" fmla="*/ 671580 h 671580"/>
              <a:gd name="connsiteX7" fmla="*/ 0 w 8305800"/>
              <a:gd name="connsiteY7" fmla="*/ 559648 h 671580"/>
              <a:gd name="connsiteX8" fmla="*/ 0 w 830580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80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8193868" y="0"/>
                </a:lnTo>
                <a:cubicBezTo>
                  <a:pt x="8255686" y="0"/>
                  <a:pt x="8305800" y="50114"/>
                  <a:pt x="8305800" y="111932"/>
                </a:cubicBezTo>
                <a:lnTo>
                  <a:pt x="8305800" y="559648"/>
                </a:lnTo>
                <a:cubicBezTo>
                  <a:pt x="8305800" y="621466"/>
                  <a:pt x="8255686" y="671580"/>
                  <a:pt x="819386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</a:rPr>
              <a:t>«Золотой </a:t>
            </a:r>
            <a:r>
              <a:rPr lang="ru-RU" b="1" dirty="0" smtClean="0">
                <a:solidFill>
                  <a:prstClr val="black"/>
                </a:solidFill>
              </a:rPr>
              <a:t>резерв г. Перми»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47776" y="5442548"/>
            <a:ext cx="5029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Отбор талантливых школьников с целью их сопровождения будущими работодателями – </a:t>
            </a:r>
            <a:r>
              <a:rPr lang="ru-RU" sz="1400" b="1" dirty="0">
                <a:solidFill>
                  <a:srgbClr val="FF0000"/>
                </a:solidFill>
              </a:rPr>
              <a:t>252</a:t>
            </a:r>
            <a:r>
              <a:rPr lang="ru-RU" sz="1400" b="1" dirty="0">
                <a:solidFill>
                  <a:prstClr val="black"/>
                </a:solidFill>
              </a:rPr>
              <a:t> соглашения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black"/>
                </a:solidFill>
              </a:rPr>
              <a:t>Электронное портфолио школьника </a:t>
            </a:r>
            <a:r>
              <a:rPr lang="ru-RU" sz="1400" dirty="0">
                <a:solidFill>
                  <a:prstClr val="black"/>
                </a:solidFill>
              </a:rPr>
              <a:t>(единый информационный ресурс, позволяющий фиксировать достижения школьников)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7418228" y="1656747"/>
            <a:ext cx="2772503" cy="261748"/>
          </a:xfrm>
          <a:custGeom>
            <a:avLst/>
            <a:gdLst>
              <a:gd name="connsiteX0" fmla="*/ 0 w 8305800"/>
              <a:gd name="connsiteY0" fmla="*/ 111932 h 671580"/>
              <a:gd name="connsiteX1" fmla="*/ 111932 w 8305800"/>
              <a:gd name="connsiteY1" fmla="*/ 0 h 671580"/>
              <a:gd name="connsiteX2" fmla="*/ 8193868 w 8305800"/>
              <a:gd name="connsiteY2" fmla="*/ 0 h 671580"/>
              <a:gd name="connsiteX3" fmla="*/ 8305800 w 8305800"/>
              <a:gd name="connsiteY3" fmla="*/ 111932 h 671580"/>
              <a:gd name="connsiteX4" fmla="*/ 8305800 w 8305800"/>
              <a:gd name="connsiteY4" fmla="*/ 559648 h 671580"/>
              <a:gd name="connsiteX5" fmla="*/ 8193868 w 8305800"/>
              <a:gd name="connsiteY5" fmla="*/ 671580 h 671580"/>
              <a:gd name="connsiteX6" fmla="*/ 111932 w 8305800"/>
              <a:gd name="connsiteY6" fmla="*/ 671580 h 671580"/>
              <a:gd name="connsiteX7" fmla="*/ 0 w 8305800"/>
              <a:gd name="connsiteY7" fmla="*/ 559648 h 671580"/>
              <a:gd name="connsiteX8" fmla="*/ 0 w 830580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80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8193868" y="0"/>
                </a:lnTo>
                <a:cubicBezTo>
                  <a:pt x="8255686" y="0"/>
                  <a:pt x="8305800" y="50114"/>
                  <a:pt x="8305800" y="111932"/>
                </a:cubicBezTo>
                <a:lnTo>
                  <a:pt x="8305800" y="559648"/>
                </a:lnTo>
                <a:cubicBezTo>
                  <a:pt x="8305800" y="621466"/>
                  <a:pt x="8255686" y="671580"/>
                  <a:pt x="819386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</a:rPr>
              <a:t>«Профессиональные </a:t>
            </a:r>
            <a:r>
              <a:rPr lang="ru-RU" b="1" dirty="0" smtClean="0">
                <a:solidFill>
                  <a:prstClr val="black"/>
                </a:solidFill>
              </a:rPr>
              <a:t>пробы и социальные практики»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79714" y="2235636"/>
            <a:ext cx="2859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учебно-воспитательный процесс включены мастер-классы, занятия в современных мастерских и лабораториях под руководством высокопрофессиональных специалистов</a:t>
            </a:r>
          </a:p>
          <a:p>
            <a:endParaRPr lang="ru-RU" sz="14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«Инженерная школа», «Техно-Школа», «</a:t>
            </a:r>
            <a:r>
              <a:rPr lang="en-US" sz="1400" dirty="0">
                <a:solidFill>
                  <a:prstClr val="black"/>
                </a:solidFill>
              </a:rPr>
              <a:t>IT-</a:t>
            </a:r>
            <a:r>
              <a:rPr lang="ru-RU" sz="1400" dirty="0">
                <a:solidFill>
                  <a:prstClr val="black"/>
                </a:solidFill>
              </a:rPr>
              <a:t>школа», «Школа дизайна «Точка», химико-технологическая школа «</a:t>
            </a:r>
            <a:r>
              <a:rPr lang="ru-RU" sz="1400" dirty="0" err="1">
                <a:solidFill>
                  <a:prstClr val="black"/>
                </a:solidFill>
              </a:rPr>
              <a:t>СинТез</a:t>
            </a:r>
            <a:r>
              <a:rPr lang="ru-RU" sz="1400" dirty="0">
                <a:solidFill>
                  <a:prstClr val="black"/>
                </a:solidFill>
              </a:rPr>
              <a:t>» и др.</a:t>
            </a:r>
          </a:p>
        </p:txBody>
      </p:sp>
      <p:pic>
        <p:nvPicPr>
          <p:cNvPr id="14" name="Picture 6" descr="https://www.shareicon.net/data/2015/11/18/673865_laptop_512x51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30" y="1383530"/>
            <a:ext cx="693535" cy="6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1231310" y="1149167"/>
            <a:ext cx="1704894" cy="338049"/>
          </a:xfrm>
          <a:custGeom>
            <a:avLst/>
            <a:gdLst>
              <a:gd name="connsiteX0" fmla="*/ 0 w 8305800"/>
              <a:gd name="connsiteY0" fmla="*/ 111932 h 671580"/>
              <a:gd name="connsiteX1" fmla="*/ 111932 w 8305800"/>
              <a:gd name="connsiteY1" fmla="*/ 0 h 671580"/>
              <a:gd name="connsiteX2" fmla="*/ 8193868 w 8305800"/>
              <a:gd name="connsiteY2" fmla="*/ 0 h 671580"/>
              <a:gd name="connsiteX3" fmla="*/ 8305800 w 8305800"/>
              <a:gd name="connsiteY3" fmla="*/ 111932 h 671580"/>
              <a:gd name="connsiteX4" fmla="*/ 8305800 w 8305800"/>
              <a:gd name="connsiteY4" fmla="*/ 559648 h 671580"/>
              <a:gd name="connsiteX5" fmla="*/ 8193868 w 8305800"/>
              <a:gd name="connsiteY5" fmla="*/ 671580 h 671580"/>
              <a:gd name="connsiteX6" fmla="*/ 111932 w 8305800"/>
              <a:gd name="connsiteY6" fmla="*/ 671580 h 671580"/>
              <a:gd name="connsiteX7" fmla="*/ 0 w 8305800"/>
              <a:gd name="connsiteY7" fmla="*/ 559648 h 671580"/>
              <a:gd name="connsiteX8" fmla="*/ 0 w 830580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80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8193868" y="0"/>
                </a:lnTo>
                <a:cubicBezTo>
                  <a:pt x="8255686" y="0"/>
                  <a:pt x="8305800" y="50114"/>
                  <a:pt x="8305800" y="111932"/>
                </a:cubicBezTo>
                <a:lnTo>
                  <a:pt x="8305800" y="559648"/>
                </a:lnTo>
                <a:cubicBezTo>
                  <a:pt x="8305800" y="621466"/>
                  <a:pt x="8255686" y="671580"/>
                  <a:pt x="819386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</a:rPr>
              <a:t>«</a:t>
            </a:r>
            <a:r>
              <a:rPr lang="ru-RU" b="1" dirty="0" err="1">
                <a:solidFill>
                  <a:prstClr val="black"/>
                </a:solidFill>
              </a:rPr>
              <a:t>Агроклассы</a:t>
            </a:r>
            <a:r>
              <a:rPr lang="ru-RU" b="1" dirty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4204" y="1520820"/>
            <a:ext cx="28980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рамках проекта в сельские школы поставлено </a:t>
            </a:r>
            <a:r>
              <a:rPr lang="ru-RU" sz="1400" b="1" dirty="0" smtClean="0">
                <a:solidFill>
                  <a:prstClr val="black"/>
                </a:solidFill>
              </a:rPr>
              <a:t>оборудование</a:t>
            </a:r>
            <a:r>
              <a:rPr lang="ru-RU" sz="1400" dirty="0" smtClean="0">
                <a:solidFill>
                  <a:prstClr val="black"/>
                </a:solidFill>
              </a:rPr>
              <a:t>: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цифровой учебный микроскоп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/>
                </a:solidFill>
              </a:rPr>
              <a:t>естественно-научная мобильная лаборатория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5317" y="2580021"/>
            <a:ext cx="2736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</a:t>
            </a:r>
            <a:r>
              <a:rPr lang="ru-RU" sz="1400" b="1" dirty="0">
                <a:solidFill>
                  <a:srgbClr val="C00000"/>
                </a:solidFill>
              </a:rPr>
              <a:t> 7</a:t>
            </a:r>
            <a:r>
              <a:rPr lang="ru-RU" sz="1400" b="1" dirty="0">
                <a:solidFill>
                  <a:prstClr val="black"/>
                </a:solidFill>
              </a:rPr>
              <a:t> школах из </a:t>
            </a:r>
            <a:r>
              <a:rPr lang="ru-RU" sz="1400" b="1" dirty="0">
                <a:solidFill>
                  <a:srgbClr val="C00000"/>
                </a:solidFill>
              </a:rPr>
              <a:t>5</a:t>
            </a:r>
            <a:r>
              <a:rPr lang="ru-RU" sz="1400" b="1" dirty="0">
                <a:solidFill>
                  <a:prstClr val="black"/>
                </a:solidFill>
              </a:rPr>
              <a:t> пилотных территорий открыты </a:t>
            </a:r>
            <a:r>
              <a:rPr lang="ru-RU" sz="1400" b="1" dirty="0" smtClean="0">
                <a:solidFill>
                  <a:prstClr val="black"/>
                </a:solidFill>
              </a:rPr>
              <a:t/>
            </a:r>
            <a:br>
              <a:rPr lang="ru-RU" sz="1400" b="1" dirty="0" smtClean="0">
                <a:solidFill>
                  <a:prstClr val="black"/>
                </a:solidFill>
              </a:rPr>
            </a:br>
            <a:r>
              <a:rPr lang="ru-RU" sz="1400" b="1" dirty="0" err="1" smtClean="0">
                <a:solidFill>
                  <a:prstClr val="black"/>
                </a:solidFill>
              </a:rPr>
              <a:t>агро</a:t>
            </a:r>
            <a:r>
              <a:rPr lang="ru-RU" sz="1400" b="1" dirty="0" smtClean="0">
                <a:solidFill>
                  <a:prstClr val="black"/>
                </a:solidFill>
              </a:rPr>
              <a:t>-классы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193205" y="3652425"/>
            <a:ext cx="2834589" cy="338049"/>
          </a:xfrm>
          <a:custGeom>
            <a:avLst/>
            <a:gdLst>
              <a:gd name="connsiteX0" fmla="*/ 0 w 8305800"/>
              <a:gd name="connsiteY0" fmla="*/ 111932 h 671580"/>
              <a:gd name="connsiteX1" fmla="*/ 111932 w 8305800"/>
              <a:gd name="connsiteY1" fmla="*/ 0 h 671580"/>
              <a:gd name="connsiteX2" fmla="*/ 8193868 w 8305800"/>
              <a:gd name="connsiteY2" fmla="*/ 0 h 671580"/>
              <a:gd name="connsiteX3" fmla="*/ 8305800 w 8305800"/>
              <a:gd name="connsiteY3" fmla="*/ 111932 h 671580"/>
              <a:gd name="connsiteX4" fmla="*/ 8305800 w 8305800"/>
              <a:gd name="connsiteY4" fmla="*/ 559648 h 671580"/>
              <a:gd name="connsiteX5" fmla="*/ 8193868 w 8305800"/>
              <a:gd name="connsiteY5" fmla="*/ 671580 h 671580"/>
              <a:gd name="connsiteX6" fmla="*/ 111932 w 8305800"/>
              <a:gd name="connsiteY6" fmla="*/ 671580 h 671580"/>
              <a:gd name="connsiteX7" fmla="*/ 0 w 8305800"/>
              <a:gd name="connsiteY7" fmla="*/ 559648 h 671580"/>
              <a:gd name="connsiteX8" fmla="*/ 0 w 830580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80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8193868" y="0"/>
                </a:lnTo>
                <a:cubicBezTo>
                  <a:pt x="8255686" y="0"/>
                  <a:pt x="8305800" y="50114"/>
                  <a:pt x="8305800" y="111932"/>
                </a:cubicBezTo>
                <a:lnTo>
                  <a:pt x="8305800" y="559648"/>
                </a:lnTo>
                <a:cubicBezTo>
                  <a:pt x="8305800" y="621466"/>
                  <a:pt x="8255686" y="671580"/>
                  <a:pt x="819386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</a:rPr>
              <a:t>«Базовые школы РАН»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361" y="4037858"/>
            <a:ext cx="3500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</a:rPr>
              <a:t>Проект по созданию базовых школ Российской академии наук нацелен на развитие интеллектуального потенциала </a:t>
            </a:r>
          </a:p>
          <a:p>
            <a:pPr algn="just"/>
            <a:endParaRPr lang="ru-RU" sz="1400" b="1" dirty="0">
              <a:solidFill>
                <a:prstClr val="black"/>
              </a:solidFill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В пилотном проекте участвуют </a:t>
            </a:r>
            <a:r>
              <a:rPr lang="ru-RU" sz="1400" b="1" dirty="0">
                <a:solidFill>
                  <a:srgbClr val="C00000"/>
                </a:solidFill>
              </a:rPr>
              <a:t>4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образовательные организации </a:t>
            </a:r>
            <a:r>
              <a:rPr lang="ru-RU" sz="1400" b="1" dirty="0">
                <a:solidFill>
                  <a:prstClr val="black"/>
                </a:solidFill>
              </a:rPr>
              <a:t>Пермского края: 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black"/>
                </a:solidFill>
              </a:rPr>
              <a:t>г. Пермь </a:t>
            </a:r>
            <a:r>
              <a:rPr lang="ru-RU" sz="1400" dirty="0">
                <a:solidFill>
                  <a:prstClr val="black"/>
                </a:solidFill>
              </a:rPr>
              <a:t>- гимназия № 4, СОШ № 146, гимназия № 17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black"/>
                </a:solidFill>
              </a:rPr>
              <a:t>г. Чайковский </a:t>
            </a:r>
            <a:r>
              <a:rPr lang="ru-RU" sz="1400" dirty="0">
                <a:solidFill>
                  <a:prstClr val="black"/>
                </a:solidFill>
              </a:rPr>
              <a:t>- гимназия с углубленным изучением иностранных языков</a:t>
            </a:r>
          </a:p>
        </p:txBody>
      </p:sp>
      <p:pic>
        <p:nvPicPr>
          <p:cNvPr id="20" name="Picture 6" descr="&amp;Kcy;&amp;acy;&amp;rcy;&amp;tcy;&amp;icy;&amp;ncy;&amp;kcy;&amp;icy; &amp;pcy;&amp;ocy; &amp;zcy;&amp;acy;&amp;pcy;&amp;rcy;&amp;ocy;&amp;scy;&amp;ucy; &amp;scy;&amp;iecy;&amp;lcy;&amp;softcy;&amp;scy;&amp;kcy;&amp;icy;&amp;jcy; &amp;dcy;&amp;ocy;&amp;mcy; &amp;icy;&amp;kcy;&amp;ocy;&amp;ncy;&amp;kcy;&amp;acy;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1" b="89691" l="1031" r="100000">
                        <a14:foregroundMark x1="47423" y1="14433" x2="47423" y2="14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6" y="3453912"/>
            <a:ext cx="666184" cy="66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c02.alicdn.com/kf/HTB1WNcCKNjaK1RjSZFA762dLFXaY/binocular-biological-microscope-XSP-100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2" y="2365065"/>
            <a:ext cx="899170" cy="8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3" y="1713884"/>
            <a:ext cx="896791" cy="5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42343" y="5495731"/>
            <a:ext cx="869632" cy="943869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9849578" y="152567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9984170" y="312849"/>
            <a:ext cx="2103178" cy="62324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направления: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воспитания у детей уважения к труду и людям труда,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трудовым достижениям</a:t>
            </a:r>
          </a:p>
          <a:p>
            <a:pPr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детей умений и навыков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самообслуживания, потребности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трудиться, добросовестного, ответственного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творческого отношения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разным видам трудовой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деятельности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развития навыков совместной работы, умения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работать самостоятельно,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правильно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оценивая смысл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последствия своих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действий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содействие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профессиональному самоопределению,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приобщение детей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социально значимой деятельности для осмысленного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выбора профессии</a:t>
            </a: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71926" y="195420"/>
            <a:ext cx="9242895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7. «Трудовое воспитание и профессиональное самоопределение»</a:t>
            </a:r>
            <a:endParaRPr lang="ru-RU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2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248528" y="1030661"/>
            <a:ext cx="2837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КРАЕВЫЕ ОЛИМПИАДЫ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72883" y="1022423"/>
            <a:ext cx="2837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КРАЕВОЙ РЕСУРСНЫЙ ЦЕНТР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11856" y="2710625"/>
            <a:ext cx="2658196" cy="17081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050" dirty="0"/>
              <a:t>Реализация программ </a:t>
            </a:r>
          </a:p>
          <a:p>
            <a:pPr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050" dirty="0"/>
              <a:t>Организация массовых мероприятий</a:t>
            </a:r>
          </a:p>
          <a:p>
            <a:pPr>
              <a:defRPr/>
            </a:pPr>
            <a:r>
              <a:rPr lang="ru-RU" sz="1050" dirty="0"/>
              <a:t>- обеспечение участия победителей во Всероссийских этапах мероприятий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050" dirty="0"/>
              <a:t>Повышение профессионального уровня педагогических работников Пермского края</a:t>
            </a:r>
          </a:p>
          <a:p>
            <a:pPr>
              <a:defRPr/>
            </a:pPr>
            <a:r>
              <a:rPr lang="ru-RU" sz="1050" dirty="0"/>
              <a:t>-Издание методической продукции</a:t>
            </a:r>
          </a:p>
          <a:p>
            <a:pPr>
              <a:defRPr/>
            </a:pPr>
            <a:r>
              <a:rPr lang="ru-RU" sz="1050" dirty="0"/>
              <a:t>-Информационное сопровождение деятельности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72883" y="5761729"/>
            <a:ext cx="2658196" cy="9464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ОБЪЕДИНЕНИЙ</a:t>
            </a:r>
            <a:r>
              <a:rPr lang="ru-RU" sz="105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ЕСТЕСТВЕННОНАУЧНОЙ НАПРАВЛЕННОСТИ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554</a:t>
            </a:r>
            <a:endParaRPr lang="ru-RU" sz="105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745082" y="1483034"/>
            <a:ext cx="2763152" cy="18466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ТЕРРИТОРИИ – ЛИДЕРЫ ПО ЧИСЛУ ОБЪЕДИНЕНИЙ ЕСТЕСТВЕННОНАУЧНОЙ НАПРАВЛЕННОСТИ</a:t>
            </a:r>
          </a:p>
          <a:p>
            <a:pPr algn="ctr">
              <a:defRPr/>
            </a:pPr>
            <a:endParaRPr lang="ru-RU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Пермский район (74)</a:t>
            </a:r>
          </a:p>
          <a:p>
            <a:pPr algn="ctr">
              <a:defRPr/>
            </a:pPr>
            <a:r>
              <a:rPr lang="ru-RU" sz="12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Краснокамский</a:t>
            </a:r>
            <a:r>
              <a:rPr lang="ru-RU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 (67)</a:t>
            </a:r>
          </a:p>
          <a:p>
            <a:pPr algn="ctr">
              <a:defRPr/>
            </a:pPr>
            <a:r>
              <a:rPr lang="ru-RU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Березники (61)</a:t>
            </a:r>
          </a:p>
          <a:p>
            <a:pPr algn="ctr">
              <a:defRPr/>
            </a:pPr>
            <a:r>
              <a:rPr lang="ru-RU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Пермь (48)</a:t>
            </a:r>
          </a:p>
          <a:p>
            <a:pPr algn="ctr">
              <a:defRPr/>
            </a:pPr>
            <a:r>
              <a:rPr lang="ru-RU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Кунгурский район (38)</a:t>
            </a:r>
            <a:endParaRPr lang="ru-RU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169355" y="1302531"/>
            <a:ext cx="3219171" cy="15465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РЕЗУЛЬТАТЫ РАБОТЫ: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dirty="0"/>
              <a:t>Лесоведение, медицина и сельское хозяйство 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dirty="0"/>
              <a:t>Количество участников регионального очного этапа ежегодно составляет 300 чел. </a:t>
            </a:r>
          </a:p>
          <a:p>
            <a:pPr marL="171450" indent="-171450">
              <a:buFontTx/>
              <a:buChar char="-"/>
              <a:defRPr/>
            </a:pPr>
            <a:r>
              <a:rPr lang="ru-RU" sz="1050" dirty="0"/>
              <a:t>Победители и призеры (11 классы) получают дополнительные баллы к ЕГЭ при поступлении  в профильные ВУЗы Пермского края: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/>
              <a:t>Медицинский университет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050" dirty="0"/>
              <a:t>Аграрно-технологический университет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610598" y="1043450"/>
            <a:ext cx="2837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МУНИЦИПАЛЬНЫЕ УДО</a:t>
            </a: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6745082" y="3447114"/>
            <a:ext cx="276315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ПОПУЛЯРНЫЕ НАПРАВЛЕНИЯ ЕСТЕСТВЕННОНАУЧНОГО ТВОРЧЕСТВА</a:t>
            </a:r>
          </a:p>
          <a:p>
            <a:pPr algn="ctr">
              <a:defRPr/>
            </a:pPr>
            <a:r>
              <a:rPr lang="ru-RU" sz="1050" b="1" dirty="0"/>
              <a:t>- исследовательская деятельность – 1243 чел.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b="1" dirty="0"/>
              <a:t>социально-значимая, общественная деятельность – 871 чел. </a:t>
            </a:r>
          </a:p>
          <a:p>
            <a:pPr marL="171450" indent="-171450" algn="ctr">
              <a:buFontTx/>
              <a:buChar char="-"/>
              <a:defRPr/>
            </a:pPr>
            <a:r>
              <a:rPr lang="ru-RU" sz="1050" b="1" dirty="0"/>
              <a:t> интернет-проекты – 456 чел.</a:t>
            </a:r>
          </a:p>
        </p:txBody>
      </p:sp>
      <p:pic>
        <p:nvPicPr>
          <p:cNvPr id="2050" name="Picture 2" descr="https://sun9-33.userapi.com/c830108/v830108565/17e9c7/ZhCLo7mFfx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10779" r="16130" b="15047"/>
          <a:stretch/>
        </p:blipFill>
        <p:spPr bwMode="auto">
          <a:xfrm>
            <a:off x="228118" y="1418719"/>
            <a:ext cx="1060276" cy="10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976273" y="3021687"/>
            <a:ext cx="2199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РАЗВИТИЕ ФЕДЕРАЛЬНОЙ СЕТИ ДОПОЛНИТЕЛЬНОГО ОБРАЗОВАНИЯ «ЭКОСТАНЦИЯ» (ФДЭБЦ)</a:t>
            </a:r>
            <a:endParaRPr lang="ru-RU" sz="1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3136934" y="3842206"/>
            <a:ext cx="3212867" cy="106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НАПРАВЛЕНИЯ РАБОТЫ:</a:t>
            </a:r>
          </a:p>
          <a:p>
            <a:pPr>
              <a:defRPr/>
            </a:pPr>
            <a:endParaRPr lang="ru-RU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ru-RU" sz="1050" dirty="0"/>
              <a:t>реализация программ по профильным направлениям </a:t>
            </a:r>
            <a:r>
              <a:rPr lang="ru-RU" sz="1050" dirty="0" err="1"/>
              <a:t>экостанции</a:t>
            </a:r>
            <a:r>
              <a:rPr lang="ru-RU" sz="1050" dirty="0"/>
              <a:t>:</a:t>
            </a:r>
          </a:p>
          <a:p>
            <a:pPr>
              <a:defRPr/>
            </a:pPr>
            <a:r>
              <a:rPr lang="ru-RU" sz="1050" dirty="0"/>
              <a:t>- </a:t>
            </a:r>
            <a:r>
              <a:rPr lang="ru-RU" sz="1050" dirty="0" err="1"/>
              <a:t>био</a:t>
            </a:r>
            <a:endParaRPr lang="ru-RU" sz="1050" dirty="0"/>
          </a:p>
          <a:p>
            <a:pPr>
              <a:defRPr/>
            </a:pPr>
            <a:r>
              <a:rPr lang="ru-RU" sz="1050" dirty="0"/>
              <a:t>- проектирование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289532" y="4520582"/>
            <a:ext cx="2651893" cy="1154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Численность обучающихся, занимающихся по программам ЕСТЕСТВЕННОНАУЧНОЙ</a:t>
            </a:r>
          </a:p>
          <a:p>
            <a:pPr algn="ctr">
              <a:defRPr/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направленности </a:t>
            </a:r>
          </a:p>
          <a:p>
            <a:pPr algn="ctr">
              <a:defRPr/>
            </a:pPr>
            <a:r>
              <a:rPr lang="ru-RU" sz="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(всего по Пермскому краю, чел.)</a:t>
            </a:r>
          </a:p>
          <a:p>
            <a:pPr algn="ctr">
              <a:defRPr/>
            </a:pPr>
            <a:r>
              <a:rPr lang="ru-RU" sz="9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10 033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8450"/>
          <a:stretch/>
        </p:blipFill>
        <p:spPr>
          <a:xfrm>
            <a:off x="5216204" y="2942662"/>
            <a:ext cx="1151682" cy="8646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59633" y="1759481"/>
            <a:ext cx="18914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Пермь, ул. Карпинского, 79</a:t>
            </a:r>
          </a:p>
          <a:p>
            <a:r>
              <a:rPr lang="ru-RU" sz="1100" b="1" dirty="0"/>
              <a:t>(342) 2-801-120 </a:t>
            </a:r>
            <a:r>
              <a:rPr lang="en-US" sz="1100" b="1" dirty="0">
                <a:hlinkClick r:id="rId5"/>
              </a:rPr>
              <a:t>http://kebc.papt59.ru/</a:t>
            </a:r>
            <a:r>
              <a:rPr lang="ru-RU" sz="1100" b="1" dirty="0"/>
              <a:t>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55" y="4973897"/>
            <a:ext cx="2525782" cy="17224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63" y="4973897"/>
            <a:ext cx="2559604" cy="1706736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0020890" y="134913"/>
            <a:ext cx="42766" cy="6624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003108B-388C-4302-A140-BC9D174004F7}"/>
              </a:ext>
            </a:extLst>
          </p:cNvPr>
          <p:cNvSpPr/>
          <p:nvPr/>
        </p:nvSpPr>
        <p:spPr>
          <a:xfrm>
            <a:off x="10104547" y="1011609"/>
            <a:ext cx="1944279" cy="429348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Основное содержание:</a:t>
            </a:r>
          </a:p>
          <a:p>
            <a:pPr>
              <a:defRPr/>
            </a:pPr>
            <a:endParaRPr lang="ru-RU" sz="105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у детей и их родителей экологической культуры,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бережного отношения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родной земле, природным богатствам России и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мира</a:t>
            </a:r>
          </a:p>
          <a:p>
            <a:pPr marL="171450" indent="-171450">
              <a:buFontTx/>
              <a:buChar char="-"/>
              <a:defRPr/>
            </a:pPr>
            <a:endParaRPr lang="ru-RU" sz="105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воспитание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чувства ответственности за состояние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природных ресурсов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умений и навыков разумного природопользования, </a:t>
            </a:r>
            <a:r>
              <a:rPr lang="ru-RU" sz="105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нетерпимого отношения </a:t>
            </a:r>
            <a:r>
              <a:rPr lang="ru-RU" sz="105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действиям, приносящим вред экологии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71926" y="380086"/>
            <a:ext cx="924289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Направление 8. «Экологическое воспитание»</a:t>
            </a:r>
            <a:endParaRPr lang="ru-RU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 bwMode="auto">
          <a:xfrm>
            <a:off x="1522258" y="317093"/>
            <a:ext cx="11383748" cy="4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700"/>
              </a:lnSpc>
            </a:pPr>
            <a:r>
              <a:rPr lang="ru-RU" sz="2800" dirty="0">
                <a:solidFill>
                  <a:srgbClr val="C00000"/>
                </a:solidFill>
                <a:latin typeface="Calibri Light (Заголовки)"/>
              </a:rPr>
              <a:t>Краевой ресурсный центр по родительскому просвещению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407614" y="1363888"/>
            <a:ext cx="3615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Calibri" panose="020F0502020204030204"/>
                <a:cs typeface="Arial" charset="0"/>
              </a:rPr>
              <a:t>11 </a:t>
            </a:r>
            <a:r>
              <a:rPr lang="ru-RU" altLang="ru-RU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экспериментальных площадок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Calibri" panose="020F0502020204030204"/>
                <a:cs typeface="Arial" charset="0"/>
              </a:rPr>
              <a:t>34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инновационных площадок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Calibri" panose="020F0502020204030204"/>
                <a:cs typeface="Arial" charset="0"/>
              </a:rPr>
              <a:t>13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стажерских площадок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Calibri" panose="020F0502020204030204"/>
                <a:cs typeface="Arial" charset="0"/>
              </a:rPr>
              <a:t>15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центров родительского образования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2865" y="2791916"/>
            <a:ext cx="3646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ru-RU" sz="1600" b="1" u="sng" dirty="0">
                <a:solidFill>
                  <a:prstClr val="black"/>
                </a:solidFill>
                <a:cs typeface="Arial" charset="0"/>
              </a:rPr>
              <a:t>Родительское образование взрослых</a:t>
            </a:r>
          </a:p>
          <a:p>
            <a:pPr>
              <a:lnSpc>
                <a:spcPts val="1200"/>
              </a:lnSpc>
              <a:defRPr/>
            </a:pPr>
            <a:endParaRPr lang="ru-RU" sz="1600" b="1" u="sng" dirty="0">
              <a:solidFill>
                <a:prstClr val="black"/>
              </a:solidFill>
              <a:cs typeface="Arial" charset="0"/>
            </a:endParaRPr>
          </a:p>
          <a:p>
            <a:pPr marL="248252" indent="-248252">
              <a:lnSpc>
                <a:spcPts val="1200"/>
              </a:lnSpc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prstClr val="black"/>
                </a:solidFill>
                <a:cs typeface="Arial" charset="0"/>
              </a:rPr>
              <a:t>Родительские чтения</a:t>
            </a:r>
          </a:p>
          <a:p>
            <a:pPr marL="248252" indent="-248252">
              <a:lnSpc>
                <a:spcPts val="12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prstClr val="black"/>
                </a:solidFill>
                <a:cs typeface="Arial" charset="0"/>
              </a:rPr>
              <a:t>Вебинары</a:t>
            </a:r>
            <a:r>
              <a:rPr lang="ru-RU" sz="1600" dirty="0">
                <a:solidFill>
                  <a:prstClr val="black"/>
                </a:solidFill>
                <a:cs typeface="Arial" charset="0"/>
              </a:rPr>
              <a:t> для родителей</a:t>
            </a:r>
          </a:p>
          <a:p>
            <a:pPr marL="248252" indent="-248252">
              <a:lnSpc>
                <a:spcPts val="12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prstClr val="black"/>
                </a:solidFill>
                <a:cs typeface="Arial" charset="0"/>
              </a:rPr>
              <a:t>Методические и электронные пособия для педагогов и родителей</a:t>
            </a:r>
          </a:p>
          <a:p>
            <a:pPr marL="248252" indent="-248252">
              <a:lnSpc>
                <a:spcPts val="12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prstClr val="black"/>
                </a:solidFill>
                <a:cs typeface="Arial" charset="0"/>
              </a:rPr>
              <a:t>Учебные пособия по формированию компетенции родителей и педагогов</a:t>
            </a:r>
          </a:p>
        </p:txBody>
      </p:sp>
      <p:pic>
        <p:nvPicPr>
          <p:cNvPr id="15" name="Содержимое 3" descr="b_500_300_16777215_00_images_images-site_fotogallerya_kursovaya_podgotovka_IMG_4378 курсы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7466"/>
          <a:stretch/>
        </p:blipFill>
        <p:spPr bwMode="auto">
          <a:xfrm>
            <a:off x="4200422" y="3983237"/>
            <a:ext cx="2228133" cy="16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57205"/>
              </p:ext>
            </p:extLst>
          </p:nvPr>
        </p:nvGraphicFramePr>
        <p:xfrm>
          <a:off x="9151620" y="6140263"/>
          <a:ext cx="624840" cy="56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6" imgW="13601700" imgH="14087475" progId="">
                  <p:embed/>
                </p:oleObj>
              </mc:Choice>
              <mc:Fallback>
                <p:oleObj r:id="rId6" imgW="13601700" imgH="14087475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1620" y="6140263"/>
                        <a:ext cx="624840" cy="5636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9783190" y="6170029"/>
            <a:ext cx="20964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05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АНО «Академия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05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родительского образования»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2257" y="761833"/>
            <a:ext cx="5966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АНО «Институт поддержки семейного воспитания» </a:t>
            </a: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auto">
          <a:xfrm>
            <a:off x="9274183" y="4973239"/>
            <a:ext cx="24884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u="sng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Стратегические партнеры:</a:t>
            </a:r>
          </a:p>
        </p:txBody>
      </p:sp>
      <p:pic>
        <p:nvPicPr>
          <p:cNvPr id="2062" name="Picture 14" descr="http://www.model.pspu.ru/upload/pages/13937/1205201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8" y="213060"/>
            <a:ext cx="1159756" cy="11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438414"/>
              </p:ext>
            </p:extLst>
          </p:nvPr>
        </p:nvGraphicFramePr>
        <p:xfrm>
          <a:off x="334149" y="4130811"/>
          <a:ext cx="3567436" cy="2213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81" name="Picture 33" descr="https://perm.hh.ru/employer-logo/20066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23" y="5465632"/>
            <a:ext cx="599017" cy="58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83190" y="5546191"/>
            <a:ext cx="2320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АНО «Центр </a:t>
            </a:r>
            <a:r>
              <a:rPr lang="ru-RU" alt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практической психологии «Вектор»</a:t>
            </a:r>
            <a:endParaRPr lang="ru-RU" sz="11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77995" y="3000813"/>
            <a:ext cx="4106718" cy="320236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8016" tIns="73152" rIns="128016" bIns="73152" spcCol="1270" anchor="ctr"/>
          <a:lstStyle/>
          <a:p>
            <a:pPr defTabSz="80012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292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Вебинары и лекции по ответственному родительству</a:t>
            </a:r>
          </a:p>
        </p:txBody>
      </p:sp>
      <p:pic>
        <p:nvPicPr>
          <p:cNvPr id="18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4"/>
          <a:stretch/>
        </p:blipFill>
        <p:spPr bwMode="auto">
          <a:xfrm>
            <a:off x="6337964" y="1228866"/>
            <a:ext cx="2558811" cy="16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494916" y="3139325"/>
            <a:ext cx="3472876" cy="314311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05" tIns="99705" rIns="132940" bIns="149557" spcCol="1270"/>
          <a:lstStyle/>
          <a:p>
            <a:pPr marL="0" lvl="1" defTabSz="83089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</a:rPr>
              <a:t>5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6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вебинаров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, </a:t>
            </a:r>
            <a:r>
              <a:rPr lang="ru-RU" sz="1600" b="1" dirty="0">
                <a:solidFill>
                  <a:srgbClr val="C00000"/>
                </a:solidFill>
              </a:rPr>
              <a:t>1 </a:t>
            </a:r>
            <a:r>
              <a:rPr lang="ru-RU" sz="1600" b="1" dirty="0" smtClean="0">
                <a:solidFill>
                  <a:srgbClr val="C00000"/>
                </a:solidFill>
              </a:rPr>
              <a:t>302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участников</a:t>
            </a: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78844" y="3495832"/>
            <a:ext cx="3324937" cy="241085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3398" tIns="59084" rIns="103398" bIns="59084" spcCol="1270" anchor="ctr"/>
          <a:lstStyle/>
          <a:p>
            <a:pPr defTabSz="64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292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Прикамская семья - 2019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522117" y="3696177"/>
            <a:ext cx="3497398" cy="1112147"/>
          </a:xfrm>
          <a:prstGeom prst="rect">
            <a:avLst/>
          </a:prstGeom>
          <a:ln>
            <a:noFill/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7549" tIns="77549" rIns="103398" bIns="116322" spcCol="1270"/>
          <a:lstStyle/>
          <a:p>
            <a:pPr marL="263776" lvl="1" indent="-263776" defTabSz="64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Форум клубов молодых семей (</a:t>
            </a: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более </a:t>
            </a:r>
            <a:r>
              <a:rPr lang="en-US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292" b="1" dirty="0" smtClean="0">
                <a:solidFill>
                  <a:srgbClr val="C00000"/>
                </a:solidFill>
              </a:rPr>
              <a:t>300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участников</a:t>
            </a: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</a:p>
          <a:p>
            <a:pPr marL="263776" lvl="1" indent="-263776" defTabSz="64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Фестиваль-конкурс клубов молодых семей «Прикамская семья» 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</a:t>
            </a:r>
            <a:r>
              <a:rPr lang="ru-RU" sz="1292" b="1" dirty="0" smtClean="0">
                <a:solidFill>
                  <a:srgbClr val="C00000"/>
                </a:solidFill>
              </a:rPr>
              <a:t>12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клубов-участников, более </a:t>
            </a:r>
            <a:r>
              <a:rPr lang="ru-RU" sz="1292" b="1" dirty="0" smtClean="0">
                <a:solidFill>
                  <a:srgbClr val="C00000"/>
                </a:solidFill>
              </a:rPr>
              <a:t>32 000 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просмотров)</a:t>
            </a:r>
            <a:endParaRPr lang="ru-RU" sz="1292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pic>
        <p:nvPicPr>
          <p:cNvPr id="26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64" y="3506441"/>
            <a:ext cx="2399666" cy="16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555524" y="5760021"/>
            <a:ext cx="3966593" cy="943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9705" tIns="99705" rIns="132940" bIns="149557" spcCol="1270"/>
          <a:lstStyle/>
          <a:p>
            <a:pPr marL="0" lvl="1" defTabSz="83089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На </a:t>
            </a:r>
            <a:r>
              <a:rPr lang="ru-RU" sz="1292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1 </a:t>
            </a:r>
            <a:r>
              <a:rPr lang="ru-RU" sz="1292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декабря </a:t>
            </a:r>
            <a:r>
              <a:rPr lang="ru-RU" sz="1292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2020 года </a:t>
            </a: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в Пермском крае действует:</a:t>
            </a:r>
          </a:p>
          <a:p>
            <a:pPr marL="0" lvl="1" defTabSz="83089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292" b="1" dirty="0" smtClean="0">
                <a:solidFill>
                  <a:srgbClr val="C00000"/>
                </a:solidFill>
              </a:rPr>
              <a:t>496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семейных 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клубов</a:t>
            </a:r>
            <a:endParaRPr lang="ru-RU" sz="1292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0" lvl="1" defTabSz="83089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292" b="1" dirty="0" smtClean="0">
                <a:solidFill>
                  <a:srgbClr val="C00000"/>
                </a:solidFill>
              </a:rPr>
              <a:t>9325</a:t>
            </a:r>
            <a:r>
              <a:rPr lang="ru-RU" sz="1292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292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семей в семейных клубах</a:t>
            </a:r>
          </a:p>
        </p:txBody>
      </p:sp>
      <p:pic>
        <p:nvPicPr>
          <p:cNvPr id="3" name="Содержимое 3" descr="s37077898 в рождество.jpg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894" y="1255761"/>
            <a:ext cx="2241105" cy="1680831"/>
          </a:xfrm>
          <a:prstGeom prst="rect">
            <a:avLst/>
          </a:prstGeom>
        </p:spPr>
      </p:pic>
      <p:sp>
        <p:nvSpPr>
          <p:cNvPr id="28" name="Прямоугольник 15"/>
          <p:cNvSpPr>
            <a:spLocks noChangeArrowheads="1"/>
          </p:cNvSpPr>
          <p:nvPr/>
        </p:nvSpPr>
        <p:spPr bwMode="auto">
          <a:xfrm>
            <a:off x="1263685" y="1071227"/>
            <a:ext cx="50850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u="sng" dirty="0" smtClean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Субсидия из бюджета Пермского края – 2 240 000 рублей</a:t>
            </a:r>
            <a:endParaRPr lang="ru-RU" altLang="ru-RU" sz="1400" b="1" u="sng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95384">
            <a:off x="-570706" y="492908"/>
            <a:ext cx="8624888" cy="1014924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2560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0" b="16496"/>
          <a:stretch>
            <a:fillRect/>
          </a:stretch>
        </p:blipFill>
        <p:spPr bwMode="auto">
          <a:xfrm>
            <a:off x="324197" y="2166880"/>
            <a:ext cx="10266218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0" y="5530850"/>
            <a:ext cx="11706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charset="0"/>
              <a:buChar char="•"/>
              <a:defRPr sz="2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charset="0"/>
              <a:buChar char="•"/>
              <a:defRPr sz="28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charset="0"/>
              <a:buChar char="•"/>
              <a:defRPr sz="16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charset="0"/>
              <a:buChar char="•"/>
              <a:defRPr sz="1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chemeClr val="bg1"/>
                </a:solidFill>
              </a:rPr>
              <a:t>#smp_perm #</a:t>
            </a:r>
            <a:r>
              <a:rPr lang="ru-RU" altLang="ru-RU" sz="4400">
                <a:solidFill>
                  <a:schemeClr val="bg1"/>
                </a:solidFill>
              </a:rPr>
              <a:t>молодежь59 </a:t>
            </a:r>
            <a:r>
              <a:rPr lang="en-US" altLang="ru-RU" sz="4400">
                <a:solidFill>
                  <a:schemeClr val="bg1"/>
                </a:solidFill>
              </a:rPr>
              <a:t>#</a:t>
            </a:r>
            <a:r>
              <a:rPr lang="ru-RU" altLang="ru-RU" sz="4400">
                <a:solidFill>
                  <a:schemeClr val="bg1"/>
                </a:solidFill>
              </a:rPr>
              <a:t>вместевбудущее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5234" y="235131"/>
            <a:ext cx="1336766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83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5"/>
          <p:cNvSpPr>
            <a:spLocks noGrp="1" noChangeArrowheads="1"/>
          </p:cNvSpPr>
          <p:nvPr>
            <p:ph type="title"/>
          </p:nvPr>
        </p:nvSpPr>
        <p:spPr>
          <a:xfrm>
            <a:off x="335359" y="260648"/>
            <a:ext cx="10428435" cy="1371600"/>
          </a:xfrm>
          <a:prstGeom prst="downArrowCallout">
            <a:avLst>
              <a:gd name="adj1" fmla="val 152778"/>
              <a:gd name="adj2" fmla="val 152778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Программа духовно-нравственного развития и воспитания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личности гражданина Российской Федерации  НОО</a:t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638698" y="1676401"/>
            <a:ext cx="6361612" cy="7921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>
              <a:latin typeface="Verdana" pitchFamily="34" charset="0"/>
            </a:endParaRPr>
          </a:p>
          <a:p>
            <a:pPr algn="ctr"/>
            <a:r>
              <a:rPr lang="ru-RU" b="1" dirty="0">
                <a:latin typeface="Verdana" pitchFamily="34" charset="0"/>
              </a:rPr>
              <a:t>ПРОГРАММА ВОСПИТАНИЯ</a:t>
            </a:r>
          </a:p>
          <a:p>
            <a:pPr algn="ctr"/>
            <a:r>
              <a:rPr lang="ru-RU" b="1" dirty="0">
                <a:latin typeface="Verdana" pitchFamily="34" charset="0"/>
              </a:rPr>
              <a:t> И СОЦИАЛИЗАЦИИ </a:t>
            </a:r>
            <a:r>
              <a:rPr lang="ru-RU" b="1" dirty="0" smtClean="0">
                <a:latin typeface="Verdana" pitchFamily="34" charset="0"/>
              </a:rPr>
              <a:t>ОБУЧАЮЩИХСЯ</a:t>
            </a:r>
          </a:p>
          <a:p>
            <a:pPr algn="ctr"/>
            <a:r>
              <a:rPr lang="ru-RU" b="1" dirty="0" smtClean="0">
                <a:latin typeface="Verdana" pitchFamily="34" charset="0"/>
              </a:rPr>
              <a:t>ООО, СОО</a:t>
            </a:r>
            <a:endParaRPr lang="ru-RU" b="1" dirty="0">
              <a:latin typeface="Verdana" pitchFamily="34" charset="0"/>
            </a:endParaRPr>
          </a:p>
          <a:p>
            <a:pPr algn="ctr"/>
            <a:endParaRPr lang="ru-RU" dirty="0">
              <a:latin typeface="Verdana" pitchFamily="34" charset="0"/>
            </a:endParaRPr>
          </a:p>
        </p:txBody>
      </p:sp>
      <p:sp>
        <p:nvSpPr>
          <p:cNvPr id="11268" name="AutoShape 11"/>
          <p:cNvSpPr>
            <a:spLocks/>
          </p:cNvSpPr>
          <p:nvPr/>
        </p:nvSpPr>
        <p:spPr bwMode="auto">
          <a:xfrm rot="5400000">
            <a:off x="5474426" y="-74385"/>
            <a:ext cx="381000" cy="5689600"/>
          </a:xfrm>
          <a:prstGeom prst="rightBrace">
            <a:avLst>
              <a:gd name="adj1" fmla="val 9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11269" name="AutoShape 8"/>
          <p:cNvSpPr>
            <a:spLocks noChangeArrowheads="1"/>
          </p:cNvSpPr>
          <p:nvPr/>
        </p:nvSpPr>
        <p:spPr bwMode="auto">
          <a:xfrm>
            <a:off x="4368801" y="3124200"/>
            <a:ext cx="3551767" cy="2447925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ru-RU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основа для разработки и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реализации собственной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программы </a:t>
            </a:r>
            <a:r>
              <a:rPr lang="ru-RU" b="1" dirty="0" smtClean="0">
                <a:latin typeface="+mj-lt"/>
              </a:rPr>
              <a:t>развития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</a:rPr>
              <a:t> воспитательной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</a:rPr>
              <a:t>компоненты</a:t>
            </a:r>
            <a:endParaRPr lang="ru-RU" b="1" dirty="0">
              <a:latin typeface="+mj-lt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  <p:sp>
        <p:nvSpPr>
          <p:cNvPr id="11270" name="AutoShape 9"/>
          <p:cNvSpPr>
            <a:spLocks noChangeArrowheads="1"/>
          </p:cNvSpPr>
          <p:nvPr/>
        </p:nvSpPr>
        <p:spPr bwMode="auto">
          <a:xfrm>
            <a:off x="8229601" y="3124200"/>
            <a:ext cx="3647017" cy="2438400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ru-RU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b="1" dirty="0" smtClean="0"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</a:rPr>
              <a:t>для </a:t>
            </a:r>
            <a:r>
              <a:rPr lang="ru-RU" b="1" dirty="0">
                <a:latin typeface="+mj-lt"/>
              </a:rPr>
              <a:t>реализации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требуются согласованные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усилия многих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социальных </a:t>
            </a:r>
            <a:r>
              <a:rPr lang="ru-RU" b="1" dirty="0" smtClean="0">
                <a:latin typeface="+mj-lt"/>
              </a:rPr>
              <a:t>субъектов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</a:rPr>
              <a:t>(сетевое 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</a:rPr>
              <a:t>взаимодействие) </a:t>
            </a:r>
            <a:endParaRPr lang="ru-RU" b="1" dirty="0">
              <a:latin typeface="+mj-lt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  <p:sp>
        <p:nvSpPr>
          <p:cNvPr id="11271" name="AutoShape 10"/>
          <p:cNvSpPr>
            <a:spLocks noChangeArrowheads="1"/>
          </p:cNvSpPr>
          <p:nvPr/>
        </p:nvSpPr>
        <p:spPr bwMode="auto">
          <a:xfrm>
            <a:off x="304800" y="3124200"/>
            <a:ext cx="3744384" cy="2447925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ru-RU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интегрирована в урочную,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внеурочную, внешкольную,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общественно-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полезную деятельность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 обучающегося и его </a:t>
            </a:r>
          </a:p>
          <a:p>
            <a:pPr algn="ctr">
              <a:spcBef>
                <a:spcPct val="50000"/>
              </a:spcBef>
            </a:pPr>
            <a:r>
              <a:rPr lang="ru-RU" b="1" dirty="0">
                <a:latin typeface="+mj-lt"/>
              </a:rPr>
              <a:t>родителей </a:t>
            </a: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9669" y="26369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b="1" i="1" dirty="0">
              <a:latin typeface="Times New Roman" pitchFamily="18" charset="0"/>
            </a:endParaRPr>
          </a:p>
        </p:txBody>
      </p:sp>
      <p:pic>
        <p:nvPicPr>
          <p:cNvPr id="106498" name="Picture 2" descr="http://moukornilovo.ucoz.ru/documents/f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25" y="274321"/>
            <a:ext cx="1244715" cy="905893"/>
          </a:xfrm>
          <a:prstGeom prst="rect">
            <a:avLst/>
          </a:prstGeom>
          <a:noFill/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6843" y="235131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147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Направления и виды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воспитательной  деятельности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9006" y="1600200"/>
          <a:ext cx="10463348" cy="507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6137"/>
                <a:gridCol w="5447211"/>
              </a:tblGrid>
              <a:tr h="61624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Направления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21" marB="45721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Виды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45721" marB="45721"/>
                </a:tc>
              </a:tr>
              <a:tr h="4458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Здоровьесберегающее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Нравственное и духовное;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Интеллектуальное;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Гражданско-патриотическое;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Экологическое;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Правовое и культура безопасности;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Социо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медиакультурное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Коммуникативная культура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семейных ценностей;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Культуротворческое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эстетическое;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Положительное отношение к труду и творчеству;</a:t>
                      </a:r>
                    </a:p>
                  </a:txBody>
                  <a:tcPr marL="121920" marR="121920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Игровая;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Познавательная;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Проблемно-ценностное 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Досугово-развлекательная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деятельность (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досуговое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общение);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Художественное творчество;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Социальное творчество (социально преобразующая добровольческая деятельность);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Техническое творчество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Трудовая (производственная) деятельность;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Спортивно-оздоровительная деятельность;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Туристско-краеведческая деятельность;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Проектная</a:t>
                      </a:r>
                    </a:p>
                  </a:txBody>
                  <a:tcPr marL="121920" marR="121920" marT="45721" marB="45721"/>
                </a:tc>
              </a:tr>
            </a:tbl>
          </a:graphicData>
        </a:graphic>
      </p:graphicFrame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3611" y="235131"/>
            <a:ext cx="1258389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moukornilovo.ucoz.ru/documents/f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25" y="274321"/>
            <a:ext cx="1244715" cy="905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https://myslide.ru/documents_4/f6d73353e48c6aa030a171a90389ad41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54" y="-627017"/>
            <a:ext cx="10959737" cy="7994467"/>
          </a:xfrm>
          <a:prstGeom prst="rect">
            <a:avLst/>
          </a:prstGeom>
          <a:noFill/>
        </p:spPr>
      </p:pic>
      <p:pic>
        <p:nvPicPr>
          <p:cNvPr id="5" name="Picture 2" descr="http://moukornilovo.ucoz.ru/documents/f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828" y="992778"/>
            <a:ext cx="1610476" cy="905893"/>
          </a:xfrm>
          <a:prstGeom prst="rect">
            <a:avLst/>
          </a:prstGeom>
          <a:noFill/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1361" y="0"/>
            <a:ext cx="1475157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5" y="274638"/>
            <a:ext cx="10620102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Уровни воспитательных результатов учитываются при определении цели воспитания 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56944"/>
              </p:ext>
            </p:extLst>
          </p:nvPr>
        </p:nvGraphicFramePr>
        <p:xfrm>
          <a:off x="137456" y="1510394"/>
          <a:ext cx="10436925" cy="554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810"/>
                <a:gridCol w="2543452"/>
                <a:gridCol w="2894273"/>
                <a:gridCol w="3157390"/>
              </a:tblGrid>
              <a:tr h="539814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Направление ВД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Times New Roman"/>
                          <a:cs typeface="Times New Roman"/>
                        </a:rPr>
                        <a:t>ФГОС НОО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Times New Roman"/>
                          <a:cs typeface="Times New Roman"/>
                        </a:rPr>
                        <a:t>ФГОС ООО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Times New Roman"/>
                          <a:cs typeface="Times New Roman"/>
                        </a:rPr>
                        <a:t>ФГОС СОО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</a:tr>
              <a:tr h="212967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Гражданско-патриотическое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Знакомство с историко-культурной, этнической и муниципальной/ региональной спецификой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российской гражданской идентичности</a:t>
                      </a:r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 учетом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историко-культурной и этнической специфику региона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Готовность к защите интересов Отечества;</a:t>
                      </a:r>
                    </a:p>
                    <a:p>
                      <a:pPr lvl="0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подготовка к патриотическому служению, социально-значимая деятельность</a:t>
                      </a:r>
                    </a:p>
                  </a:txBody>
                  <a:tcPr marL="121920" marR="121920"/>
                </a:tc>
              </a:tr>
              <a:tr h="2274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/>
                          <a:cs typeface="Times New Roman"/>
                        </a:rPr>
                        <a:t>Коммуникативное</a:t>
                      </a:r>
                      <a:endParaRPr lang="ru-RU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Формирование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коммуникативных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навыков, навыков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самоорганизации в группе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Формирование позитивной самооценки, самоуважения, конструктивных способов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выражения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Готовность и способность вести диалог с другими людьми и достигать в нем взаимопонимания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500" marR="63500" marT="47625" marB="47625"/>
                </a:tc>
              </a:tr>
            </a:tbl>
          </a:graphicData>
        </a:graphic>
      </p:graphicFrame>
      <p:pic>
        <p:nvPicPr>
          <p:cNvPr id="5" name="Picture 2" descr="http://moukornilovo.ucoz.ru/documents/f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07" y="5447212"/>
            <a:ext cx="1214236" cy="862147"/>
          </a:xfrm>
          <a:prstGeom prst="rect">
            <a:avLst/>
          </a:prstGeom>
          <a:noFill/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297" y="182880"/>
            <a:ext cx="1323703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lidepedia.net/u/storage/ppt_5769/7a40-1393502728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6"/>
            <a:ext cx="10829109" cy="6867636"/>
          </a:xfrm>
          <a:prstGeom prst="rect">
            <a:avLst/>
          </a:prstGeom>
          <a:noFill/>
        </p:spPr>
      </p:pic>
      <p:pic>
        <p:nvPicPr>
          <p:cNvPr id="5" name="Picture 2" descr="http://moukornilovo.ucoz.ru/documents/f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26" y="0"/>
            <a:ext cx="1610476" cy="905893"/>
          </a:xfrm>
          <a:prstGeom prst="rect">
            <a:avLst/>
          </a:prstGeom>
          <a:noFill/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8297" y="182880"/>
            <a:ext cx="1323703" cy="94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9336</TotalTime>
  <Words>5204</Words>
  <Application>Microsoft Office PowerPoint</Application>
  <PresentationFormat>Произвольный</PresentationFormat>
  <Paragraphs>901</Paragraphs>
  <Slides>48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Изящная</vt:lpstr>
      <vt:lpstr> Воспитание в современной школе: от отдельных мероприятий к воспитывающей среде. Мотивационный менеджмент.  </vt:lpstr>
      <vt:lpstr>Основные вопросы </vt:lpstr>
      <vt:lpstr>Уровень личной компетентности в вопросе создания программы воспитания </vt:lpstr>
      <vt:lpstr>Актуальность </vt:lpstr>
      <vt:lpstr>Программа духовно-нравственного развития и воспитания  личности гражданина Российской Федерации  НОО </vt:lpstr>
      <vt:lpstr>Направления и виды   воспитательной  деятельности</vt:lpstr>
      <vt:lpstr>Презентация PowerPoint</vt:lpstr>
      <vt:lpstr>Уровни воспитательных результатов учитываются при определении цели воспитания </vt:lpstr>
      <vt:lpstr>Презентация PowerPoint</vt:lpstr>
      <vt:lpstr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 (вступает в силу с 1 сентября 2020 года) </vt:lpstr>
      <vt:lpstr>Презентация PowerPoint</vt:lpstr>
      <vt:lpstr>Презентация PowerPoint</vt:lpstr>
      <vt:lpstr>Апробация и внедрение программы воспитания</vt:lpstr>
      <vt:lpstr>Определяем исходную позицию </vt:lpstr>
      <vt:lpstr>ВОСПИТЫВАЮЩАЯ СРЕДА: что делать? Воспитывает не сам воспитатель, а среда (А. С макаренко) </vt:lpstr>
      <vt:lpstr>Воспитывающая среда </vt:lpstr>
      <vt:lpstr>Воспитывающая социокультурная среда </vt:lpstr>
      <vt:lpstr>Презентация PowerPoint</vt:lpstr>
      <vt:lpstr>Компоненты воспитательной среды школы (по Н.Е. Щурковой) </vt:lpstr>
      <vt:lpstr>       Основные механизмы-реализации средового подхода в  воспитании: </vt:lpstr>
      <vt:lpstr>Презентация PowerPoint</vt:lpstr>
      <vt:lpstr>Раздел 1. «Особенности организуемого в школе воспитательного процесса»</vt:lpstr>
      <vt:lpstr>Как вовлечь педагогический коллектив в проектирование программы? </vt:lpstr>
      <vt:lpstr>ВОСПИТАНИЕ. С каким действием ассоциируется понятие? Выразите глаголом неопределенной формы ЧТО ДЕЛАТЬ? </vt:lpstr>
      <vt:lpstr>ВОСПИТЫВАТЬ </vt:lpstr>
      <vt:lpstr>     Технология форсайт-сессии «Соборный текст»  выпишем все перечисленные глаголы. Главное – БЕЗ повторов </vt:lpstr>
      <vt:lpstr>                   инструкция  по проведению форсайт-сессии «Соборный текст»  </vt:lpstr>
      <vt:lpstr>инструкция по проведению форсайт-сессии «Соборный текст»</vt:lpstr>
      <vt:lpstr>Методическая помощь ИРО ПК  1.консультирование в режиме ВКС (по согласованию)  2. Внебюджетные курсы повышения квалификации «Конструирование рабочей программы воспитания: от отдельных мероприятий к воспитывающей среде» 16 час. (дистант, очно-заочные)  3. бюджетные КПК: «Конструирование инновационно-образовательных моделей внеурочной деятельности основной школы» 6-8 сентября  2021 г.   «Комплексный подход к составлению плана и реализации деятельности классного руководителя»  16-18 марта 20201 г,                          12-14 октября 2021 г.   «Активные и интерактивные образовательные практики в реализации Стратегии развития воспитания образовательной организации»          15-26 ноября 2021 г.       </vt:lpstr>
      <vt:lpstr>Подводим итоги вебинара</vt:lpstr>
      <vt:lpstr>Некоторые промежуточные результаты реализации стратегии воспитания в пермском образовании 2020 г.</vt:lpstr>
      <vt:lpstr>Презентация PowerPoint</vt:lpstr>
      <vt:lpstr>Направление 2. «Патриотическое воспитание»</vt:lpstr>
      <vt:lpstr>Военно-патриотическое воспитание детей и молодежи в Пермском крае</vt:lpstr>
      <vt:lpstr>Презентация PowerPoint</vt:lpstr>
      <vt:lpstr>Презентация PowerPoint</vt:lpstr>
      <vt:lpstr>Всероссийское военно-патриотическое движение «ЮНАРМИЯ»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ОБРАЗОВАТЕЛЬНЫЙ ПРОЕКТ «САМБО В ШКОЛУ»</vt:lpstr>
      <vt:lpstr>Презентация PowerPoint</vt:lpstr>
      <vt:lpstr>Социально-психологическое тестирование 2020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Познавательное развитие детей на основе технического конструирования</dc:title>
  <dc:creator>Голубцов Алексей Валерьевич</dc:creator>
  <cp:lastModifiedBy>Dremina-IA</cp:lastModifiedBy>
  <cp:revision>880</cp:revision>
  <cp:lastPrinted>2019-08-16T09:58:51Z</cp:lastPrinted>
  <dcterms:created xsi:type="dcterms:W3CDTF">2017-06-28T07:28:35Z</dcterms:created>
  <dcterms:modified xsi:type="dcterms:W3CDTF">2021-01-18T08:02:44Z</dcterms:modified>
</cp:coreProperties>
</file>