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6" r:id="rId1"/>
  </p:sldMasterIdLst>
  <p:notesMasterIdLst>
    <p:notesMasterId r:id="rId33"/>
  </p:notesMasterIdLst>
  <p:handoutMasterIdLst>
    <p:handoutMasterId r:id="rId34"/>
  </p:handoutMasterIdLst>
  <p:sldIdLst>
    <p:sldId id="257" r:id="rId2"/>
    <p:sldId id="294" r:id="rId3"/>
    <p:sldId id="337" r:id="rId4"/>
    <p:sldId id="335" r:id="rId5"/>
    <p:sldId id="336" r:id="rId6"/>
    <p:sldId id="270" r:id="rId7"/>
    <p:sldId id="320" r:id="rId8"/>
    <p:sldId id="319" r:id="rId9"/>
    <p:sldId id="272" r:id="rId10"/>
    <p:sldId id="298" r:id="rId11"/>
    <p:sldId id="300" r:id="rId12"/>
    <p:sldId id="326" r:id="rId13"/>
    <p:sldId id="327" r:id="rId14"/>
    <p:sldId id="259" r:id="rId15"/>
    <p:sldId id="322" r:id="rId16"/>
    <p:sldId id="323" r:id="rId17"/>
    <p:sldId id="325" r:id="rId18"/>
    <p:sldId id="297" r:id="rId19"/>
    <p:sldId id="265" r:id="rId20"/>
    <p:sldId id="331" r:id="rId21"/>
    <p:sldId id="332" r:id="rId22"/>
    <p:sldId id="269" r:id="rId23"/>
    <p:sldId id="263" r:id="rId24"/>
    <p:sldId id="301" r:id="rId25"/>
    <p:sldId id="329" r:id="rId26"/>
    <p:sldId id="334" r:id="rId27"/>
    <p:sldId id="333" r:id="rId28"/>
    <p:sldId id="328" r:id="rId29"/>
    <p:sldId id="330" r:id="rId30"/>
    <p:sldId id="338" r:id="rId31"/>
    <p:sldId id="321" r:id="rId32"/>
  </p:sldIdLst>
  <p:sldSz cx="12192000" cy="6858000"/>
  <p:notesSz cx="6858000" cy="9144000"/>
  <p:defaultTextStyle>
    <a:defPPr rtl="0"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99003842-3EF1-4998-B790-E2EE42432769}">
          <p14:sldIdLst>
            <p14:sldId id="257"/>
            <p14:sldId id="294"/>
            <p14:sldId id="337"/>
            <p14:sldId id="335"/>
            <p14:sldId id="336"/>
            <p14:sldId id="270"/>
            <p14:sldId id="320"/>
            <p14:sldId id="319"/>
            <p14:sldId id="272"/>
            <p14:sldId id="298"/>
            <p14:sldId id="300"/>
            <p14:sldId id="326"/>
            <p14:sldId id="327"/>
            <p14:sldId id="259"/>
            <p14:sldId id="322"/>
            <p14:sldId id="323"/>
            <p14:sldId id="325"/>
            <p14:sldId id="297"/>
            <p14:sldId id="265"/>
            <p14:sldId id="331"/>
            <p14:sldId id="332"/>
            <p14:sldId id="269"/>
            <p14:sldId id="263"/>
            <p14:sldId id="301"/>
            <p14:sldId id="329"/>
            <p14:sldId id="334"/>
            <p14:sldId id="333"/>
            <p14:sldId id="328"/>
            <p14:sldId id="330"/>
            <p14:sldId id="338"/>
            <p14:sldId id="321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BA8B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8D230F3-CF80-4859-8CE7-A43EE81993B5}" styleName="Светлый стиль 1 — акцент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69012ECD-51FC-41F1-AA8D-1B2483CD663E}" styleName="Светлый стиль 2 — акцент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F2DE63D5-997A-4646-A377-4702673A728D}" styleName="Светлый стиль 2 — акцент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8286" autoAdjust="0"/>
    <p:restoredTop sz="94690" autoAdjust="0"/>
  </p:normalViewPr>
  <p:slideViewPr>
    <p:cSldViewPr snapToGrid="0">
      <p:cViewPr varScale="1">
        <p:scale>
          <a:sx n="82" d="100"/>
          <a:sy n="82" d="100"/>
        </p:scale>
        <p:origin x="566" y="5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>
      <p:cViewPr varScale="1">
        <p:scale>
          <a:sx n="124" d="100"/>
          <a:sy n="124" d="100"/>
        </p:scale>
        <p:origin x="4950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1E51D080-0FA4-452C-BE9C-57B885F95115}" type="datetime1">
              <a:rPr lang="ru-RU" smtClean="0"/>
              <a:pPr rtl="0"/>
              <a:t>21.04.2022</a:t>
            </a:fld>
            <a:endParaRPr lang="en-US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en-US"/>
          </a:p>
        </p:txBody>
      </p:sp>
      <p:sp>
        <p:nvSpPr>
          <p:cNvPr id="5" name="Номер слайда 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ED92CB86-0DB9-4A70-B1CF-B23508471F6B}" type="slidenum">
              <a:rPr lang="en-US" smtClean="0"/>
              <a:pPr rtl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3557642"/>
      </p:ext>
    </p:extLst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A68A2903-BD5A-4833-B0CA-AB5B8165171B}" type="datetime1">
              <a:rPr lang="ru-RU" smtClean="0"/>
              <a:pPr rtl="0"/>
              <a:t>21.04.2022</a:t>
            </a:fld>
            <a:endParaRPr lang="en-US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en-US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ru"/>
              <a:t>Щелкните, чтобы изменить стили текста образца слайда</a:t>
            </a:r>
            <a:endParaRPr lang="en-US"/>
          </a:p>
          <a:p>
            <a:pPr lvl="1" rtl="0"/>
            <a:r>
              <a:rPr lang="ru"/>
              <a:t>Второй уровень</a:t>
            </a:r>
          </a:p>
          <a:p>
            <a:pPr lvl="2" rtl="0"/>
            <a:r>
              <a:rPr lang="ru"/>
              <a:t>Третий уровень</a:t>
            </a:r>
          </a:p>
          <a:p>
            <a:pPr lvl="3" rtl="0"/>
            <a:r>
              <a:rPr lang="ru"/>
              <a:t>Четвертый уровень</a:t>
            </a:r>
          </a:p>
          <a:p>
            <a:pPr lvl="4" rtl="0"/>
            <a:r>
              <a:rPr lang="ru"/>
              <a:t>Пятый уровень</a:t>
            </a:r>
            <a:endParaRPr lang="en-US"/>
          </a:p>
        </p:txBody>
      </p:sp>
      <p:sp>
        <p:nvSpPr>
          <p:cNvPr id="6" name="Нижний колонтитул 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en-US"/>
          </a:p>
        </p:txBody>
      </p:sp>
      <p:sp>
        <p:nvSpPr>
          <p:cNvPr id="7" name="Номер слайда 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9C2B151B-D7D1-48E5-8230-5AADBC794F88}" type="slidenum">
              <a:rPr lang="en-US" smtClean="0"/>
              <a:pPr rtl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859278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pPr rtl="0"/>
            <a:fld id="{A68A2903-BD5A-4833-B0CA-AB5B8165171B}" type="datetime1">
              <a:rPr lang="ru-RU" smtClean="0"/>
              <a:pPr rtl="0"/>
              <a:t>21.04.2022</a:t>
            </a:fld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9C2B151B-D7D1-48E5-8230-5AADBC794F88}" type="slidenum">
              <a:rPr lang="en-US" smtClean="0"/>
              <a:pPr rtl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654524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pPr rtl="0"/>
            <a:fld id="{A68A2903-BD5A-4833-B0CA-AB5B8165171B}" type="datetime1">
              <a:rPr lang="ru-RU" smtClean="0"/>
              <a:pPr rtl="0"/>
              <a:t>21.04.2022</a:t>
            </a:fld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9C2B151B-D7D1-48E5-8230-5AADBC794F88}" type="slidenum">
              <a:rPr lang="en-US" smtClean="0"/>
              <a:pPr rtl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55279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39E3965E-AC41-4711-9D10-E25ABB132D86}"/>
              </a:ext>
            </a:extLst>
          </p:cNvPr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rtlCol="0" anchor="b">
            <a:normAutofit/>
          </a:bodyPr>
          <a:lstStyle>
            <a:lvl1pPr algn="l">
              <a:lnSpc>
                <a:spcPct val="90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rtl="0"/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Подзаголовок 2"/>
          <p:cNvSpPr>
            <a:spLocks noGrp="1"/>
          </p:cNvSpPr>
          <p:nvPr>
            <p:ph type="subTitle" idx="1"/>
          </p:nvPr>
        </p:nvSpPr>
        <p:spPr>
          <a:xfrm>
            <a:off x="1100051" y="4645152"/>
            <a:ext cx="10058400" cy="1143000"/>
          </a:xfrm>
        </p:spPr>
        <p:txBody>
          <a:bodyPr lIns="91440" rIns="91440" rtlCol="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1"/>
                </a:solidFill>
                <a:latin typeface="+mn-lt"/>
                <a:cs typeface="FreesiaUPC" panose="020B0502040204020203" pitchFamily="34" charset="-34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pPr rtl="0"/>
            <a:r>
              <a:rPr lang="ru-RU"/>
              <a:t>Образец подзаголовка</a:t>
            </a:r>
            <a:endParaRPr lang="en-US" dirty="0"/>
          </a:p>
        </p:txBody>
      </p:sp>
      <p:cxnSp>
        <p:nvCxnSpPr>
          <p:cNvPr id="9" name="Прямая соединительная линия 8">
            <a:extLst>
              <a:ext uri="{FF2B5EF4-FFF2-40B4-BE49-F238E27FC236}">
                <a16:creationId xmlns:a16="http://schemas.microsoft.com/office/drawing/2014/main" id="{1F5DC8C3-BA5F-4EED-BB9A-A14272BD82A1}"/>
              </a:ext>
            </a:extLst>
          </p:cNvPr>
          <p:cNvCxnSpPr/>
          <p:nvPr/>
        </p:nvCxnSpPr>
        <p:spPr>
          <a:xfrm>
            <a:off x="1207658" y="4474741"/>
            <a:ext cx="987552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Дата 3">
            <a:extLst>
              <a:ext uri="{FF2B5EF4-FFF2-40B4-BE49-F238E27FC236}">
                <a16:creationId xmlns:a16="http://schemas.microsoft.com/office/drawing/2014/main" id="{9925CCF1-92C0-4AF3-BFAF-4921631915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8D4DAEB3-2211-4CA3-9D23-0143FCF3926F}" type="datetime1">
              <a:rPr lang="ru-RU" smtClean="0"/>
              <a:pPr rtl="0"/>
              <a:t>21.04.2022</a:t>
            </a:fld>
            <a:endParaRPr lang="en-US" dirty="0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051A78A9-3DFF-4937-A9F2-5D8CF495F3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  <p:sp>
        <p:nvSpPr>
          <p:cNvPr id="6" name="Номер слайда 5">
            <a:extLst>
              <a:ext uri="{FF2B5EF4-FFF2-40B4-BE49-F238E27FC236}">
                <a16:creationId xmlns:a16="http://schemas.microsoft.com/office/drawing/2014/main" id="{5FAEB271-5CC0-4759-BC6E-8BE53AB22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A98EE3D-8CD1-4C3F-BD1C-C98C9596463C}" type="slidenum">
              <a:rPr lang="en-US" smtClean="0"/>
              <a:pPr rtl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83314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 rtlCol="0"/>
          <a:lstStyle/>
          <a:p>
            <a:pPr lvl="0" rtl="0"/>
            <a:r>
              <a:rPr lang="ru-RU"/>
              <a:t>Образец текста</a:t>
            </a:r>
          </a:p>
          <a:p>
            <a:pPr lvl="1" rtl="0"/>
            <a:r>
              <a:rPr lang="ru-RU"/>
              <a:t>Второй уровень</a:t>
            </a:r>
          </a:p>
          <a:p>
            <a:pPr lvl="2" rtl="0"/>
            <a:r>
              <a:rPr lang="ru-RU"/>
              <a:t>Третий уровень</a:t>
            </a:r>
          </a:p>
          <a:p>
            <a:pPr lvl="3" rtl="0"/>
            <a:r>
              <a:rPr lang="ru-RU"/>
              <a:t>Четвертый уровень</a:t>
            </a:r>
          </a:p>
          <a:p>
            <a:pPr lvl="4" rtl="0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7D5506EE-1026-4F35-9ACC-BD05BE0F9B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A82E9B35-0826-45CC-9C2C-707B22DFAA83}" type="datetime1">
              <a:rPr lang="ru-RU" smtClean="0"/>
              <a:pPr rtl="0"/>
              <a:t>21.04.2022</a:t>
            </a:fld>
            <a:endParaRPr lang="en-US" dirty="0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B7696E5F-8D95-4450-AE52-5438E6EDE2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  <p:sp>
        <p:nvSpPr>
          <p:cNvPr id="9" name="Номер слайда 8">
            <a:extLst>
              <a:ext uri="{FF2B5EF4-FFF2-40B4-BE49-F238E27FC236}">
                <a16:creationId xmlns:a16="http://schemas.microsoft.com/office/drawing/2014/main" id="{999B2253-74CC-409E-BEB0-F8EFCFCB56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A98EE3D-8CD1-4C3F-BD1C-C98C9596463C}" type="slidenum">
              <a:rPr lang="en-US" smtClean="0"/>
              <a:pPr rtl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22698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E1B68A5B-D9FA-424B-A4EB-30E7223836B3}"/>
              </a:ext>
            </a:extLst>
          </p:cNvPr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Вертикальный заголовок 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 rtlCol="0"/>
          <a:lstStyle/>
          <a:p>
            <a:pPr rtl="0"/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 rtlCol="0"/>
          <a:lstStyle/>
          <a:p>
            <a:pPr lvl="0" rtl="0"/>
            <a:r>
              <a:rPr lang="ru-RU"/>
              <a:t>Образец текста</a:t>
            </a:r>
          </a:p>
          <a:p>
            <a:pPr lvl="1" rtl="0"/>
            <a:r>
              <a:rPr lang="ru-RU"/>
              <a:t>Второй уровень</a:t>
            </a:r>
          </a:p>
          <a:p>
            <a:pPr lvl="2" rtl="0"/>
            <a:r>
              <a:rPr lang="ru-RU"/>
              <a:t>Третий уровень</a:t>
            </a:r>
          </a:p>
          <a:p>
            <a:pPr lvl="3" rtl="0"/>
            <a:r>
              <a:rPr lang="ru-RU"/>
              <a:t>Четвертый уровень</a:t>
            </a:r>
          </a:p>
          <a:p>
            <a:pPr lvl="4" rtl="0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AF33D6B0-F070-45C4-A472-19F432BE39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74C0063D-EDF2-4190-A726-B9B651F864E7}" type="datetime1">
              <a:rPr lang="ru-RU" smtClean="0"/>
              <a:pPr rtl="0"/>
              <a:t>21.04.2022</a:t>
            </a:fld>
            <a:endParaRPr lang="en-US" dirty="0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9975399F-DAB2-410D-967F-ED17E6F796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  <p:sp>
        <p:nvSpPr>
          <p:cNvPr id="10" name="Номер слайда 9">
            <a:extLst>
              <a:ext uri="{FF2B5EF4-FFF2-40B4-BE49-F238E27FC236}">
                <a16:creationId xmlns:a16="http://schemas.microsoft.com/office/drawing/2014/main" id="{F762A46F-6BE5-4D12-9412-5CA7672EA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A98EE3D-8CD1-4C3F-BD1C-C98C9596463C}" type="slidenum">
              <a:rPr lang="en-US" smtClean="0"/>
              <a:pPr rtl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18272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 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pPr lvl="0" rtl="0"/>
            <a:r>
              <a:rPr lang="ru-RU"/>
              <a:t>Образец текста</a:t>
            </a:r>
          </a:p>
          <a:p>
            <a:pPr lvl="1" rtl="0"/>
            <a:r>
              <a:rPr lang="ru-RU"/>
              <a:t>Второй уровень</a:t>
            </a:r>
          </a:p>
          <a:p>
            <a:pPr lvl="2" rtl="0"/>
            <a:r>
              <a:rPr lang="ru-RU"/>
              <a:t>Третий уровень</a:t>
            </a:r>
          </a:p>
          <a:p>
            <a:pPr lvl="3" rtl="0"/>
            <a:r>
              <a:rPr lang="ru-RU"/>
              <a:t>Четвертый уровень</a:t>
            </a:r>
          </a:p>
          <a:p>
            <a:pPr lvl="4" rtl="0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354D8B55-9EA8-4B81-8E84-9B93B0A275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BE289488-0C23-4DC8-A9FA-240659547385}" type="datetime1">
              <a:rPr lang="ru-RU" smtClean="0"/>
              <a:pPr rtl="0"/>
              <a:t>21.04.2022</a:t>
            </a:fld>
            <a:endParaRPr lang="en-US" dirty="0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062CA021-2578-47CB-822C-BDDFF7223B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  <p:sp>
        <p:nvSpPr>
          <p:cNvPr id="9" name="Номер слайда 8">
            <a:extLst>
              <a:ext uri="{FF2B5EF4-FFF2-40B4-BE49-F238E27FC236}">
                <a16:creationId xmlns:a16="http://schemas.microsoft.com/office/drawing/2014/main" id="{C4AAB51D-4141-4682-9375-DAFD5FB9DD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A98EE3D-8CD1-4C3F-BD1C-C98C9596463C}" type="slidenum">
              <a:rPr lang="en-US" smtClean="0"/>
              <a:pPr rtl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26706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A585C21A-8B93-4657-B5DF-7EAEAD3BE127}"/>
              </a:ext>
            </a:extLst>
          </p:cNvPr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rtlCol="0" anchor="b" anchorCtr="0">
            <a:normAutofit/>
          </a:bodyPr>
          <a:lstStyle>
            <a:lvl1pPr>
              <a:lnSpc>
                <a:spcPct val="90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rtl="0"/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97280" y="4663440"/>
            <a:ext cx="10058400" cy="1143000"/>
          </a:xfrm>
        </p:spPr>
        <p:txBody>
          <a:bodyPr lIns="91440" rIns="91440" rtlCol="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ru-RU"/>
              <a:t>Образец текста</a:t>
            </a:r>
          </a:p>
        </p:txBody>
      </p:sp>
      <p:cxnSp>
        <p:nvCxnSpPr>
          <p:cNvPr id="9" name="Прямая соединительная линия 8">
            <a:extLst>
              <a:ext uri="{FF2B5EF4-FFF2-40B4-BE49-F238E27FC236}">
                <a16:creationId xmlns:a16="http://schemas.microsoft.com/office/drawing/2014/main" id="{459DE2C1-4C52-40A3-8959-27B2C1BEBFF6}"/>
              </a:ext>
            </a:extLst>
          </p:cNvPr>
          <p:cNvCxnSpPr/>
          <p:nvPr/>
        </p:nvCxnSpPr>
        <p:spPr>
          <a:xfrm>
            <a:off x="1207658" y="4485132"/>
            <a:ext cx="987552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Дата 6">
            <a:extLst>
              <a:ext uri="{FF2B5EF4-FFF2-40B4-BE49-F238E27FC236}">
                <a16:creationId xmlns:a16="http://schemas.microsoft.com/office/drawing/2014/main" id="{AAF2E137-EC28-48F8-9198-1F02539029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33EFA117-2261-4A1D-8BE7-0B7E6A1366C0}" type="datetime1">
              <a:rPr lang="ru-RU" smtClean="0"/>
              <a:pPr rtl="0"/>
              <a:t>21.04.2022</a:t>
            </a:fld>
            <a:endParaRPr lang="en-US" dirty="0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189422CD-6F62-4DD6-89EF-07A60B42D2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  <p:sp>
        <p:nvSpPr>
          <p:cNvPr id="11" name="Номер слайда 10">
            <a:extLst>
              <a:ext uri="{FF2B5EF4-FFF2-40B4-BE49-F238E27FC236}">
                <a16:creationId xmlns:a16="http://schemas.microsoft.com/office/drawing/2014/main" id="{69C6AFF8-42B4-4D05-969B-9F5FB33555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A98EE3D-8CD1-4C3F-BD1C-C98C9596463C}" type="slidenum">
              <a:rPr lang="en-US" smtClean="0"/>
              <a:pPr rtl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41625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 rtlCol="0"/>
          <a:lstStyle/>
          <a:p>
            <a:pPr rtl="0"/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097280" y="2120900"/>
            <a:ext cx="4639736" cy="3748193"/>
          </a:xfrm>
        </p:spPr>
        <p:txBody>
          <a:bodyPr rtlCol="0"/>
          <a:lstStyle/>
          <a:p>
            <a:pPr lvl="0" rtl="0"/>
            <a:r>
              <a:rPr lang="ru-RU"/>
              <a:t>Образец текста</a:t>
            </a:r>
          </a:p>
          <a:p>
            <a:pPr lvl="1" rtl="0"/>
            <a:r>
              <a:rPr lang="ru-RU"/>
              <a:t>Второй уровень</a:t>
            </a:r>
          </a:p>
          <a:p>
            <a:pPr lvl="2" rtl="0"/>
            <a:r>
              <a:rPr lang="ru-RU"/>
              <a:t>Третий уровень</a:t>
            </a:r>
          </a:p>
          <a:p>
            <a:pPr lvl="3" rtl="0"/>
            <a:r>
              <a:rPr lang="ru-RU"/>
              <a:t>Четвертый уровень</a:t>
            </a:r>
          </a:p>
          <a:p>
            <a:pPr lvl="4" rtl="0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515944" y="2120900"/>
            <a:ext cx="4639736" cy="3748194"/>
          </a:xfrm>
        </p:spPr>
        <p:txBody>
          <a:bodyPr rtlCol="0"/>
          <a:lstStyle/>
          <a:p>
            <a:pPr lvl="0" rtl="0"/>
            <a:r>
              <a:rPr lang="ru-RU"/>
              <a:t>Образец текста</a:t>
            </a:r>
          </a:p>
          <a:p>
            <a:pPr lvl="1" rtl="0"/>
            <a:r>
              <a:rPr lang="ru-RU"/>
              <a:t>Второй уровень</a:t>
            </a:r>
          </a:p>
          <a:p>
            <a:pPr lvl="2" rtl="0"/>
            <a:r>
              <a:rPr lang="ru-RU"/>
              <a:t>Третий уровень</a:t>
            </a:r>
          </a:p>
          <a:p>
            <a:pPr lvl="3" rtl="0"/>
            <a:r>
              <a:rPr lang="ru-RU"/>
              <a:t>Четвертый уровень</a:t>
            </a:r>
          </a:p>
          <a:p>
            <a:pPr lvl="4" rtl="0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2" name="Дата 1">
            <a:extLst>
              <a:ext uri="{FF2B5EF4-FFF2-40B4-BE49-F238E27FC236}">
                <a16:creationId xmlns:a16="http://schemas.microsoft.com/office/drawing/2014/main" id="{5782D47D-B0DC-4C40-BCC6-BBBA32584A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659279E9-B6DA-4AB3-A7CE-B748E56BEA69}" type="datetime1">
              <a:rPr lang="ru-RU" smtClean="0"/>
              <a:pPr rtl="0"/>
              <a:t>21.04.2022</a:t>
            </a:fld>
            <a:endParaRPr lang="en-US" dirty="0"/>
          </a:p>
        </p:txBody>
      </p:sp>
      <p:sp>
        <p:nvSpPr>
          <p:cNvPr id="9" name="Нижний колонтитул 8">
            <a:extLst>
              <a:ext uri="{FF2B5EF4-FFF2-40B4-BE49-F238E27FC236}">
                <a16:creationId xmlns:a16="http://schemas.microsoft.com/office/drawing/2014/main" id="{4690D34E-7EBD-44B2-83CA-4C126A18D7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  <p:sp>
        <p:nvSpPr>
          <p:cNvPr id="10" name="Номер слайда 9">
            <a:extLst>
              <a:ext uri="{FF2B5EF4-FFF2-40B4-BE49-F238E27FC236}">
                <a16:creationId xmlns:a16="http://schemas.microsoft.com/office/drawing/2014/main" id="{2AC511A1-9BBD-42DE-92FB-2AF44F8E97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A98EE3D-8CD1-4C3F-BD1C-C98C9596463C}" type="slidenum">
              <a:rPr lang="en-US" smtClean="0"/>
              <a:pPr rtl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66630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 rtlCol="0"/>
          <a:lstStyle/>
          <a:p>
            <a:pPr rtl="0"/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97280" y="2057400"/>
            <a:ext cx="4639736" cy="736282"/>
          </a:xfrm>
        </p:spPr>
        <p:txBody>
          <a:bodyPr lIns="91440" rIns="91440" rtlCol="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097280" y="2958274"/>
            <a:ext cx="4639736" cy="2910821"/>
          </a:xfrm>
        </p:spPr>
        <p:txBody>
          <a:bodyPr rtlCol="0"/>
          <a:lstStyle/>
          <a:p>
            <a:pPr lvl="0" rtl="0"/>
            <a:r>
              <a:rPr lang="ru-RU"/>
              <a:t>Образец текста</a:t>
            </a:r>
          </a:p>
          <a:p>
            <a:pPr lvl="1" rtl="0"/>
            <a:r>
              <a:rPr lang="ru-RU"/>
              <a:t>Второй уровень</a:t>
            </a:r>
          </a:p>
          <a:p>
            <a:pPr lvl="2" rtl="0"/>
            <a:r>
              <a:rPr lang="ru-RU"/>
              <a:t>Третий уровень</a:t>
            </a:r>
          </a:p>
          <a:p>
            <a:pPr lvl="3" rtl="0"/>
            <a:r>
              <a:rPr lang="ru-RU"/>
              <a:t>Четвертый уровень</a:t>
            </a:r>
          </a:p>
          <a:p>
            <a:pPr lvl="4" rtl="0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515944" y="2057400"/>
            <a:ext cx="4639736" cy="736282"/>
          </a:xfrm>
        </p:spPr>
        <p:txBody>
          <a:bodyPr lIns="91440" rIns="91440" rtlCol="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515944" y="2958273"/>
            <a:ext cx="4639736" cy="2910821"/>
          </a:xfrm>
        </p:spPr>
        <p:txBody>
          <a:bodyPr rtlCol="0"/>
          <a:lstStyle/>
          <a:p>
            <a:pPr lvl="0" rtl="0"/>
            <a:r>
              <a:rPr lang="ru-RU"/>
              <a:t>Образец текста</a:t>
            </a:r>
          </a:p>
          <a:p>
            <a:pPr lvl="1" rtl="0"/>
            <a:r>
              <a:rPr lang="ru-RU"/>
              <a:t>Второй уровень</a:t>
            </a:r>
          </a:p>
          <a:p>
            <a:pPr lvl="2" rtl="0"/>
            <a:r>
              <a:rPr lang="ru-RU"/>
              <a:t>Третий уровень</a:t>
            </a:r>
          </a:p>
          <a:p>
            <a:pPr lvl="3" rtl="0"/>
            <a:r>
              <a:rPr lang="ru-RU"/>
              <a:t>Четвертый уровень</a:t>
            </a:r>
          </a:p>
          <a:p>
            <a:pPr lvl="4" rtl="0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2" name="Дата 1">
            <a:extLst>
              <a:ext uri="{FF2B5EF4-FFF2-40B4-BE49-F238E27FC236}">
                <a16:creationId xmlns:a16="http://schemas.microsoft.com/office/drawing/2014/main" id="{8AF8A515-AA94-45D1-9223-5C2272618D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17CF7452-61A3-4CDC-ACAB-74E5B4A7EF57}" type="datetime1">
              <a:rPr lang="ru-RU" smtClean="0"/>
              <a:pPr rtl="0"/>
              <a:t>21.04.2022</a:t>
            </a:fld>
            <a:endParaRPr lang="en-US" dirty="0"/>
          </a:p>
        </p:txBody>
      </p:sp>
      <p:sp>
        <p:nvSpPr>
          <p:cNvPr id="11" name="Нижний колонтитул 10">
            <a:extLst>
              <a:ext uri="{FF2B5EF4-FFF2-40B4-BE49-F238E27FC236}">
                <a16:creationId xmlns:a16="http://schemas.microsoft.com/office/drawing/2014/main" id="{D052F5BC-98E0-4D60-AD67-9547738B7D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  <p:sp>
        <p:nvSpPr>
          <p:cNvPr id="12" name="Номер слайда 11">
            <a:extLst>
              <a:ext uri="{FF2B5EF4-FFF2-40B4-BE49-F238E27FC236}">
                <a16:creationId xmlns:a16="http://schemas.microsoft.com/office/drawing/2014/main" id="{A38552DC-952E-41EA-AAAF-C2187523C0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A98EE3D-8CD1-4C3F-BD1C-C98C9596463C}" type="slidenum">
              <a:rPr lang="en-US" smtClean="0"/>
              <a:pPr rtl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81946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6" name="Дата 5">
            <a:extLst>
              <a:ext uri="{FF2B5EF4-FFF2-40B4-BE49-F238E27FC236}">
                <a16:creationId xmlns:a16="http://schemas.microsoft.com/office/drawing/2014/main" id="{7392073F-158F-44A3-8913-917AFFC1BC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E4D00952-BE77-47A2-BE29-2226E2D6BB12}" type="datetime1">
              <a:rPr lang="ru-RU" smtClean="0"/>
              <a:pPr rtl="0"/>
              <a:t>21.04.2022</a:t>
            </a:fld>
            <a:endParaRPr lang="en-US" dirty="0"/>
          </a:p>
        </p:txBody>
      </p:sp>
      <p:sp>
        <p:nvSpPr>
          <p:cNvPr id="7" name="Нижний колонтитул 6">
            <a:extLst>
              <a:ext uri="{FF2B5EF4-FFF2-40B4-BE49-F238E27FC236}">
                <a16:creationId xmlns:a16="http://schemas.microsoft.com/office/drawing/2014/main" id="{EED72207-24CA-42B7-A975-2F8E41CBA9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  <p:sp>
        <p:nvSpPr>
          <p:cNvPr id="8" name="Номер слайда 7">
            <a:extLst>
              <a:ext uri="{FF2B5EF4-FFF2-40B4-BE49-F238E27FC236}">
                <a16:creationId xmlns:a16="http://schemas.microsoft.com/office/drawing/2014/main" id="{D01080F2-251A-4B88-9A62-16F46D724F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A98EE3D-8CD1-4C3F-BD1C-C98C9596463C}" type="slidenum">
              <a:rPr lang="en-US" smtClean="0"/>
              <a:pPr rtl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18605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A8E9C91B-7EAD-4562-AB0E-DFB9663AECE3}"/>
              </a:ext>
            </a:extLst>
          </p:cNvPr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Дата 1">
            <a:extLst>
              <a:ext uri="{FF2B5EF4-FFF2-40B4-BE49-F238E27FC236}">
                <a16:creationId xmlns:a16="http://schemas.microsoft.com/office/drawing/2014/main" id="{94E9223F-721F-47BF-9FD5-0F8D12FF0D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14D5EF43-AECB-4459-AE90-3AFB54138C76}" type="datetime1">
              <a:rPr lang="ru-RU" smtClean="0"/>
              <a:pPr rtl="0"/>
              <a:t>21.04.2022</a:t>
            </a:fld>
            <a:endParaRPr lang="en-US" dirty="0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05915714-6BBA-4593-8591-4E26F7D58D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  <p:sp>
        <p:nvSpPr>
          <p:cNvPr id="4" name="Номер слайда 3">
            <a:extLst>
              <a:ext uri="{FF2B5EF4-FFF2-40B4-BE49-F238E27FC236}">
                <a16:creationId xmlns:a16="http://schemas.microsoft.com/office/drawing/2014/main" id="{BE06F857-D2E1-44DD-ABDD-EBB739645B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A98EE3D-8CD1-4C3F-BD1C-C98C9596463C}" type="slidenum">
              <a:rPr lang="en-US" smtClean="0"/>
              <a:pPr rtl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14226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 7">
            <a:extLst>
              <a:ext uri="{FF2B5EF4-FFF2-40B4-BE49-F238E27FC236}">
                <a16:creationId xmlns:a16="http://schemas.microsoft.com/office/drawing/2014/main" id="{16D90D66-BCB9-4229-A829-628874352AC0}"/>
              </a:ext>
            </a:extLst>
          </p:cNvPr>
          <p:cNvSpPr/>
          <p:nvPr/>
        </p:nvSpPr>
        <p:spPr>
          <a:xfrm>
            <a:off x="16" y="0"/>
            <a:ext cx="4654296" cy="68580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Заголовок 1"/>
          <p:cNvSpPr>
            <a:spLocks noGrp="1"/>
          </p:cNvSpPr>
          <p:nvPr>
            <p:ph type="title"/>
          </p:nvPr>
        </p:nvSpPr>
        <p:spPr>
          <a:xfrm>
            <a:off x="643466" y="786383"/>
            <a:ext cx="3517567" cy="2093975"/>
          </a:xfrm>
        </p:spPr>
        <p:txBody>
          <a:bodyPr rtlCol="0" anchor="b">
            <a:normAutofit/>
          </a:bodyPr>
          <a:lstStyle>
            <a:lvl1pPr>
              <a:lnSpc>
                <a:spcPct val="90000"/>
              </a:lnSpc>
              <a:defRPr sz="3600" b="0">
                <a:solidFill>
                  <a:srgbClr val="FFFFFF"/>
                </a:solidFill>
              </a:defRPr>
            </a:lvl1pPr>
          </a:lstStyle>
          <a:p>
            <a:pPr rtl="0"/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458984" y="812799"/>
            <a:ext cx="5928344" cy="5294757"/>
          </a:xfrm>
        </p:spPr>
        <p:txBody>
          <a:bodyPr rtlCol="0"/>
          <a:lstStyle/>
          <a:p>
            <a:pPr lvl="0" rtl="0"/>
            <a:r>
              <a:rPr lang="ru-RU"/>
              <a:t>Образец текста</a:t>
            </a:r>
          </a:p>
          <a:p>
            <a:pPr lvl="1" rtl="0"/>
            <a:r>
              <a:rPr lang="ru-RU"/>
              <a:t>Второй уровень</a:t>
            </a:r>
          </a:p>
          <a:p>
            <a:pPr lvl="2" rtl="0"/>
            <a:r>
              <a:rPr lang="ru-RU"/>
              <a:t>Третий уровень</a:t>
            </a:r>
          </a:p>
          <a:p>
            <a:pPr lvl="3" rtl="0"/>
            <a:r>
              <a:rPr lang="ru-RU"/>
              <a:t>Четвертый уровень</a:t>
            </a:r>
          </a:p>
          <a:p>
            <a:pPr lvl="4" rtl="0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43465" y="3043050"/>
            <a:ext cx="3517567" cy="3064505"/>
          </a:xfrm>
        </p:spPr>
        <p:txBody>
          <a:bodyPr lIns="91440" rIns="91440" rtlCol="0"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43464" y="6446520"/>
            <a:ext cx="3517568" cy="365125"/>
          </a:xfrm>
        </p:spPr>
        <p:txBody>
          <a:bodyPr rtlCol="0"/>
          <a:lstStyle>
            <a:lvl1pPr algn="l">
              <a:defRPr/>
            </a:lvl1pPr>
          </a:lstStyle>
          <a:p>
            <a:pPr rtl="0"/>
            <a:fld id="{FD0FAC8F-653F-479B-B209-9F30C9091843}" type="datetime1">
              <a:rPr lang="ru-RU" smtClean="0"/>
              <a:pPr rtl="0"/>
              <a:t>21.04.2022</a:t>
            </a:fld>
            <a:endParaRPr lang="en-US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5458983" y="6446520"/>
            <a:ext cx="5334019" cy="365125"/>
          </a:xfrm>
        </p:spPr>
        <p:txBody>
          <a:bodyPr rtlCol="0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pPr rtl="0"/>
            <a:endParaRPr 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rtl="0"/>
            <a:fld id="{3A98EE3D-8CD1-4C3F-BD1C-C98C9596463C}" type="slidenum">
              <a:rPr lang="en-US" smtClean="0"/>
              <a:pPr rtl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32822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DA134939-39C0-4522-A125-A13DFDA66490}"/>
              </a:ext>
            </a:extLst>
          </p:cNvPr>
          <p:cNvSpPr/>
          <p:nvPr/>
        </p:nvSpPr>
        <p:spPr>
          <a:xfrm>
            <a:off x="0" y="4578350"/>
            <a:ext cx="12188825" cy="227965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Рисунок 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578350"/>
          </a:xfrm>
          <a:solidFill>
            <a:schemeClr val="bg1">
              <a:lumMod val="85000"/>
            </a:schemeClr>
          </a:solidFill>
        </p:spPr>
        <p:txBody>
          <a:bodyPr lIns="457200" tIns="457200" rtlCol="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rtl="0"/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" name="Заголовок 1"/>
          <p:cNvSpPr>
            <a:spLocks noGrp="1"/>
          </p:cNvSpPr>
          <p:nvPr>
            <p:ph type="title"/>
          </p:nvPr>
        </p:nvSpPr>
        <p:spPr>
          <a:xfrm>
            <a:off x="1097279" y="4799362"/>
            <a:ext cx="10113645" cy="743682"/>
          </a:xfrm>
        </p:spPr>
        <p:txBody>
          <a:bodyPr tIns="0" bIns="0" rtlCol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pPr rtl="0"/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097279" y="5715000"/>
            <a:ext cx="10113264" cy="609600"/>
          </a:xfrm>
        </p:spPr>
        <p:txBody>
          <a:bodyPr lIns="91440" tIns="0" rIns="91440" bIns="0" rtlCol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 rtl="0"/>
            <a:fld id="{36FD9FC9-5FD1-4E3B-B719-212F55599717}" type="datetime1">
              <a:rPr lang="ru-RU" smtClean="0"/>
              <a:pPr rtl="0"/>
              <a:t>21.04.2022</a:t>
            </a:fld>
            <a:endParaRPr lang="en-US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097279" y="6446838"/>
            <a:ext cx="6818262" cy="365125"/>
          </a:xfrm>
        </p:spPr>
        <p:txBody>
          <a:bodyPr rtlCol="0"/>
          <a:lstStyle/>
          <a:p>
            <a:pPr algn="l" rtl="0"/>
            <a:endParaRPr 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A98EE3D-8CD1-4C3F-BD1C-C98C9596463C}" type="slidenum">
              <a:rPr lang="en-US" smtClean="0"/>
              <a:pPr rtl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32677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416A0E3C-60E6-4F39-BC55-5F7C224E1F7C}"/>
              </a:ext>
            </a:extLst>
          </p:cNvPr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rtl="0"/>
            <a:r>
              <a:rPr lang="ru" dirty="0"/>
              <a:t>Стиль образца заголовка</a:t>
            </a:r>
            <a:endParaRPr lang="en-US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97280" y="2108201"/>
            <a:ext cx="10058400" cy="3760891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 rtl="0"/>
            <a:r>
              <a:rPr lang="ru" dirty="0"/>
              <a:t>Щелкните, чтобы изменить стили текста образца слайда</a:t>
            </a:r>
          </a:p>
          <a:p>
            <a:pPr lvl="1" rtl="0"/>
            <a:r>
              <a:rPr lang="ru" dirty="0"/>
              <a:t>Второй уровень</a:t>
            </a:r>
          </a:p>
          <a:p>
            <a:pPr lvl="2" rtl="0"/>
            <a:r>
              <a:rPr lang="ru" dirty="0"/>
              <a:t>Третий уровень</a:t>
            </a:r>
          </a:p>
          <a:p>
            <a:pPr lvl="3" rtl="0"/>
            <a:r>
              <a:rPr lang="ru" dirty="0"/>
              <a:t>Четвертый уровень</a:t>
            </a:r>
          </a:p>
          <a:p>
            <a:pPr lvl="4" rtl="0"/>
            <a:r>
              <a:rPr lang="ru" dirty="0"/>
              <a:t>Пятый уровень</a:t>
            </a:r>
            <a:endParaRPr lang="en-US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218426" y="6446838"/>
            <a:ext cx="2584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rgbClr val="FFFFFF"/>
                </a:solidFill>
                <a:latin typeface="+mn-lt"/>
                <a:cs typeface="Calibri" panose="020F0502020204030204" pitchFamily="34" charset="0"/>
              </a:defRPr>
            </a:lvl1pPr>
          </a:lstStyle>
          <a:p>
            <a:fld id="{428A7F57-8526-4A03-89D8-FFB0245E6649}" type="datetime1">
              <a:rPr lang="ru-RU" smtClean="0"/>
              <a:pPr/>
              <a:t>21.04.2022</a:t>
            </a:fld>
            <a:endParaRPr lang="en-US" dirty="0"/>
          </a:p>
        </p:txBody>
      </p:sp>
      <p:sp>
        <p:nvSpPr>
          <p:cNvPr id="5" name="Нижний колонтитул 4"/>
          <p:cNvSpPr>
            <a:spLocks noGrp="1"/>
          </p:cNvSpPr>
          <p:nvPr>
            <p:ph type="ftr" sz="quarter" idx="3"/>
          </p:nvPr>
        </p:nvSpPr>
        <p:spPr>
          <a:xfrm>
            <a:off x="1097279" y="6446838"/>
            <a:ext cx="681826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 cap="all" baseline="0">
                <a:solidFill>
                  <a:srgbClr val="FFFFFF"/>
                </a:solidFill>
                <a:latin typeface="+mn-lt"/>
                <a:cs typeface="Calibri" panose="020F050202020403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0993582" y="6446838"/>
            <a:ext cx="7800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rgbClr val="FFFFFF"/>
                </a:solidFill>
                <a:latin typeface="+mn-lt"/>
                <a:cs typeface="Calibri" panose="020F0502020204030204" pitchFamily="34" charset="0"/>
              </a:defRPr>
            </a:lvl1pPr>
          </a:lstStyle>
          <a:p>
            <a:fld id="{3A98EE3D-8CD1-4C3F-BD1C-C98C9596463C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0" name="Прямая соединительная линия 9">
            <a:extLst>
              <a:ext uri="{FF2B5EF4-FFF2-40B4-BE49-F238E27FC236}">
                <a16:creationId xmlns:a16="http://schemas.microsoft.com/office/drawing/2014/main" id="{C5025DAC-8B93-4160-B017-3A274A5828C0}"/>
              </a:ext>
            </a:extLst>
          </p:cNvPr>
          <p:cNvCxnSpPr/>
          <p:nvPr/>
        </p:nvCxnSpPr>
        <p:spPr>
          <a:xfrm>
            <a:off x="1193532" y="1897380"/>
            <a:ext cx="996696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349822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8" r:id="rId1"/>
    <p:sldLayoutId id="2147483749" r:id="rId2"/>
    <p:sldLayoutId id="2147483747" r:id="rId3"/>
    <p:sldLayoutId id="2147483743" r:id="rId4"/>
    <p:sldLayoutId id="2147483738" r:id="rId5"/>
    <p:sldLayoutId id="2147483732" r:id="rId6"/>
    <p:sldLayoutId id="2147483733" r:id="rId7"/>
    <p:sldLayoutId id="2147483734" r:id="rId8"/>
    <p:sldLayoutId id="2147483735" r:id="rId9"/>
    <p:sldLayoutId id="2147483736" r:id="rId10"/>
    <p:sldLayoutId id="2147483737" r:id="rId11"/>
  </p:sldLayoutIdLst>
  <p:hf sldNum="0"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700" i="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11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1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Calibri" panose="020F0502020204030204" pitchFamily="34" charset="0"/>
        </a:defRPr>
      </a:lvl1pPr>
      <a:lvl2pPr marL="384048" indent="-182880" algn="l" defTabSz="914400" rtl="0" eaLnBrk="1" latinLnBrk="0" hangingPunct="1">
        <a:lnSpc>
          <a:spcPct val="100000"/>
        </a:lnSpc>
        <a:spcBef>
          <a:spcPts val="200"/>
        </a:spcBef>
        <a:spcAft>
          <a:spcPts val="400"/>
        </a:spcAft>
        <a:buClrTx/>
        <a:buFont typeface="Calibri" pitchFamily="34" charset="0"/>
        <a:buChar char="◦"/>
        <a:defRPr sz="17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Calibri" panose="020F0502020204030204" pitchFamily="34" charset="0"/>
        </a:defRPr>
      </a:lvl2pPr>
      <a:lvl3pPr marL="566928" indent="-182880" algn="l" defTabSz="914400" rtl="0" eaLnBrk="1" latinLnBrk="0" hangingPunct="1">
        <a:lnSpc>
          <a:spcPct val="100000"/>
        </a:lnSpc>
        <a:spcBef>
          <a:spcPts val="200"/>
        </a:spcBef>
        <a:spcAft>
          <a:spcPts val="400"/>
        </a:spcAft>
        <a:buClrTx/>
        <a:buFont typeface="Calibri" pitchFamily="34" charset="0"/>
        <a:buChar char="◦"/>
        <a:defRPr sz="13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Calibri" panose="020F0502020204030204" pitchFamily="34" charset="0"/>
        </a:defRPr>
      </a:lvl3pPr>
      <a:lvl4pPr marL="749808" indent="-182880" algn="l" defTabSz="914400" rtl="0" eaLnBrk="1" latinLnBrk="0" hangingPunct="1">
        <a:lnSpc>
          <a:spcPct val="100000"/>
        </a:lnSpc>
        <a:spcBef>
          <a:spcPts val="200"/>
        </a:spcBef>
        <a:spcAft>
          <a:spcPts val="400"/>
        </a:spcAft>
        <a:buClrTx/>
        <a:buFont typeface="Calibri" pitchFamily="34" charset="0"/>
        <a:buChar char="◦"/>
        <a:defRPr sz="13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Calibri" panose="020F0502020204030204" pitchFamily="34" charset="0"/>
        </a:defRPr>
      </a:lvl4pPr>
      <a:lvl5pPr marL="932688" indent="-182880" algn="l" defTabSz="914400" rtl="0" eaLnBrk="1" latinLnBrk="0" hangingPunct="1">
        <a:lnSpc>
          <a:spcPct val="100000"/>
        </a:lnSpc>
        <a:spcBef>
          <a:spcPts val="200"/>
        </a:spcBef>
        <a:spcAft>
          <a:spcPts val="400"/>
        </a:spcAft>
        <a:buClrTx/>
        <a:buFont typeface="Calibri" pitchFamily="34" charset="0"/>
        <a:buChar char="◦"/>
        <a:defRPr sz="13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Calibri" panose="020F0502020204030204" pitchFamily="34" charset="0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hyperlink" Target="https://events.webinar.ru/51207829/11159979/record-new/11509335" TargetMode="Externa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2" name="Прямоугольник 21">
            <a:extLst>
              <a:ext uri="{FF2B5EF4-FFF2-40B4-BE49-F238E27FC236}">
                <a16:creationId xmlns:a16="http://schemas.microsoft.com/office/drawing/2014/main" id="{A9286AD2-18A9-4868-A4E3-7A2097A2081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"/>
            <a:ext cx="12192001" cy="685799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8FD68DA-43BA-4508-8DE2-BA9BB7B2FA5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309809" y="493363"/>
            <a:ext cx="6115317" cy="3686015"/>
          </a:xfrm>
        </p:spPr>
        <p:txBody>
          <a:bodyPr rtlCol="0">
            <a:normAutofit fontScale="90000"/>
          </a:bodyPr>
          <a:lstStyle/>
          <a:p>
            <a:r>
              <a:rPr lang="ru-RU" sz="4000" dirty="0"/>
              <a:t>ВЕБИНАР-ТРЕНИНГ № 3 ПО РАЗБОРУ ЗАДАНИЙ, ИСПОЛЬЗУЕМЫХ ДЛЯ ОЦЕНКИ ФИНАНСОВОЙ ГРАМОТНОСТИ ОБУЧАЮЩИХСЯ</a:t>
            </a:r>
            <a:endParaRPr lang="ru" sz="4000" dirty="0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A8E9CFF2-3777-4FF4-A759-8491175B0B7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427754" y="4672739"/>
            <a:ext cx="6131346" cy="1021498"/>
          </a:xfrm>
        </p:spPr>
        <p:txBody>
          <a:bodyPr rtlCol="0">
            <a:normAutofit/>
          </a:bodyPr>
          <a:lstStyle/>
          <a:p>
            <a:pPr rtl="0"/>
            <a:r>
              <a:rPr lang="ru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ВЕБИНАР 4</a:t>
            </a:r>
          </a:p>
        </p:txBody>
      </p:sp>
      <p:cxnSp>
        <p:nvCxnSpPr>
          <p:cNvPr id="24" name="Прямая соединительная линия 23">
            <a:extLst>
              <a:ext uri="{FF2B5EF4-FFF2-40B4-BE49-F238E27FC236}">
                <a16:creationId xmlns:a16="http://schemas.microsoft.com/office/drawing/2014/main" id="{E7A7CD63-7EC3-44F3-95D0-595C4019FF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5427754" y="4498925"/>
            <a:ext cx="5636107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4">
            <a:extLst>
              <a:ext uri="{FF2B5EF4-FFF2-40B4-BE49-F238E27FC236}">
                <a16:creationId xmlns:a16="http://schemas.microsoft.com/office/drawing/2014/main" id="{BD4BCDD4-9F9C-4E4A-A0FC-E297A9817C2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870" r="48784"/>
          <a:stretch/>
        </p:blipFill>
        <p:spPr bwMode="auto">
          <a:xfrm>
            <a:off x="0" y="0"/>
            <a:ext cx="472581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94A65E47-D4C8-4563-A545-BB7579EFE700}"/>
              </a:ext>
            </a:extLst>
          </p:cNvPr>
          <p:cNvSpPr/>
          <p:nvPr/>
        </p:nvSpPr>
        <p:spPr>
          <a:xfrm>
            <a:off x="0" y="6587071"/>
            <a:ext cx="12192000" cy="270923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373782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2C8258B0-01C8-4A06-A71E-C217062C3B7F}"/>
              </a:ext>
            </a:extLst>
          </p:cNvPr>
          <p:cNvSpPr/>
          <p:nvPr/>
        </p:nvSpPr>
        <p:spPr>
          <a:xfrm>
            <a:off x="670249" y="410547"/>
            <a:ext cx="10851502" cy="574765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/>
              <a:t>Введение</a:t>
            </a:r>
          </a:p>
          <a:p>
            <a:r>
              <a:rPr lang="ru-RU" dirty="0"/>
              <a:t>Прочитайте введение. Затем нажмите на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86D2178-D170-4630-82D6-B1F9F1DC2FCB}"/>
              </a:ext>
            </a:extLst>
          </p:cNvPr>
          <p:cNvSpPr txBox="1"/>
          <p:nvPr/>
        </p:nvSpPr>
        <p:spPr>
          <a:xfrm>
            <a:off x="849085" y="792558"/>
            <a:ext cx="10412964" cy="33547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solidFill>
                  <a:srgbClr val="C00000"/>
                </a:solidFill>
                <a:latin typeface="+mj-lt"/>
              </a:rPr>
              <a:t>Вклады.</a:t>
            </a:r>
          </a:p>
          <a:p>
            <a:r>
              <a:rPr lang="ru-RU" sz="2400" dirty="0">
                <a:latin typeface="+mj-lt"/>
              </a:rPr>
              <a:t>Введение </a:t>
            </a:r>
          </a:p>
          <a:p>
            <a:endParaRPr lang="ru-RU" sz="2400" dirty="0">
              <a:latin typeface="+mj-lt"/>
            </a:endParaRPr>
          </a:p>
          <a:p>
            <a:r>
              <a:rPr lang="ru-RU" sz="2000" i="1" dirty="0">
                <a:latin typeface="+mj-lt"/>
              </a:rPr>
              <a:t>Прочитайте введение. Затем нажмите на стрелку </a:t>
            </a:r>
            <a:r>
              <a:rPr lang="ru-RU" sz="2000" i="1" dirty="0">
                <a:solidFill>
                  <a:srgbClr val="C00000"/>
                </a:solidFill>
                <a:latin typeface="+mj-lt"/>
              </a:rPr>
              <a:t>ДАЛЕЕ</a:t>
            </a:r>
          </a:p>
          <a:p>
            <a:endParaRPr lang="ru-RU" sz="2400" dirty="0">
              <a:latin typeface="+mj-lt"/>
            </a:endParaRPr>
          </a:p>
          <a:p>
            <a:r>
              <a:rPr lang="ru-RU" sz="2400" dirty="0">
                <a:latin typeface="+mj-lt"/>
              </a:rPr>
              <a:t>Сергей копил деньги на покупку автомобиля и 4 июля открыл вклад на год под 5% годовых. В конце февраля ситуация в банковском секторе изменилась и проценты на вклады физических лиц резко увеличились. </a:t>
            </a:r>
          </a:p>
        </p:txBody>
      </p:sp>
    </p:spTree>
    <p:extLst>
      <p:ext uri="{BB962C8B-B14F-4D97-AF65-F5344CB8AC3E}">
        <p14:creationId xmlns:p14="http://schemas.microsoft.com/office/powerpoint/2010/main" val="282923531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>
            <a:extLst>
              <a:ext uri="{FF2B5EF4-FFF2-40B4-BE49-F238E27FC236}">
                <a16:creationId xmlns:a16="http://schemas.microsoft.com/office/drawing/2014/main" id="{A4162D4E-EE4C-411A-9058-1D6EDA05F88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28986149"/>
              </p:ext>
            </p:extLst>
          </p:nvPr>
        </p:nvGraphicFramePr>
        <p:xfrm>
          <a:off x="933061" y="727788"/>
          <a:ext cx="10263674" cy="511317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131837">
                  <a:extLst>
                    <a:ext uri="{9D8B030D-6E8A-4147-A177-3AD203B41FA5}">
                      <a16:colId xmlns:a16="http://schemas.microsoft.com/office/drawing/2014/main" val="788904249"/>
                    </a:ext>
                  </a:extLst>
                </a:gridCol>
                <a:gridCol w="5131837">
                  <a:extLst>
                    <a:ext uri="{9D8B030D-6E8A-4147-A177-3AD203B41FA5}">
                      <a16:colId xmlns:a16="http://schemas.microsoft.com/office/drawing/2014/main" val="1486156876"/>
                    </a:ext>
                  </a:extLst>
                </a:gridCol>
              </a:tblGrid>
              <a:tr h="5113174">
                <a:tc>
                  <a:txBody>
                    <a:bodyPr/>
                    <a:lstStyle/>
                    <a:p>
                      <a:endParaRPr lang="ru-RU" sz="2000" i="1" dirty="0">
                        <a:latin typeface="+mj-lt"/>
                      </a:endParaRPr>
                    </a:p>
                    <a:p>
                      <a:endParaRPr lang="ru-RU" sz="2000" i="1" dirty="0">
                        <a:latin typeface="+mj-lt"/>
                      </a:endParaRPr>
                    </a:p>
                    <a:p>
                      <a:r>
                        <a:rPr lang="ru-RU" sz="2000" dirty="0">
                          <a:latin typeface="+mj-lt"/>
                        </a:rPr>
                        <a:t>Задание 1 / 3</a:t>
                      </a:r>
                    </a:p>
                    <a:p>
                      <a:endParaRPr lang="ru-RU" sz="2000" i="1" dirty="0">
                        <a:latin typeface="+mj-lt"/>
                      </a:endParaRPr>
                    </a:p>
                    <a:p>
                      <a:r>
                        <a:rPr lang="ru-RU" sz="2000" i="1" dirty="0">
                          <a:latin typeface="+mj-lt"/>
                        </a:rPr>
                        <a:t>Прочитайте текст, расположенный справа и ответьте на вопрос.</a:t>
                      </a:r>
                    </a:p>
                    <a:p>
                      <a:endParaRPr lang="ru-RU" sz="2000" i="1" dirty="0">
                        <a:latin typeface="+mj-lt"/>
                      </a:endParaRPr>
                    </a:p>
                    <a:p>
                      <a:r>
                        <a:rPr lang="ru-RU" sz="2000" i="0" dirty="0">
                          <a:latin typeface="+mj-lt"/>
                        </a:rPr>
                        <a:t>Выгодно ли Сергею закрыть старый вклад под 0,01% и открыть новый под 15% на 3 месяца. Ответ поясните.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48077519"/>
                  </a:ext>
                </a:extLst>
              </a:tr>
            </a:tbl>
          </a:graphicData>
        </a:graphic>
      </p:graphicFrame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5A8C1E85-C15A-46C0-85E8-6270EF9974B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0" y="746449"/>
            <a:ext cx="1661649" cy="643812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E61579F8-7A72-4B41-A021-2DC514724A07}"/>
              </a:ext>
            </a:extLst>
          </p:cNvPr>
          <p:cNvSpPr txBox="1"/>
          <p:nvPr/>
        </p:nvSpPr>
        <p:spPr>
          <a:xfrm>
            <a:off x="6270171" y="1287624"/>
            <a:ext cx="464664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Bookman Old Style"/>
                <a:ea typeface="+mn-ea"/>
                <a:cs typeface="+mn-cs"/>
              </a:rPr>
              <a:t>Банк, где у Сергея лежат деньги предлагает вклад под15% годовых на 3 месяца. 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BAED8884-48EB-4C52-B41C-52240153C30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3061" y="746449"/>
            <a:ext cx="1664352" cy="646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484504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E9BE97F5-F5FD-4509-8260-0C1C804CC6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14D5EF43-AECB-4459-AE90-3AFB54138C76}" type="datetime1">
              <a:rPr lang="ru-RU" smtClean="0"/>
              <a:pPr rtl="0"/>
              <a:t>21.04.2022</a:t>
            </a:fld>
            <a:endParaRPr lang="en-US" dirty="0"/>
          </a:p>
        </p:txBody>
      </p:sp>
      <p:graphicFrame>
        <p:nvGraphicFramePr>
          <p:cNvPr id="3" name="Таблица 2">
            <a:extLst>
              <a:ext uri="{FF2B5EF4-FFF2-40B4-BE49-F238E27FC236}">
                <a16:creationId xmlns:a16="http://schemas.microsoft.com/office/drawing/2014/main" id="{0BBD4C8A-B971-4BB0-BD66-1D9C75FBB22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59103116"/>
              </p:ext>
            </p:extLst>
          </p:nvPr>
        </p:nvGraphicFramePr>
        <p:xfrm>
          <a:off x="1300480" y="100112"/>
          <a:ext cx="9807510" cy="61264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184658">
                  <a:extLst>
                    <a:ext uri="{9D8B030D-6E8A-4147-A177-3AD203B41FA5}">
                      <a16:colId xmlns:a16="http://schemas.microsoft.com/office/drawing/2014/main" val="4147441804"/>
                    </a:ext>
                  </a:extLst>
                </a:gridCol>
                <a:gridCol w="8622852">
                  <a:extLst>
                    <a:ext uri="{9D8B030D-6E8A-4147-A177-3AD203B41FA5}">
                      <a16:colId xmlns:a16="http://schemas.microsoft.com/office/drawing/2014/main" val="2820845675"/>
                    </a:ext>
                  </a:extLst>
                </a:gridCol>
              </a:tblGrid>
              <a:tr h="375773">
                <a:tc gridSpan="2">
                  <a:txBody>
                    <a:bodyPr/>
                    <a:lstStyle/>
                    <a:p>
                      <a:r>
                        <a:rPr lang="ru-RU" sz="2000" dirty="0">
                          <a:solidFill>
                            <a:srgbClr val="C00000"/>
                          </a:solidFill>
                          <a:latin typeface="+mj-lt"/>
                        </a:rPr>
                        <a:t>ЗАДАНИЕ 3/3. 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21886771"/>
                  </a:ext>
                </a:extLst>
              </a:tr>
              <a:tr h="375773">
                <a:tc gridSpan="2">
                  <a:txBody>
                    <a:bodyPr/>
                    <a:lstStyle/>
                    <a:p>
                      <a:r>
                        <a:rPr lang="ru-RU" sz="2000" dirty="0">
                          <a:latin typeface="+mj-lt"/>
                        </a:rPr>
                        <a:t>ХАРАКТЕРИСТИКИ ЗАДАНИЯ: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5130905"/>
                  </a:ext>
                </a:extLst>
              </a:tr>
              <a:tr h="2688224">
                <a:tc gridSpan="2">
                  <a:txBody>
                    <a:bodyPr/>
                    <a:lstStyle/>
                    <a:p>
                      <a:r>
                        <a:rPr lang="ru-RU" sz="2000" dirty="0">
                          <a:latin typeface="+mj-lt"/>
                        </a:rPr>
                        <a:t>• </a:t>
                      </a:r>
                      <a:r>
                        <a:rPr lang="ru-RU" sz="2000" b="1" dirty="0">
                          <a:latin typeface="+mj-lt"/>
                        </a:rPr>
                        <a:t>Содержательная область оценки: </a:t>
                      </a:r>
                      <a:r>
                        <a:rPr lang="ru-RU" sz="2000" b="0" dirty="0">
                          <a:latin typeface="+mj-lt"/>
                        </a:rPr>
                        <a:t>личные сбережения и финансовое планирование</a:t>
                      </a:r>
                      <a:endParaRPr lang="ru-RU" sz="2000" b="1" dirty="0">
                        <a:latin typeface="+mj-lt"/>
                      </a:endParaRPr>
                    </a:p>
                    <a:p>
                      <a:r>
                        <a:rPr lang="ru-RU" sz="2000" b="1" dirty="0">
                          <a:latin typeface="+mj-lt"/>
                        </a:rPr>
                        <a:t>• Компетентностная область оценки: </a:t>
                      </a:r>
                      <a:r>
                        <a:rPr lang="ru-RU" sz="2000" b="0" dirty="0">
                          <a:latin typeface="+mj-lt"/>
                        </a:rPr>
                        <a:t>применение финансовых знаний и обоснование выбора</a:t>
                      </a:r>
                    </a:p>
                    <a:p>
                      <a:r>
                        <a:rPr lang="ru-RU" sz="2000" b="1" dirty="0">
                          <a:latin typeface="+mj-lt"/>
                        </a:rPr>
                        <a:t>• Контекст: </a:t>
                      </a:r>
                      <a:r>
                        <a:rPr lang="ru-RU" sz="2000" b="0" i="0" dirty="0">
                          <a:latin typeface="+mj-lt"/>
                        </a:rPr>
                        <a:t>семейный</a:t>
                      </a:r>
                    </a:p>
                    <a:p>
                      <a:r>
                        <a:rPr lang="ru-RU" sz="2000" b="1" dirty="0">
                          <a:latin typeface="+mj-lt"/>
                        </a:rPr>
                        <a:t>• Уровень сложности: </a:t>
                      </a:r>
                      <a:r>
                        <a:rPr lang="ru-RU" sz="2000" b="0" dirty="0">
                          <a:latin typeface="+mj-lt"/>
                        </a:rPr>
                        <a:t>высокий</a:t>
                      </a:r>
                    </a:p>
                    <a:p>
                      <a:r>
                        <a:rPr lang="ru-RU" sz="2000" b="1" dirty="0">
                          <a:latin typeface="+mj-lt"/>
                        </a:rPr>
                        <a:t>• Формат ответа: </a:t>
                      </a:r>
                      <a:r>
                        <a:rPr lang="ru-RU" sz="2000" b="0" dirty="0">
                          <a:latin typeface="+mj-lt"/>
                        </a:rPr>
                        <a:t>задание с развернутым ответом</a:t>
                      </a:r>
                    </a:p>
                    <a:p>
                      <a:r>
                        <a:rPr lang="ru-RU" sz="2000" b="1" dirty="0">
                          <a:latin typeface="+mj-lt"/>
                        </a:rPr>
                        <a:t>• Объект оценки: </a:t>
                      </a:r>
                      <a:r>
                        <a:rPr lang="ru-RU" sz="2000" b="0" dirty="0">
                          <a:latin typeface="+mj-lt"/>
                        </a:rPr>
                        <a:t>обосновать выбор вклада</a:t>
                      </a:r>
                    </a:p>
                    <a:p>
                      <a:r>
                        <a:rPr lang="ru-RU" sz="2000" b="1" dirty="0">
                          <a:latin typeface="+mj-lt"/>
                        </a:rPr>
                        <a:t>• Максимальный балл: </a:t>
                      </a:r>
                      <a:r>
                        <a:rPr lang="ru-RU" sz="2000" b="0" dirty="0">
                          <a:latin typeface="+mj-lt"/>
                        </a:rPr>
                        <a:t>1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90574825"/>
                  </a:ext>
                </a:extLst>
              </a:tr>
              <a:tr h="375773">
                <a:tc gridSpan="2">
                  <a:txBody>
                    <a:bodyPr/>
                    <a:lstStyle/>
                    <a:p>
                      <a:r>
                        <a:rPr lang="ru-RU" sz="2000" dirty="0">
                          <a:solidFill>
                            <a:srgbClr val="C00000"/>
                          </a:solidFill>
                          <a:latin typeface="+mj-lt"/>
                        </a:rPr>
                        <a:t>СИСТЕМА ОЦЕНИВАНИЯ: 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0226884"/>
                  </a:ext>
                </a:extLst>
              </a:tr>
              <a:tr h="375773">
                <a:tc>
                  <a:txBody>
                    <a:bodyPr/>
                    <a:lstStyle/>
                    <a:p>
                      <a:r>
                        <a:rPr lang="ru-RU" sz="2000" dirty="0">
                          <a:latin typeface="+mj-lt"/>
                        </a:rPr>
                        <a:t>Балл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>
                          <a:latin typeface="+mj-lt"/>
                        </a:rPr>
                        <a:t>Содержание критерия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28159765"/>
                  </a:ext>
                </a:extLst>
              </a:tr>
              <a:tr h="1242942">
                <a:tc>
                  <a:txBody>
                    <a:bodyPr/>
                    <a:lstStyle/>
                    <a:p>
                      <a:r>
                        <a:rPr lang="ru-RU" sz="2000" dirty="0">
                          <a:latin typeface="+mj-lt"/>
                        </a:rPr>
                        <a:t>1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dirty="0">
                          <a:latin typeface="+mj-lt"/>
                        </a:rPr>
                        <a:t>Дан ответ, в котором говорится, что на 3 месяца выгоднее открыть вклад в банке №2. Так как</a:t>
                      </a:r>
                      <a:r>
                        <a:rPr lang="ru-RU" sz="2000" baseline="0" dirty="0">
                          <a:latin typeface="+mj-lt"/>
                        </a:rPr>
                        <a:t> в этом банке за 3 месяца вклад  Сергея увеличится на 5,5%, против действующего вклада на 5%.</a:t>
                      </a:r>
                      <a:endParaRPr lang="ru-RU" sz="2000" dirty="0">
                        <a:latin typeface="+mj-lt"/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65107942"/>
                  </a:ext>
                </a:extLst>
              </a:tr>
              <a:tr h="375773">
                <a:tc>
                  <a:txBody>
                    <a:bodyPr/>
                    <a:lstStyle/>
                    <a:p>
                      <a:r>
                        <a:rPr lang="ru-RU" sz="2000" dirty="0">
                          <a:latin typeface="+mj-lt"/>
                        </a:rPr>
                        <a:t>0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dirty="0">
                          <a:latin typeface="+mj-lt"/>
                        </a:rPr>
                        <a:t>Другой ответ</a:t>
                      </a:r>
                      <a:r>
                        <a:rPr lang="ru-RU" sz="2000" baseline="0" dirty="0">
                          <a:latin typeface="+mj-lt"/>
                        </a:rPr>
                        <a:t> или ответ отсутствует.</a:t>
                      </a:r>
                      <a:endParaRPr lang="ru-RU" sz="2000" dirty="0">
                        <a:latin typeface="+mj-lt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1433636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4702293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B076E875-04D3-4E67-A7E4-8823417EC1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14D5EF43-AECB-4459-AE90-3AFB54138C76}" type="datetime1">
              <a:rPr lang="ru-RU" smtClean="0"/>
              <a:pPr rtl="0"/>
              <a:t>21.04.2022</a:t>
            </a:fld>
            <a:endParaRPr lang="en-US" dirty="0"/>
          </a:p>
        </p:txBody>
      </p:sp>
      <p:graphicFrame>
        <p:nvGraphicFramePr>
          <p:cNvPr id="4" name="Объект 3">
            <a:extLst>
              <a:ext uri="{FF2B5EF4-FFF2-40B4-BE49-F238E27FC236}">
                <a16:creationId xmlns:a16="http://schemas.microsoft.com/office/drawing/2014/main" id="{1A25A255-27C1-4695-AFC5-DF0EBE05DFE1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68420781"/>
              </p:ext>
            </p:extLst>
          </p:nvPr>
        </p:nvGraphicFramePr>
        <p:xfrm>
          <a:off x="834501" y="322710"/>
          <a:ext cx="10646299" cy="586473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37871">
                  <a:extLst>
                    <a:ext uri="{9D8B030D-6E8A-4147-A177-3AD203B41FA5}">
                      <a16:colId xmlns:a16="http://schemas.microsoft.com/office/drawing/2014/main" val="2325281900"/>
                    </a:ext>
                  </a:extLst>
                </a:gridCol>
                <a:gridCol w="9408428">
                  <a:extLst>
                    <a:ext uri="{9D8B030D-6E8A-4147-A177-3AD203B41FA5}">
                      <a16:colId xmlns:a16="http://schemas.microsoft.com/office/drawing/2014/main" val="3190096935"/>
                    </a:ext>
                  </a:extLst>
                </a:gridCol>
              </a:tblGrid>
              <a:tr h="667188">
                <a:tc gridSpan="2">
                  <a:txBody>
                    <a:bodyPr/>
                    <a:lstStyle/>
                    <a:p>
                      <a:r>
                        <a:rPr lang="ru-RU" dirty="0">
                          <a:solidFill>
                            <a:schemeClr val="tx1"/>
                          </a:solidFill>
                        </a:rPr>
                        <a:t>ЗАДАНИЕ1</a:t>
                      </a:r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/3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82068122"/>
                  </a:ext>
                </a:extLst>
              </a:tr>
              <a:tr h="411815">
                <a:tc gridSpan="2">
                  <a:txBody>
                    <a:bodyPr/>
                    <a:lstStyle/>
                    <a:p>
                      <a:r>
                        <a:rPr lang="ru-RU" b="1" dirty="0">
                          <a:solidFill>
                            <a:schemeClr val="tx1"/>
                          </a:solidFill>
                        </a:rPr>
                        <a:t>ХАРАКТЕРИСТИКИ</a:t>
                      </a:r>
                      <a:r>
                        <a:rPr lang="ru-RU" b="1" baseline="0" dirty="0">
                          <a:solidFill>
                            <a:schemeClr val="tx1"/>
                          </a:solidFill>
                        </a:rPr>
                        <a:t> ЗАДАНИЯ: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44210121"/>
                  </a:ext>
                </a:extLst>
              </a:tr>
              <a:tr h="2116976">
                <a:tc gridSpan="2"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ru-RU" b="1" dirty="0">
                          <a:solidFill>
                            <a:schemeClr val="tx1"/>
                          </a:solidFill>
                        </a:rPr>
                        <a:t>СОДЕРЖАТЕЛЬНАЯ ОБЛАСТЬ ОЦЕНКИ: личные сбережения и финансовое планирование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ru-RU" b="1" dirty="0">
                          <a:solidFill>
                            <a:schemeClr val="tx1"/>
                          </a:solidFill>
                        </a:rPr>
                        <a:t>КОМПЕТЕНТНОСТНАЯ ОБЛАСТЬ</a:t>
                      </a:r>
                      <a:r>
                        <a:rPr lang="ru-RU" b="1" baseline="0" dirty="0">
                          <a:solidFill>
                            <a:schemeClr val="tx1"/>
                          </a:solidFill>
                        </a:rPr>
                        <a:t> ОЦЕНКИ: анализ информации в финансовом контексте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ru-RU" b="1" baseline="0" dirty="0">
                          <a:solidFill>
                            <a:schemeClr val="tx1"/>
                          </a:solidFill>
                        </a:rPr>
                        <a:t>КОНТЕКСТ: личный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ru-RU" b="1" baseline="0" dirty="0">
                          <a:solidFill>
                            <a:schemeClr val="tx1"/>
                          </a:solidFill>
                        </a:rPr>
                        <a:t>УРОВЕНЬ СЛОЖНОСТИ: средний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ru-RU" b="1" baseline="0" dirty="0">
                          <a:solidFill>
                            <a:schemeClr val="tx1"/>
                          </a:solidFill>
                        </a:rPr>
                        <a:t>ФОРМАТ ОТВЕТА: задание на установление соответствия ( две группы объектов)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ru-RU" b="1" baseline="0" dirty="0">
                          <a:solidFill>
                            <a:schemeClr val="tx1"/>
                          </a:solidFill>
                        </a:rPr>
                        <a:t>ОБЪЕКТ ОЦЕНКИ: определить какой вид вклада обеспечит больший доход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ru-RU" b="1" baseline="0" dirty="0">
                          <a:solidFill>
                            <a:schemeClr val="tx1"/>
                          </a:solidFill>
                        </a:rPr>
                        <a:t>МАКСИМАЛЬНЫЙ БАЛЛ: 1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8447748"/>
                  </a:ext>
                </a:extLst>
              </a:tr>
              <a:tr h="667188">
                <a:tc gridSpan="2">
                  <a:txBody>
                    <a:bodyPr/>
                    <a:lstStyle/>
                    <a:p>
                      <a:r>
                        <a:rPr lang="ru-RU" b="1" dirty="0">
                          <a:solidFill>
                            <a:schemeClr val="tx1"/>
                          </a:solidFill>
                        </a:rPr>
                        <a:t>СИСТЕМА ОЦЕНИВАНИЯ: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44537246"/>
                  </a:ext>
                </a:extLst>
              </a:tr>
              <a:tr h="667188">
                <a:tc>
                  <a:txBody>
                    <a:bodyPr/>
                    <a:lstStyle/>
                    <a:p>
                      <a:r>
                        <a:rPr lang="ru-RU" b="1" dirty="0">
                          <a:solidFill>
                            <a:schemeClr val="tx1"/>
                          </a:solidFill>
                        </a:rPr>
                        <a:t>БАЛЛ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>
                          <a:solidFill>
                            <a:schemeClr val="tx1"/>
                          </a:solidFill>
                        </a:rPr>
                        <a:t>                                                      СОДЕРЖАНИЕ КРИТЕРИЯ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71977862"/>
                  </a:ext>
                </a:extLst>
              </a:tr>
              <a:tr h="667188">
                <a:tc>
                  <a:txBody>
                    <a:bodyPr/>
                    <a:lstStyle/>
                    <a:p>
                      <a:r>
                        <a:rPr lang="ru-RU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solidFill>
                            <a:schemeClr val="tx1"/>
                          </a:solidFill>
                        </a:rPr>
                        <a:t>Дан ответ, что Сергею невыгодно закрывать вклад, так как по старому вкладу он</a:t>
                      </a:r>
                      <a:r>
                        <a:rPr lang="ru-RU" baseline="0" dirty="0">
                          <a:solidFill>
                            <a:schemeClr val="tx1"/>
                          </a:solidFill>
                        </a:rPr>
                        <a:t> получит больше денег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98088115"/>
                  </a:ext>
                </a:extLst>
              </a:tr>
              <a:tr h="667188">
                <a:tc>
                  <a:txBody>
                    <a:bodyPr/>
                    <a:lstStyle/>
                    <a:p>
                      <a:r>
                        <a:rPr lang="ru-RU" dirty="0">
                          <a:solidFill>
                            <a:schemeClr val="tx1"/>
                          </a:solidFill>
                        </a:rPr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solidFill>
                            <a:schemeClr val="tx1"/>
                          </a:solidFill>
                        </a:rPr>
                        <a:t>Другой ответ или ответ отсутствует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9750449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8398153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>
            <a:extLst>
              <a:ext uri="{FF2B5EF4-FFF2-40B4-BE49-F238E27FC236}">
                <a16:creationId xmlns:a16="http://schemas.microsoft.com/office/drawing/2014/main" id="{2B1F8044-D757-4B84-9B40-66807FA9DCB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44470913"/>
              </p:ext>
            </p:extLst>
          </p:nvPr>
        </p:nvGraphicFramePr>
        <p:xfrm>
          <a:off x="1174101" y="457201"/>
          <a:ext cx="10106609" cy="55168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20786">
                  <a:extLst>
                    <a:ext uri="{9D8B030D-6E8A-4147-A177-3AD203B41FA5}">
                      <a16:colId xmlns:a16="http://schemas.microsoft.com/office/drawing/2014/main" val="4147441804"/>
                    </a:ext>
                  </a:extLst>
                </a:gridCol>
                <a:gridCol w="8885823">
                  <a:extLst>
                    <a:ext uri="{9D8B030D-6E8A-4147-A177-3AD203B41FA5}">
                      <a16:colId xmlns:a16="http://schemas.microsoft.com/office/drawing/2014/main" val="2820845675"/>
                    </a:ext>
                  </a:extLst>
                </a:gridCol>
              </a:tblGrid>
              <a:tr h="393321">
                <a:tc gridSpan="2">
                  <a:txBody>
                    <a:bodyPr/>
                    <a:lstStyle/>
                    <a:p>
                      <a:r>
                        <a:rPr lang="ru-RU" sz="2000" dirty="0">
                          <a:solidFill>
                            <a:srgbClr val="C00000"/>
                          </a:solidFill>
                          <a:latin typeface="+mj-lt"/>
                        </a:rPr>
                        <a:t>ЗАДАНИЕ 1/3. 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21886771"/>
                  </a:ext>
                </a:extLst>
              </a:tr>
              <a:tr h="393321">
                <a:tc gridSpan="2">
                  <a:txBody>
                    <a:bodyPr/>
                    <a:lstStyle/>
                    <a:p>
                      <a:r>
                        <a:rPr lang="ru-RU" sz="2000" dirty="0">
                          <a:latin typeface="+mj-lt"/>
                        </a:rPr>
                        <a:t>ХАРАКТЕРИСТИКИ ЗАДАНИЯ: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5130905"/>
                  </a:ext>
                </a:extLst>
              </a:tr>
              <a:tr h="2813758">
                <a:tc gridSpan="2">
                  <a:txBody>
                    <a:bodyPr/>
                    <a:lstStyle/>
                    <a:p>
                      <a:r>
                        <a:rPr lang="ru-RU" sz="2000" dirty="0">
                          <a:latin typeface="+mj-lt"/>
                        </a:rPr>
                        <a:t>• Содержательная область оценки: </a:t>
                      </a:r>
                      <a:r>
                        <a:rPr lang="ru-RU" sz="2000" dirty="0"/>
                        <a:t>личные сбережения и финансовое планирование </a:t>
                      </a:r>
                      <a:endParaRPr lang="ru-RU" sz="2000" dirty="0">
                        <a:latin typeface="+mj-lt"/>
                      </a:endParaRPr>
                    </a:p>
                    <a:p>
                      <a:r>
                        <a:rPr lang="ru-RU" sz="2000" dirty="0">
                          <a:latin typeface="+mj-lt"/>
                        </a:rPr>
                        <a:t>• Компетентностная область оценки: </a:t>
                      </a:r>
                      <a:r>
                        <a:rPr lang="ru-RU" sz="2000" dirty="0"/>
                        <a:t>обоснование выбора (решения)</a:t>
                      </a:r>
                      <a:endParaRPr lang="ru-RU" sz="2000" dirty="0">
                        <a:latin typeface="+mj-lt"/>
                      </a:endParaRPr>
                    </a:p>
                    <a:p>
                      <a:r>
                        <a:rPr lang="ru-RU" sz="2000" dirty="0">
                          <a:latin typeface="+mj-lt"/>
                        </a:rPr>
                        <a:t>• Контекст: личный</a:t>
                      </a:r>
                    </a:p>
                    <a:p>
                      <a:r>
                        <a:rPr lang="ru-RU" sz="2000" dirty="0">
                          <a:latin typeface="+mj-lt"/>
                        </a:rPr>
                        <a:t>• Уровень сложности: средний</a:t>
                      </a:r>
                    </a:p>
                    <a:p>
                      <a:r>
                        <a:rPr lang="ru-RU" sz="2000" dirty="0">
                          <a:latin typeface="+mj-lt"/>
                        </a:rPr>
                        <a:t>• Формат ответа: задание с развернутым ответом</a:t>
                      </a:r>
                    </a:p>
                    <a:p>
                      <a:r>
                        <a:rPr lang="ru-RU" sz="2000" dirty="0">
                          <a:latin typeface="+mj-lt"/>
                        </a:rPr>
                        <a:t>• Объект оценки: обосновать,</a:t>
                      </a:r>
                      <a:r>
                        <a:rPr lang="ru-RU" sz="2000" baseline="0" dirty="0">
                          <a:latin typeface="+mj-lt"/>
                        </a:rPr>
                        <a:t> какой из предложенных вариантов вкладов выгоднее</a:t>
                      </a:r>
                      <a:endParaRPr lang="ru-RU" sz="2000" dirty="0">
                        <a:latin typeface="+mj-lt"/>
                      </a:endParaRPr>
                    </a:p>
                    <a:p>
                      <a:r>
                        <a:rPr lang="ru-RU" sz="2000" dirty="0">
                          <a:latin typeface="+mj-lt"/>
                        </a:rPr>
                        <a:t>• Максимальный балл: 1 балл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90574825"/>
                  </a:ext>
                </a:extLst>
              </a:tr>
              <a:tr h="393321">
                <a:tc gridSpan="2">
                  <a:txBody>
                    <a:bodyPr/>
                    <a:lstStyle/>
                    <a:p>
                      <a:r>
                        <a:rPr lang="ru-RU" sz="2000" dirty="0">
                          <a:solidFill>
                            <a:srgbClr val="C00000"/>
                          </a:solidFill>
                          <a:latin typeface="+mj-lt"/>
                        </a:rPr>
                        <a:t>СИСТЕМА ОЦЕНИВАНИЯ: 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0226884"/>
                  </a:ext>
                </a:extLst>
              </a:tr>
              <a:tr h="393321">
                <a:tc>
                  <a:txBody>
                    <a:bodyPr/>
                    <a:lstStyle/>
                    <a:p>
                      <a:r>
                        <a:rPr lang="ru-RU" sz="2000" dirty="0">
                          <a:latin typeface="+mj-lt"/>
                        </a:rPr>
                        <a:t>Балл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>
                          <a:latin typeface="+mj-lt"/>
                        </a:rPr>
                        <a:t>Содержание критерия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28159765"/>
                  </a:ext>
                </a:extLst>
              </a:tr>
              <a:tr h="695876">
                <a:tc>
                  <a:txBody>
                    <a:bodyPr/>
                    <a:lstStyle/>
                    <a:p>
                      <a:r>
                        <a:rPr lang="ru-RU" sz="2000" dirty="0">
                          <a:latin typeface="+mj-lt"/>
                        </a:rPr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>
                          <a:latin typeface="+mj-lt"/>
                        </a:rPr>
                        <a:t>Верный ответ: не выгодно, т.к. сумма, которую получает за эти</a:t>
                      </a:r>
                      <a:r>
                        <a:rPr lang="ru-RU" sz="2000" baseline="0" dirty="0">
                          <a:latin typeface="+mj-lt"/>
                        </a:rPr>
                        <a:t> 3 месяца меньше, чем за 11 месяцев старого вклада</a:t>
                      </a:r>
                      <a:endParaRPr lang="ru-RU" sz="2000" dirty="0">
                        <a:latin typeface="+mj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65107942"/>
                  </a:ext>
                </a:extLst>
              </a:tr>
              <a:tr h="393321">
                <a:tc>
                  <a:txBody>
                    <a:bodyPr/>
                    <a:lstStyle/>
                    <a:p>
                      <a:r>
                        <a:rPr lang="ru-RU" sz="2000" dirty="0">
                          <a:latin typeface="+mj-lt"/>
                        </a:rPr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>
                          <a:latin typeface="+mj-lt"/>
                        </a:rPr>
                        <a:t>Дан неверный ответ</a:t>
                      </a:r>
                      <a:r>
                        <a:rPr lang="ru-RU" sz="2000" baseline="0" dirty="0">
                          <a:latin typeface="+mj-lt"/>
                        </a:rPr>
                        <a:t> или нет ответа</a:t>
                      </a:r>
                      <a:endParaRPr lang="ru-RU" sz="2000" dirty="0">
                        <a:latin typeface="+mj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683252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0317694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623E6BB7-F1BD-4C2D-B9C8-C4C09CA6F5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14D5EF43-AECB-4459-AE90-3AFB54138C76}" type="datetime1">
              <a:rPr lang="ru-RU" smtClean="0"/>
              <a:pPr rtl="0"/>
              <a:t>21.04.2022</a:t>
            </a:fld>
            <a:endParaRPr lang="en-US" dirty="0"/>
          </a:p>
        </p:txBody>
      </p:sp>
      <p:graphicFrame>
        <p:nvGraphicFramePr>
          <p:cNvPr id="3" name="Таблица 2">
            <a:extLst>
              <a:ext uri="{FF2B5EF4-FFF2-40B4-BE49-F238E27FC236}">
                <a16:creationId xmlns:a16="http://schemas.microsoft.com/office/drawing/2014/main" id="{FF495250-6B91-4DC9-9099-A46BB13DAE8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102295"/>
              </p:ext>
            </p:extLst>
          </p:nvPr>
        </p:nvGraphicFramePr>
        <p:xfrm>
          <a:off x="1056640" y="518160"/>
          <a:ext cx="10292080" cy="55168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43190">
                  <a:extLst>
                    <a:ext uri="{9D8B030D-6E8A-4147-A177-3AD203B41FA5}">
                      <a16:colId xmlns:a16="http://schemas.microsoft.com/office/drawing/2014/main" val="4147441804"/>
                    </a:ext>
                  </a:extLst>
                </a:gridCol>
                <a:gridCol w="9048890">
                  <a:extLst>
                    <a:ext uri="{9D8B030D-6E8A-4147-A177-3AD203B41FA5}">
                      <a16:colId xmlns:a16="http://schemas.microsoft.com/office/drawing/2014/main" val="2820845675"/>
                    </a:ext>
                  </a:extLst>
                </a:gridCol>
              </a:tblGrid>
              <a:tr h="370840">
                <a:tc gridSpan="2">
                  <a:txBody>
                    <a:bodyPr/>
                    <a:lstStyle/>
                    <a:p>
                      <a:r>
                        <a:rPr lang="ru-RU" sz="2000" dirty="0">
                          <a:solidFill>
                            <a:srgbClr val="C00000"/>
                          </a:solidFill>
                          <a:latin typeface="+mj-lt"/>
                        </a:rPr>
                        <a:t>ЗАДАНИЕ 1/3. </a:t>
                      </a:r>
                    </a:p>
                  </a:txBody>
                  <a:tcPr marL="68580" marR="6858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21886771"/>
                  </a:ext>
                </a:extLst>
              </a:tr>
              <a:tr h="370840">
                <a:tc gridSpan="2">
                  <a:txBody>
                    <a:bodyPr/>
                    <a:lstStyle/>
                    <a:p>
                      <a:r>
                        <a:rPr lang="ru-RU" sz="2000" dirty="0">
                          <a:latin typeface="+mj-lt"/>
                        </a:rPr>
                        <a:t>ХАРАКТЕРИСТИКИ ЗАДАНИЯ: вклады</a:t>
                      </a:r>
                    </a:p>
                  </a:txBody>
                  <a:tcPr marL="68580" marR="6858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5130905"/>
                  </a:ext>
                </a:extLst>
              </a:tr>
              <a:tr h="370840">
                <a:tc gridSpan="2">
                  <a:txBody>
                    <a:bodyPr/>
                    <a:lstStyle/>
                    <a:p>
                      <a:r>
                        <a:rPr lang="ru-RU" sz="2000" dirty="0">
                          <a:latin typeface="+mj-lt"/>
                        </a:rPr>
                        <a:t>• Содержательная область оценки: личные сбережения, накопления.</a:t>
                      </a:r>
                    </a:p>
                    <a:p>
                      <a:r>
                        <a:rPr lang="ru-RU" sz="2000" dirty="0">
                          <a:latin typeface="+mj-lt"/>
                        </a:rPr>
                        <a:t>• Компетентностная область оценки: накопить на автомобиль</a:t>
                      </a:r>
                    </a:p>
                    <a:p>
                      <a:r>
                        <a:rPr lang="ru-RU" sz="2000" dirty="0">
                          <a:latin typeface="+mj-lt"/>
                        </a:rPr>
                        <a:t>• Контекст: личный</a:t>
                      </a:r>
                    </a:p>
                    <a:p>
                      <a:r>
                        <a:rPr lang="ru-RU" sz="2000" dirty="0">
                          <a:latin typeface="+mj-lt"/>
                        </a:rPr>
                        <a:t>• Уровень сложности: средний</a:t>
                      </a:r>
                    </a:p>
                    <a:p>
                      <a:r>
                        <a:rPr lang="ru-RU" sz="2000" dirty="0">
                          <a:latin typeface="+mj-lt"/>
                        </a:rPr>
                        <a:t>• Формат ответа: выбор одного</a:t>
                      </a:r>
                      <a:r>
                        <a:rPr lang="ru-RU" sz="2000" baseline="0" dirty="0">
                          <a:latin typeface="+mj-lt"/>
                        </a:rPr>
                        <a:t> ответа</a:t>
                      </a:r>
                      <a:endParaRPr lang="ru-RU" sz="2000" dirty="0">
                        <a:latin typeface="+mj-lt"/>
                      </a:endParaRPr>
                    </a:p>
                    <a:p>
                      <a:r>
                        <a:rPr lang="ru-RU" sz="2000" dirty="0">
                          <a:latin typeface="+mj-lt"/>
                        </a:rPr>
                        <a:t>• Объект оценки: </a:t>
                      </a:r>
                      <a:r>
                        <a:rPr kumimoji="0" lang="ru-RU" sz="2000" i="0" kern="1200" dirty="0">
                          <a:solidFill>
                            <a:schemeClr val="tx1"/>
                          </a:solidFill>
                          <a:latin typeface="Cambria" pitchFamily="18" charset="0"/>
                          <a:ea typeface="+mn-ea"/>
                          <a:cs typeface="+mn-cs"/>
                        </a:rPr>
                        <a:t>Выгодно ли Сергею закрыть старый вклад под 0,01% и открыть новый под 15% на 3 месяца. </a:t>
                      </a:r>
                      <a:endParaRPr lang="ru-RU" sz="2000" dirty="0">
                        <a:latin typeface="Cambria" pitchFamily="18" charset="0"/>
                      </a:endParaRPr>
                    </a:p>
                    <a:p>
                      <a:r>
                        <a:rPr lang="ru-RU" sz="2000" dirty="0">
                          <a:latin typeface="+mj-lt"/>
                        </a:rPr>
                        <a:t>• Максимальный балл: 1</a:t>
                      </a:r>
                    </a:p>
                  </a:txBody>
                  <a:tcPr marL="68580" marR="6858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90574825"/>
                  </a:ext>
                </a:extLst>
              </a:tr>
              <a:tr h="367454">
                <a:tc gridSpan="2">
                  <a:txBody>
                    <a:bodyPr/>
                    <a:lstStyle/>
                    <a:p>
                      <a:r>
                        <a:rPr lang="ru-RU" sz="2000" dirty="0">
                          <a:solidFill>
                            <a:srgbClr val="C00000"/>
                          </a:solidFill>
                          <a:latin typeface="+mj-lt"/>
                        </a:rPr>
                        <a:t>СИСТЕМА ОЦЕНИВАНИЯ: </a:t>
                      </a:r>
                    </a:p>
                  </a:txBody>
                  <a:tcPr marL="68580" marR="6858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022688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2000" dirty="0">
                          <a:latin typeface="+mj-lt"/>
                        </a:rPr>
                        <a:t>Балл </a:t>
                      </a:r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r>
                        <a:rPr lang="ru-RU" sz="2000" dirty="0">
                          <a:latin typeface="+mj-lt"/>
                        </a:rPr>
                        <a:t>Содержание критерия</a:t>
                      </a:r>
                    </a:p>
                  </a:txBody>
                  <a:tcPr marL="68580" marR="68580"/>
                </a:tc>
                <a:extLst>
                  <a:ext uri="{0D108BD9-81ED-4DB2-BD59-A6C34878D82A}">
                    <a16:rowId xmlns:a16="http://schemas.microsoft.com/office/drawing/2014/main" val="1128159765"/>
                  </a:ext>
                </a:extLst>
              </a:tr>
              <a:tr h="416664">
                <a:tc>
                  <a:txBody>
                    <a:bodyPr/>
                    <a:lstStyle/>
                    <a:p>
                      <a:r>
                        <a:rPr lang="ru-RU" sz="2000" dirty="0">
                          <a:latin typeface="+mj-lt"/>
                        </a:rPr>
                        <a:t>1</a:t>
                      </a:r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r>
                        <a:rPr lang="ru-RU" sz="2000" dirty="0">
                          <a:latin typeface="+mj-lt"/>
                        </a:rPr>
                        <a:t>Дан ответ,</a:t>
                      </a:r>
                      <a:r>
                        <a:rPr lang="ru-RU" sz="2000" baseline="0" dirty="0">
                          <a:latin typeface="+mj-lt"/>
                        </a:rPr>
                        <a:t> что новый вклад на 3 месяца под 15% принёс клиенту доход ( к вложенной сумме 100 000 руб.- 3750 рублей) Вклад выгодный.</a:t>
                      </a:r>
                      <a:endParaRPr lang="ru-RU" sz="2000" dirty="0">
                        <a:latin typeface="+mj-lt"/>
                      </a:endParaRPr>
                    </a:p>
                  </a:txBody>
                  <a:tcPr marL="68580" marR="68580"/>
                </a:tc>
                <a:extLst>
                  <a:ext uri="{0D108BD9-81ED-4DB2-BD59-A6C34878D82A}">
                    <a16:rowId xmlns:a16="http://schemas.microsoft.com/office/drawing/2014/main" val="6651079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2000" dirty="0">
                          <a:latin typeface="+mj-lt"/>
                        </a:rPr>
                        <a:t>0</a:t>
                      </a:r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r>
                        <a:rPr lang="ru-RU" sz="2000" dirty="0">
                          <a:latin typeface="+mj-lt"/>
                        </a:rPr>
                        <a:t>Другой ответ или ответ отсутствует</a:t>
                      </a:r>
                    </a:p>
                  </a:txBody>
                  <a:tcPr marL="68580" marR="68580"/>
                </a:tc>
                <a:extLst>
                  <a:ext uri="{0D108BD9-81ED-4DB2-BD59-A6C34878D82A}">
                    <a16:rowId xmlns:a16="http://schemas.microsoft.com/office/drawing/2014/main" val="15683252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2440951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F1A66BA8-0ACD-4BA5-ACA1-DBFC5803D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14D5EF43-AECB-4459-AE90-3AFB54138C76}" type="datetime1">
              <a:rPr lang="ru-RU" smtClean="0"/>
              <a:pPr rtl="0"/>
              <a:t>21.04.2022</a:t>
            </a:fld>
            <a:endParaRPr lang="en-US" dirty="0"/>
          </a:p>
        </p:txBody>
      </p:sp>
      <p:graphicFrame>
        <p:nvGraphicFramePr>
          <p:cNvPr id="3" name="Таблица 2">
            <a:extLst>
              <a:ext uri="{FF2B5EF4-FFF2-40B4-BE49-F238E27FC236}">
                <a16:creationId xmlns:a16="http://schemas.microsoft.com/office/drawing/2014/main" id="{BCC26CDC-BEF7-4BFB-8D5F-6BB8AE1CE3B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70273638"/>
              </p:ext>
            </p:extLst>
          </p:nvPr>
        </p:nvGraphicFramePr>
        <p:xfrm>
          <a:off x="1341120" y="436880"/>
          <a:ext cx="10017759" cy="584199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36451">
                  <a:extLst>
                    <a:ext uri="{9D8B030D-6E8A-4147-A177-3AD203B41FA5}">
                      <a16:colId xmlns:a16="http://schemas.microsoft.com/office/drawing/2014/main" val="4147441804"/>
                    </a:ext>
                  </a:extLst>
                </a:gridCol>
                <a:gridCol w="8781308">
                  <a:extLst>
                    <a:ext uri="{9D8B030D-6E8A-4147-A177-3AD203B41FA5}">
                      <a16:colId xmlns:a16="http://schemas.microsoft.com/office/drawing/2014/main" val="2820845675"/>
                    </a:ext>
                  </a:extLst>
                </a:gridCol>
              </a:tblGrid>
              <a:tr h="412659">
                <a:tc gridSpan="2">
                  <a:txBody>
                    <a:bodyPr/>
                    <a:lstStyle/>
                    <a:p>
                      <a:r>
                        <a:rPr lang="ru-RU" sz="2000" b="1" dirty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ЗАДАНИЕ 1/3</a:t>
                      </a:r>
                    </a:p>
                  </a:txBody>
                  <a:tcPr marL="68580" marR="6858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21886771"/>
                  </a:ext>
                </a:extLst>
              </a:tr>
              <a:tr h="412659">
                <a:tc gridSpan="2">
                  <a:txBody>
                    <a:bodyPr/>
                    <a:lstStyle/>
                    <a:p>
                      <a:r>
                        <a:rPr lang="ru-RU" sz="2000" b="1" dirty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ХАРАКТЕРИСТИКИ ЗАДАНИЯ:</a:t>
                      </a:r>
                    </a:p>
                  </a:txBody>
                  <a:tcPr marL="68580" marR="6858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5130905"/>
                  </a:ext>
                </a:extLst>
              </a:tr>
              <a:tr h="2634672">
                <a:tc gridSpan="2">
                  <a:txBody>
                    <a:bodyPr/>
                    <a:lstStyle/>
                    <a:p>
                      <a:r>
                        <a:rPr lang="ru-RU" sz="2000" dirty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• Содержательная область оценки</a:t>
                      </a:r>
                      <a:r>
                        <a:rPr lang="ru-RU" sz="2000" i="1" dirty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: личные сбережения и финансовое планирование</a:t>
                      </a:r>
                    </a:p>
                    <a:p>
                      <a:r>
                        <a:rPr lang="ru-RU" sz="2000" dirty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• Компетентностная область оценки: </a:t>
                      </a:r>
                      <a:r>
                        <a:rPr lang="ru-RU" sz="2000" i="1" dirty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применение финансовых и математических знаний</a:t>
                      </a:r>
                    </a:p>
                    <a:p>
                      <a:r>
                        <a:rPr lang="ru-RU" sz="2000" dirty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• Контекст: </a:t>
                      </a:r>
                      <a:r>
                        <a:rPr lang="ru-RU" sz="2000" i="1" dirty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личный</a:t>
                      </a:r>
                    </a:p>
                    <a:p>
                      <a:r>
                        <a:rPr lang="ru-RU" sz="2000" dirty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• Уровень сложности: </a:t>
                      </a:r>
                      <a:r>
                        <a:rPr lang="ru-RU" sz="2000" i="1" dirty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высокий</a:t>
                      </a:r>
                    </a:p>
                    <a:p>
                      <a:r>
                        <a:rPr lang="ru-RU" sz="2000" dirty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• Формат ответа: </a:t>
                      </a:r>
                      <a:r>
                        <a:rPr lang="ru-RU" sz="2000" i="1" dirty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задание</a:t>
                      </a:r>
                      <a:r>
                        <a:rPr lang="ru-RU" sz="2000" i="1" baseline="0" dirty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с кратким ответом</a:t>
                      </a:r>
                      <a:endParaRPr lang="ru-RU" sz="2000" i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2000" dirty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• Объект оценки: </a:t>
                      </a:r>
                      <a:r>
                        <a:rPr lang="ru-RU" sz="2000" i="1" dirty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определить, </a:t>
                      </a:r>
                      <a:r>
                        <a:rPr lang="ru-RU" sz="2000" i="1" kern="1200" dirty="0">
                          <a:solidFill>
                            <a:srgbClr val="00206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выгодно ли Сергею закрыть старый вклад под 0,01% или открыть новый под 15% годовых на 3 месяца. </a:t>
                      </a:r>
                      <a:endParaRPr lang="ru-RU" sz="2000" i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2000" dirty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• Максимальный балл: </a:t>
                      </a:r>
                      <a:r>
                        <a:rPr lang="ru-RU" sz="2000" i="1" dirty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68580" marR="6858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90574825"/>
                  </a:ext>
                </a:extLst>
              </a:tr>
              <a:tr h="412659">
                <a:tc gridSpan="2">
                  <a:txBody>
                    <a:bodyPr/>
                    <a:lstStyle/>
                    <a:p>
                      <a:r>
                        <a:rPr lang="ru-RU" sz="2000" b="1" dirty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СИСТЕМА ОЦЕНИВАНИЯ: </a:t>
                      </a:r>
                    </a:p>
                  </a:txBody>
                  <a:tcPr marL="68580" marR="6858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0226884"/>
                  </a:ext>
                </a:extLst>
              </a:tr>
              <a:tr h="412659">
                <a:tc>
                  <a:txBody>
                    <a:bodyPr/>
                    <a:lstStyle/>
                    <a:p>
                      <a:r>
                        <a:rPr lang="ru-RU" sz="2000" dirty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Балл </a:t>
                      </a:r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r>
                        <a:rPr lang="ru-RU" sz="2000" dirty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Содержание критерия</a:t>
                      </a:r>
                    </a:p>
                  </a:txBody>
                  <a:tcPr marL="68580" marR="68580"/>
                </a:tc>
                <a:extLst>
                  <a:ext uri="{0D108BD9-81ED-4DB2-BD59-A6C34878D82A}">
                    <a16:rowId xmlns:a16="http://schemas.microsoft.com/office/drawing/2014/main" val="1128159765"/>
                  </a:ext>
                </a:extLst>
              </a:tr>
              <a:tr h="730090">
                <a:tc>
                  <a:txBody>
                    <a:bodyPr/>
                    <a:lstStyle/>
                    <a:p>
                      <a:r>
                        <a:rPr lang="ru-RU" sz="2000" dirty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r>
                        <a:rPr lang="ru-RU" sz="2000" dirty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Дан ответ: выгоднее</a:t>
                      </a:r>
                      <a:r>
                        <a:rPr lang="ru-RU" sz="2000" baseline="0" dirty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оставить деньги на старом вкладе, т.к. доход будет выше, приведены расчеты и сравнения</a:t>
                      </a:r>
                      <a:endParaRPr lang="ru-RU" sz="2000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13941">
                <a:tc>
                  <a:txBody>
                    <a:bodyPr/>
                    <a:lstStyle/>
                    <a:p>
                      <a:r>
                        <a:rPr lang="ru-RU" sz="2000" dirty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r>
                        <a:rPr lang="ru-RU" sz="2000" dirty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Дан ответ: выгоднее</a:t>
                      </a:r>
                      <a:r>
                        <a:rPr lang="ru-RU" sz="2000" baseline="0" dirty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оставить деньги на старом вкладе, т.к. доход будет выше</a:t>
                      </a:r>
                      <a:endParaRPr lang="ru-RU" sz="2000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/>
                </a:tc>
                <a:extLst>
                  <a:ext uri="{0D108BD9-81ED-4DB2-BD59-A6C34878D82A}">
                    <a16:rowId xmlns:a16="http://schemas.microsoft.com/office/drawing/2014/main" val="665107942"/>
                  </a:ext>
                </a:extLst>
              </a:tr>
              <a:tr h="412659">
                <a:tc>
                  <a:txBody>
                    <a:bodyPr/>
                    <a:lstStyle/>
                    <a:p>
                      <a:r>
                        <a:rPr lang="ru-RU" sz="2000" dirty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r>
                        <a:rPr lang="ru-RU" sz="2000" dirty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Дан другой ответ или задание не выполнено</a:t>
                      </a:r>
                    </a:p>
                  </a:txBody>
                  <a:tcPr marL="68580" marR="68580"/>
                </a:tc>
                <a:extLst>
                  <a:ext uri="{0D108BD9-81ED-4DB2-BD59-A6C34878D82A}">
                    <a16:rowId xmlns:a16="http://schemas.microsoft.com/office/drawing/2014/main" val="15683252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1275628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4E35DE26-B938-48CE-AEF5-27709099F5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14D5EF43-AECB-4459-AE90-3AFB54138C76}" type="datetime1">
              <a:rPr lang="ru-RU" smtClean="0"/>
              <a:pPr rtl="0"/>
              <a:t>21.04.2022</a:t>
            </a:fld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255F0FD-7731-4C55-8E7C-0843DB9CB0F3}"/>
              </a:ext>
            </a:extLst>
          </p:cNvPr>
          <p:cNvSpPr txBox="1"/>
          <p:nvPr/>
        </p:nvSpPr>
        <p:spPr>
          <a:xfrm>
            <a:off x="1290320" y="1164719"/>
            <a:ext cx="10485120" cy="39703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Расчеты при решении задачи:</a:t>
            </a:r>
          </a:p>
          <a:p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Обозначим сумму вклада </a:t>
            </a:r>
            <a:r>
              <a:rPr lang="en-US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S</a:t>
            </a:r>
            <a:endParaRPr lang="ru-RU" sz="2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Tx/>
              <a:buAutoNum type="arabicPeriod"/>
            </a:pPr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При 5% годовых через год на счету было бы </a:t>
            </a:r>
            <a:r>
              <a:rPr lang="ru-RU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1,05</a:t>
            </a:r>
            <a:r>
              <a:rPr lang="en-US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S</a:t>
            </a:r>
            <a:endParaRPr lang="ru-RU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Tx/>
              <a:buAutoNum type="arabicPeriod"/>
            </a:pPr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При досрочном погашении </a:t>
            </a:r>
            <a:r>
              <a:rPr lang="ru-RU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1, 0001</a:t>
            </a:r>
            <a:r>
              <a:rPr lang="en-US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S</a:t>
            </a:r>
            <a:endParaRPr lang="ru-RU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Tx/>
              <a:buAutoNum type="arabicPeriod"/>
            </a:pPr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При переходе на новый вклад под 15% годовых на 3 месяца:</a:t>
            </a:r>
          </a:p>
          <a:p>
            <a:pPr marL="342900" indent="-342900"/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1,0001</a:t>
            </a:r>
            <a:r>
              <a:rPr lang="en-US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S</a:t>
            </a:r>
            <a:r>
              <a:rPr lang="en-US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</a:t>
            </a:r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1,15</a:t>
            </a:r>
            <a:r>
              <a:rPr lang="en-US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 -</a:t>
            </a:r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1,0001 </a:t>
            </a:r>
            <a:r>
              <a:rPr lang="en-US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S)</a:t>
            </a:r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: 4 + 1,0001</a:t>
            </a:r>
            <a:r>
              <a:rPr lang="en-US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S =</a:t>
            </a:r>
            <a:endParaRPr lang="ru-RU" sz="2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  <a:sym typeface="Symbol"/>
            </a:endParaRPr>
          </a:p>
          <a:p>
            <a:pPr marL="342900" indent="-342900"/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=</a:t>
            </a:r>
            <a:r>
              <a:rPr lang="en-US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1</a:t>
            </a:r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,</a:t>
            </a:r>
            <a:r>
              <a:rPr lang="en-US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0001S </a:t>
            </a:r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0,0375+1,0001</a:t>
            </a:r>
            <a:r>
              <a:rPr lang="en-US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S</a:t>
            </a:r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 =1,0001</a:t>
            </a:r>
            <a:r>
              <a:rPr lang="en-US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S</a:t>
            </a:r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 </a:t>
            </a:r>
            <a:r>
              <a:rPr lang="en-US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</a:t>
            </a:r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1,0375=</a:t>
            </a:r>
            <a:r>
              <a:rPr lang="ru-RU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1,0376</a:t>
            </a:r>
            <a:r>
              <a:rPr lang="en-US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S</a:t>
            </a:r>
          </a:p>
          <a:p>
            <a:pPr marL="342900" indent="-342900"/>
            <a:r>
              <a:rPr lang="ru-RU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Вывод:</a:t>
            </a:r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выгоднее оставить деньги на старом вкладе, </a:t>
            </a:r>
          </a:p>
          <a:p>
            <a:pPr marL="342900" indent="-342900"/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т.к. доход будет выше </a:t>
            </a:r>
            <a:endParaRPr lang="ru-RU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911683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>
            <a:extLst>
              <a:ext uri="{FF2B5EF4-FFF2-40B4-BE49-F238E27FC236}">
                <a16:creationId xmlns:a16="http://schemas.microsoft.com/office/drawing/2014/main" id="{A4162D4E-EE4C-411A-9058-1D6EDA05F88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86253416"/>
              </p:ext>
            </p:extLst>
          </p:nvPr>
        </p:nvGraphicFramePr>
        <p:xfrm>
          <a:off x="933061" y="727787"/>
          <a:ext cx="10325878" cy="538376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162939">
                  <a:extLst>
                    <a:ext uri="{9D8B030D-6E8A-4147-A177-3AD203B41FA5}">
                      <a16:colId xmlns:a16="http://schemas.microsoft.com/office/drawing/2014/main" val="788904249"/>
                    </a:ext>
                  </a:extLst>
                </a:gridCol>
                <a:gridCol w="5162939">
                  <a:extLst>
                    <a:ext uri="{9D8B030D-6E8A-4147-A177-3AD203B41FA5}">
                      <a16:colId xmlns:a16="http://schemas.microsoft.com/office/drawing/2014/main" val="1486156876"/>
                    </a:ext>
                  </a:extLst>
                </a:gridCol>
              </a:tblGrid>
              <a:tr h="5383763">
                <a:tc>
                  <a:txBody>
                    <a:bodyPr/>
                    <a:lstStyle/>
                    <a:p>
                      <a:r>
                        <a:rPr lang="ru-RU" sz="2400" i="0" dirty="0">
                          <a:solidFill>
                            <a:srgbClr val="C00000"/>
                          </a:solidFill>
                          <a:latin typeface="+mj-lt"/>
                        </a:rPr>
                        <a:t>Вклады </a:t>
                      </a:r>
                    </a:p>
                    <a:p>
                      <a:r>
                        <a:rPr lang="ru-RU" sz="2000" i="0" dirty="0">
                          <a:latin typeface="+mj-lt"/>
                        </a:rPr>
                        <a:t>Задание 2 / 3</a:t>
                      </a:r>
                    </a:p>
                    <a:p>
                      <a:r>
                        <a:rPr lang="ru-RU" sz="2000" i="1" dirty="0">
                          <a:latin typeface="+mj-lt"/>
                        </a:rPr>
                        <a:t>Прочитайте текст, расположенный справа и ответьте на вопрос.</a:t>
                      </a:r>
                    </a:p>
                    <a:p>
                      <a:r>
                        <a:rPr lang="ru-RU" sz="2000" dirty="0">
                          <a:latin typeface="+mj-lt"/>
                        </a:rPr>
                        <a:t>Что важно учитывать Сергею при выборе вклада?</a:t>
                      </a:r>
                      <a:endParaRPr lang="ru-RU" sz="2000" i="1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48077519"/>
                  </a:ext>
                </a:extLst>
              </a:tr>
            </a:tbl>
          </a:graphicData>
        </a:graphic>
      </p:graphicFrame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5A8C1E85-C15A-46C0-85E8-6270EF9974B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0" y="746449"/>
            <a:ext cx="1661649" cy="643812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E61579F8-7A72-4B41-A021-2DC514724A07}"/>
              </a:ext>
            </a:extLst>
          </p:cNvPr>
          <p:cNvSpPr txBox="1"/>
          <p:nvPr/>
        </p:nvSpPr>
        <p:spPr>
          <a:xfrm>
            <a:off x="6270171" y="1287624"/>
            <a:ext cx="4646645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>
                <a:latin typeface="+mj-lt"/>
              </a:rPr>
              <a:t>Для того чтобы быстрее накопить на машину Сергей стал знакомиться с условиями по вкладам в различных банках и по результатам составил таблицу.</a:t>
            </a:r>
          </a:p>
        </p:txBody>
      </p:sp>
      <p:graphicFrame>
        <p:nvGraphicFramePr>
          <p:cNvPr id="11" name="Таблица 10">
            <a:extLst>
              <a:ext uri="{FF2B5EF4-FFF2-40B4-BE49-F238E27FC236}">
                <a16:creationId xmlns:a16="http://schemas.microsoft.com/office/drawing/2014/main" id="{36189B4F-3E70-44FF-A664-A342541A49B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77880313"/>
              </p:ext>
            </p:extLst>
          </p:nvPr>
        </p:nvGraphicFramePr>
        <p:xfrm>
          <a:off x="1163216" y="2685576"/>
          <a:ext cx="4646646" cy="338360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996752">
                  <a:extLst>
                    <a:ext uri="{9D8B030D-6E8A-4147-A177-3AD203B41FA5}">
                      <a16:colId xmlns:a16="http://schemas.microsoft.com/office/drawing/2014/main" val="59770845"/>
                    </a:ext>
                  </a:extLst>
                </a:gridCol>
                <a:gridCol w="1380931">
                  <a:extLst>
                    <a:ext uri="{9D8B030D-6E8A-4147-A177-3AD203B41FA5}">
                      <a16:colId xmlns:a16="http://schemas.microsoft.com/office/drawing/2014/main" val="3144268495"/>
                    </a:ext>
                  </a:extLst>
                </a:gridCol>
                <a:gridCol w="1268963">
                  <a:extLst>
                    <a:ext uri="{9D8B030D-6E8A-4147-A177-3AD203B41FA5}">
                      <a16:colId xmlns:a16="http://schemas.microsoft.com/office/drawing/2014/main" val="3925607753"/>
                    </a:ext>
                  </a:extLst>
                </a:gridCol>
              </a:tblGrid>
              <a:tr h="548968">
                <a:tc>
                  <a:txBody>
                    <a:bodyPr/>
                    <a:lstStyle/>
                    <a:p>
                      <a:r>
                        <a:rPr lang="ru-RU" dirty="0">
                          <a:latin typeface="+mj-lt"/>
                        </a:rPr>
                        <a:t>Что </a:t>
                      </a:r>
                      <a:r>
                        <a:rPr lang="ru-RU" sz="180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учитывать</a:t>
                      </a:r>
                      <a:endParaRPr lang="ru-RU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latin typeface="+mj-lt"/>
                        </a:rPr>
                        <a:t>Важно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latin typeface="+mj-lt"/>
                        </a:rPr>
                        <a:t>Не важно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40766597"/>
                  </a:ext>
                </a:extLst>
              </a:tr>
              <a:tr h="548968">
                <a:tc>
                  <a:txBody>
                    <a:bodyPr/>
                    <a:lstStyle/>
                    <a:p>
                      <a:r>
                        <a:rPr lang="ru-RU" dirty="0">
                          <a:latin typeface="+mj-lt"/>
                        </a:rPr>
                        <a:t>Срок вклада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atin typeface="+mj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49022043"/>
                  </a:ext>
                </a:extLst>
              </a:tr>
              <a:tr h="54896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Доход в % годовых</a:t>
                      </a:r>
                      <a:endParaRPr lang="ru-RU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atin typeface="+mj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2865646"/>
                  </a:ext>
                </a:extLst>
              </a:tr>
              <a:tr h="548968">
                <a:tc>
                  <a:txBody>
                    <a:bodyPr/>
                    <a:lstStyle/>
                    <a:p>
                      <a:r>
                        <a:rPr lang="ru-RU" dirty="0">
                          <a:latin typeface="+mj-lt"/>
                        </a:rPr>
                        <a:t>Возможность пополнения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atin typeface="+mj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36929102"/>
                  </a:ext>
                </a:extLst>
              </a:tr>
              <a:tr h="54896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>
                          <a:latin typeface="+mj-lt"/>
                        </a:rPr>
                        <a:t>Возможность снятия</a:t>
                      </a:r>
                    </a:p>
                    <a:p>
                      <a:endParaRPr lang="ru-RU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atin typeface="+mj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6296726"/>
                  </a:ext>
                </a:extLst>
              </a:tr>
            </a:tbl>
          </a:graphicData>
        </a:graphic>
      </p:graphicFrame>
      <p:graphicFrame>
        <p:nvGraphicFramePr>
          <p:cNvPr id="12" name="Таблица 11">
            <a:extLst>
              <a:ext uri="{FF2B5EF4-FFF2-40B4-BE49-F238E27FC236}">
                <a16:creationId xmlns:a16="http://schemas.microsoft.com/office/drawing/2014/main" id="{14BDF701-4DE8-49CB-8FBF-E39304148D7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32363924"/>
              </p:ext>
            </p:extLst>
          </p:nvPr>
        </p:nvGraphicFramePr>
        <p:xfrm>
          <a:off x="6386050" y="2918840"/>
          <a:ext cx="4642734" cy="303248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17264">
                  <a:extLst>
                    <a:ext uri="{9D8B030D-6E8A-4147-A177-3AD203B41FA5}">
                      <a16:colId xmlns:a16="http://schemas.microsoft.com/office/drawing/2014/main" val="3352297928"/>
                    </a:ext>
                  </a:extLst>
                </a:gridCol>
                <a:gridCol w="938252">
                  <a:extLst>
                    <a:ext uri="{9D8B030D-6E8A-4147-A177-3AD203B41FA5}">
                      <a16:colId xmlns:a16="http://schemas.microsoft.com/office/drawing/2014/main" val="1973035816"/>
                    </a:ext>
                  </a:extLst>
                </a:gridCol>
                <a:gridCol w="918394">
                  <a:extLst>
                    <a:ext uri="{9D8B030D-6E8A-4147-A177-3AD203B41FA5}">
                      <a16:colId xmlns:a16="http://schemas.microsoft.com/office/drawing/2014/main" val="1011494539"/>
                    </a:ext>
                  </a:extLst>
                </a:gridCol>
                <a:gridCol w="798357">
                  <a:extLst>
                    <a:ext uri="{9D8B030D-6E8A-4147-A177-3AD203B41FA5}">
                      <a16:colId xmlns:a16="http://schemas.microsoft.com/office/drawing/2014/main" val="466149085"/>
                    </a:ext>
                  </a:extLst>
                </a:gridCol>
                <a:gridCol w="492012">
                  <a:extLst>
                    <a:ext uri="{9D8B030D-6E8A-4147-A177-3AD203B41FA5}">
                      <a16:colId xmlns:a16="http://schemas.microsoft.com/office/drawing/2014/main" val="323405793"/>
                    </a:ext>
                  </a:extLst>
                </a:gridCol>
                <a:gridCol w="478455">
                  <a:extLst>
                    <a:ext uri="{9D8B030D-6E8A-4147-A177-3AD203B41FA5}">
                      <a16:colId xmlns:a16="http://schemas.microsoft.com/office/drawing/2014/main" val="3297920631"/>
                    </a:ext>
                  </a:extLst>
                </a:gridCol>
              </a:tblGrid>
              <a:tr h="352312">
                <a:tc rowSpan="2">
                  <a:txBody>
                    <a:bodyPr/>
                    <a:lstStyle/>
                    <a:p>
                      <a:r>
                        <a:rPr lang="ru-RU" dirty="0">
                          <a:latin typeface="+mj-lt"/>
                        </a:rPr>
                        <a:t>Банки</a:t>
                      </a: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r>
                        <a:rPr lang="ru-RU" dirty="0">
                          <a:latin typeface="+mj-lt"/>
                        </a:rPr>
                        <a:t>Доход в % годовых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>
                        <a:latin typeface="+mj-lt"/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>
                        <a:latin typeface="+mj-lt"/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r>
                        <a:rPr lang="ru-RU" sz="1600" b="0" dirty="0">
                          <a:latin typeface="+mj-lt"/>
                        </a:rPr>
                        <a:t>Пополнение </a:t>
                      </a:r>
                    </a:p>
                  </a:txBody>
                  <a:tcPr vert="vert270"/>
                </a:tc>
                <a:tc rowSpan="2">
                  <a:txBody>
                    <a:bodyPr/>
                    <a:lstStyle/>
                    <a:p>
                      <a:r>
                        <a:rPr lang="ru-RU" sz="1600" b="0" dirty="0">
                          <a:latin typeface="+mj-lt"/>
                        </a:rPr>
                        <a:t>Снятие </a:t>
                      </a:r>
                    </a:p>
                  </a:txBody>
                  <a:tcPr vert="vert270"/>
                </a:tc>
                <a:extLst>
                  <a:ext uri="{0D108BD9-81ED-4DB2-BD59-A6C34878D82A}">
                    <a16:rowId xmlns:a16="http://schemas.microsoft.com/office/drawing/2014/main" val="2631102018"/>
                  </a:ext>
                </a:extLst>
              </a:tr>
              <a:tr h="97015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latin typeface="+mj-lt"/>
                        </a:rPr>
                        <a:t>3 мес.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latin typeface="+mj-lt"/>
                        </a:rPr>
                        <a:t>6 мес.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latin typeface="+mj-lt"/>
                        </a:rPr>
                        <a:t>1 год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33822317"/>
                  </a:ext>
                </a:extLst>
              </a:tr>
              <a:tr h="516080">
                <a:tc>
                  <a:txBody>
                    <a:bodyPr/>
                    <a:lstStyle/>
                    <a:p>
                      <a:r>
                        <a:rPr lang="ru-RU" dirty="0">
                          <a:latin typeface="+mj-lt"/>
                        </a:rPr>
                        <a:t>№ 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latin typeface="+mj-lt"/>
                        </a:rPr>
                        <a:t>17,5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latin typeface="+mj-lt"/>
                        </a:rPr>
                        <a:t>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latin typeface="+mj-lt"/>
                        </a:rPr>
                        <a:t>9,5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-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2274890"/>
                  </a:ext>
                </a:extLst>
              </a:tr>
              <a:tr h="475861">
                <a:tc>
                  <a:txBody>
                    <a:bodyPr/>
                    <a:lstStyle/>
                    <a:p>
                      <a:r>
                        <a:rPr lang="ru-RU" dirty="0">
                          <a:latin typeface="+mj-lt"/>
                        </a:rPr>
                        <a:t>№ 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latin typeface="+mj-lt"/>
                        </a:rPr>
                        <a:t>22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latin typeface="+mj-lt"/>
                        </a:rPr>
                        <a:t>15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latin typeface="+mj-lt"/>
                        </a:rPr>
                        <a:t>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+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+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32999436"/>
                  </a:ext>
                </a:extLst>
              </a:tr>
              <a:tr h="704625">
                <a:tc>
                  <a:txBody>
                    <a:bodyPr/>
                    <a:lstStyle/>
                    <a:p>
                      <a:r>
                        <a:rPr lang="ru-RU" dirty="0">
                          <a:latin typeface="+mj-lt"/>
                        </a:rPr>
                        <a:t>№ 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latin typeface="+mj-lt"/>
                        </a:rPr>
                        <a:t>21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latin typeface="+mj-lt"/>
                        </a:rPr>
                        <a:t>21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latin typeface="+mj-lt"/>
                        </a:rPr>
                        <a:t>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+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-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4953074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8165687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4294967295"/>
          </p:nvPr>
        </p:nvGraphicFramePr>
        <p:xfrm>
          <a:off x="905522" y="130160"/>
          <a:ext cx="10515600" cy="633984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33016">
                  <a:extLst>
                    <a:ext uri="{9D8B030D-6E8A-4147-A177-3AD203B41FA5}">
                      <a16:colId xmlns:a16="http://schemas.microsoft.com/office/drawing/2014/main" val="1808695511"/>
                    </a:ext>
                  </a:extLst>
                </a:gridCol>
                <a:gridCol w="8482584">
                  <a:extLst>
                    <a:ext uri="{9D8B030D-6E8A-4147-A177-3AD203B41FA5}">
                      <a16:colId xmlns:a16="http://schemas.microsoft.com/office/drawing/2014/main" val="1162433453"/>
                    </a:ext>
                  </a:extLst>
                </a:gridCol>
              </a:tblGrid>
              <a:tr h="612649">
                <a:tc gridSpan="2">
                  <a:txBody>
                    <a:bodyPr/>
                    <a:lstStyle/>
                    <a:p>
                      <a:r>
                        <a:rPr lang="ru-RU" dirty="0">
                          <a:solidFill>
                            <a:schemeClr val="tx1"/>
                          </a:solidFill>
                        </a:rPr>
                        <a:t>ЗАДАНИЕ 2</a:t>
                      </a:r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/3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16275706"/>
                  </a:ext>
                </a:extLst>
              </a:tr>
              <a:tr h="2286000">
                <a:tc gridSpan="2">
                  <a:txBody>
                    <a:bodyPr/>
                    <a:lstStyle/>
                    <a:p>
                      <a:r>
                        <a:rPr lang="ru-RU" b="1" dirty="0"/>
                        <a:t>ХАРАКТЕРИСТИКИ ЗАДАНИЯ: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ru-RU" b="1" dirty="0"/>
                        <a:t>СОДЕРЖАТЕЛЬНАЯ ОБЛАСТЬ ОЦЕНКИ: личные сбережения и финансовое планирование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ru-RU" b="1" dirty="0"/>
                        <a:t>КОМПЕТЕНТНОСТНАЯ ОБЛАСТЬ ОЦЕНКИ:    анализ информации в финансовом контексте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ru-RU" b="1" dirty="0"/>
                        <a:t>КОНТЕКСТ: личный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ru-RU" b="1" dirty="0"/>
                        <a:t>УРОВЕНЬ СЛОЖНОСТИ: средний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ru-RU" b="1" dirty="0"/>
                        <a:t>ФОРМАТ ОТВЕТА: задание с комплексным множественным выбором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ru-RU" b="1" dirty="0"/>
                        <a:t>ОБЪЕКТ ОЦЕНКИ: указать, что важно учитывать при выборе вклада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ru-RU" b="1" dirty="0"/>
                        <a:t>МАКСИМАЛЬНЫЙ БАЛЛ:2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51204758"/>
                  </a:ext>
                </a:extLst>
              </a:tr>
              <a:tr h="402336"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dirty="0"/>
                        <a:t>СИСТЕМА ОЦЕНИВАНИЯ: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9520994"/>
                  </a:ext>
                </a:extLst>
              </a:tr>
              <a:tr h="393192">
                <a:tc>
                  <a:txBody>
                    <a:bodyPr/>
                    <a:lstStyle/>
                    <a:p>
                      <a:r>
                        <a:rPr lang="ru-RU" dirty="0"/>
                        <a:t>БАЛЛ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СОДЕРЖАНИЕ КРИТЕРИЯ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13164234"/>
                  </a:ext>
                </a:extLst>
              </a:tr>
              <a:tr h="850392">
                <a:tc>
                  <a:txBody>
                    <a:bodyPr/>
                    <a:lstStyle/>
                    <a:p>
                      <a:r>
                        <a:rPr lang="ru-RU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 Выбраны следующие</a:t>
                      </a:r>
                      <a:r>
                        <a:rPr lang="ru-RU" baseline="0" dirty="0"/>
                        <a:t> ответы и никакие другие</a:t>
                      </a:r>
                    </a:p>
                    <a:p>
                      <a:endParaRPr lang="ru-RU" baseline="0" dirty="0"/>
                    </a:p>
                    <a:p>
                      <a:endParaRPr lang="ru-RU" baseline="0" dirty="0"/>
                    </a:p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29188165"/>
                  </a:ext>
                </a:extLst>
              </a:tr>
              <a:tr h="944880">
                <a:tc>
                  <a:txBody>
                    <a:bodyPr/>
                    <a:lstStyle/>
                    <a:p>
                      <a:r>
                        <a:rPr lang="ru-RU" dirty="0"/>
                        <a:t>1</a:t>
                      </a:r>
                    </a:p>
                    <a:p>
                      <a:r>
                        <a:rPr lang="ru-RU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В ответе допущена одна ошибка</a:t>
                      </a:r>
                    </a:p>
                    <a:p>
                      <a:r>
                        <a:rPr lang="ru-RU" dirty="0"/>
                        <a:t> в ответе допущены две ошибки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3291915"/>
                  </a:ext>
                </a:extLst>
              </a:tr>
            </a:tbl>
          </a:graphicData>
        </a:graphic>
      </p:graphicFrame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92713" y="4773790"/>
            <a:ext cx="5941217" cy="8503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98919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rgbClr val="C00000"/>
                </a:solidFill>
              </a:rPr>
              <a:t>ПЛАН ВЕБИНАРА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indent="-457200">
              <a:buClrTx/>
              <a:buFont typeface="+mj-lt"/>
              <a:buAutoNum type="arabicPeriod"/>
            </a:pPr>
            <a:r>
              <a:rPr lang="ru-RU" sz="2400" dirty="0">
                <a:solidFill>
                  <a:srgbClr val="000000"/>
                </a:solidFill>
                <a:latin typeface="Bookman Old Style" panose="02050604050505020204" pitchFamily="18" charset="0"/>
              </a:rPr>
              <a:t>НЕМНОГО ТЕОРИИ</a:t>
            </a:r>
            <a:endParaRPr lang="en-US" sz="2400" dirty="0">
              <a:solidFill>
                <a:srgbClr val="000000"/>
              </a:solidFill>
              <a:latin typeface="Bookman Old Style" panose="02050604050505020204" pitchFamily="18" charset="0"/>
            </a:endParaRPr>
          </a:p>
          <a:p>
            <a:pPr marL="457200" indent="-457200">
              <a:buClrTx/>
              <a:buFont typeface="+mj-lt"/>
              <a:buAutoNum type="arabicPeriod"/>
            </a:pPr>
            <a:r>
              <a:rPr lang="ru-RU" sz="2400" dirty="0">
                <a:solidFill>
                  <a:srgbClr val="000000"/>
                </a:solidFill>
                <a:latin typeface="Bookman Old Style" panose="02050604050505020204" pitchFamily="18" charset="0"/>
              </a:rPr>
              <a:t>АНАЛИЗ РЕЗУЛЬТАТОВ ВЫПОЛНЕНИЯ ЗАДАНИЯ </a:t>
            </a:r>
            <a:r>
              <a:rPr lang="en-US" sz="2400" dirty="0">
                <a:solidFill>
                  <a:srgbClr val="000000"/>
                </a:solidFill>
                <a:latin typeface="Bookman Old Style" panose="02050604050505020204" pitchFamily="18" charset="0"/>
              </a:rPr>
              <a:t>3</a:t>
            </a:r>
            <a:endParaRPr lang="ru-RU" sz="2400" dirty="0">
              <a:solidFill>
                <a:srgbClr val="000000"/>
              </a:solidFill>
              <a:latin typeface="Bookman Old Style" panose="02050604050505020204" pitchFamily="18" charset="0"/>
            </a:endParaRPr>
          </a:p>
          <a:p>
            <a:pPr marL="457200" indent="-457200">
              <a:buClrTx/>
              <a:buFont typeface="+mj-lt"/>
              <a:buAutoNum type="arabicPeriod"/>
            </a:pPr>
            <a:r>
              <a:rPr lang="ru-RU" sz="2400" dirty="0">
                <a:solidFill>
                  <a:srgbClr val="000000"/>
                </a:solidFill>
                <a:latin typeface="Bookman Old Style" panose="02050604050505020204" pitchFamily="18" charset="0"/>
              </a:rPr>
              <a:t>ЗАДАНИЕ № </a:t>
            </a:r>
            <a:r>
              <a:rPr lang="en-US" sz="2400" dirty="0">
                <a:solidFill>
                  <a:srgbClr val="000000"/>
                </a:solidFill>
                <a:latin typeface="Bookman Old Style" panose="02050604050505020204" pitchFamily="18" charset="0"/>
              </a:rPr>
              <a:t>4</a:t>
            </a:r>
            <a:endParaRPr lang="ru-RU" sz="2400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88A1EE0C-A279-45B3-9EE5-84F725B79A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14D5EF43-AECB-4459-AE90-3AFB54138C76}" type="datetime1">
              <a:rPr lang="ru-RU" smtClean="0"/>
              <a:pPr rtl="0"/>
              <a:t>21.04.2022</a:t>
            </a:fld>
            <a:endParaRPr lang="en-US" dirty="0"/>
          </a:p>
        </p:txBody>
      </p:sp>
      <p:graphicFrame>
        <p:nvGraphicFramePr>
          <p:cNvPr id="4" name="Таблица 3">
            <a:extLst>
              <a:ext uri="{FF2B5EF4-FFF2-40B4-BE49-F238E27FC236}">
                <a16:creationId xmlns:a16="http://schemas.microsoft.com/office/drawing/2014/main" id="{72EADFEF-C07A-469D-B1A1-D076AD3481D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64224787"/>
              </p:ext>
            </p:extLst>
          </p:nvPr>
        </p:nvGraphicFramePr>
        <p:xfrm>
          <a:off x="1102981" y="343953"/>
          <a:ext cx="10106609" cy="562874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20786">
                  <a:extLst>
                    <a:ext uri="{9D8B030D-6E8A-4147-A177-3AD203B41FA5}">
                      <a16:colId xmlns:a16="http://schemas.microsoft.com/office/drawing/2014/main" val="4147441804"/>
                    </a:ext>
                  </a:extLst>
                </a:gridCol>
                <a:gridCol w="8885823">
                  <a:extLst>
                    <a:ext uri="{9D8B030D-6E8A-4147-A177-3AD203B41FA5}">
                      <a16:colId xmlns:a16="http://schemas.microsoft.com/office/drawing/2014/main" val="2820845675"/>
                    </a:ext>
                  </a:extLst>
                </a:gridCol>
              </a:tblGrid>
              <a:tr h="370840">
                <a:tc gridSpan="2">
                  <a:txBody>
                    <a:bodyPr/>
                    <a:lstStyle/>
                    <a:p>
                      <a:r>
                        <a:rPr lang="ru-RU" sz="2000" dirty="0">
                          <a:solidFill>
                            <a:srgbClr val="C00000"/>
                          </a:solidFill>
                          <a:latin typeface="+mj-lt"/>
                        </a:rPr>
                        <a:t>ЗАДАНИЕ 2/3. 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21886771"/>
                  </a:ext>
                </a:extLst>
              </a:tr>
              <a:tr h="370840">
                <a:tc gridSpan="2">
                  <a:txBody>
                    <a:bodyPr/>
                    <a:lstStyle/>
                    <a:p>
                      <a:r>
                        <a:rPr lang="ru-RU" sz="2000" dirty="0">
                          <a:latin typeface="+mj-lt"/>
                        </a:rPr>
                        <a:t>ХАРАКТЕРИСТИКИ ЗАДАНИЯ: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5130905"/>
                  </a:ext>
                </a:extLst>
              </a:tr>
              <a:tr h="370840">
                <a:tc gridSpan="2">
                  <a:txBody>
                    <a:bodyPr/>
                    <a:lstStyle/>
                    <a:p>
                      <a:r>
                        <a:rPr lang="ru-RU" sz="2000" dirty="0">
                          <a:latin typeface="+mj-lt"/>
                        </a:rPr>
                        <a:t>• </a:t>
                      </a:r>
                      <a:r>
                        <a:rPr lang="ru-RU" sz="2000" b="1" dirty="0">
                          <a:latin typeface="+mj-lt"/>
                        </a:rPr>
                        <a:t>Содержательная область оценки: </a:t>
                      </a:r>
                      <a:r>
                        <a:rPr kumimoji="0" lang="ru-RU" sz="2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Bookman Old Style"/>
                          <a:ea typeface="+mn-ea"/>
                          <a:cs typeface="+mn-cs"/>
                        </a:rPr>
                        <a:t>личные сбережения и финансовое планирование.</a:t>
                      </a:r>
                      <a:endParaRPr lang="ru-RU" sz="2000" b="1" dirty="0">
                        <a:latin typeface="+mj-lt"/>
                      </a:endParaRPr>
                    </a:p>
                    <a:p>
                      <a:r>
                        <a:rPr lang="ru-RU" sz="2000" b="1" dirty="0">
                          <a:latin typeface="+mj-lt"/>
                        </a:rPr>
                        <a:t>• </a:t>
                      </a:r>
                      <a:r>
                        <a:rPr lang="ru-RU" sz="2000" b="1" dirty="0" err="1">
                          <a:latin typeface="+mj-lt"/>
                        </a:rPr>
                        <a:t>Компетентностная</a:t>
                      </a:r>
                      <a:r>
                        <a:rPr lang="ru-RU" sz="2000" b="1" dirty="0">
                          <a:latin typeface="+mj-lt"/>
                        </a:rPr>
                        <a:t> область оценки: </a:t>
                      </a:r>
                      <a:r>
                        <a:rPr lang="ru-RU" sz="2000" b="0" dirty="0">
                          <a:latin typeface="+mj-lt"/>
                        </a:rPr>
                        <a:t>анализ информации в финансовом контексте</a:t>
                      </a:r>
                    </a:p>
                    <a:p>
                      <a:r>
                        <a:rPr lang="ru-RU" sz="2000" b="1" dirty="0">
                          <a:latin typeface="+mj-lt"/>
                        </a:rPr>
                        <a:t>• Контекст: </a:t>
                      </a:r>
                      <a:r>
                        <a:rPr lang="ru-RU" sz="2000" b="0" dirty="0">
                          <a:latin typeface="+mj-lt"/>
                        </a:rPr>
                        <a:t>семейный</a:t>
                      </a:r>
                    </a:p>
                    <a:p>
                      <a:r>
                        <a:rPr lang="ru-RU" sz="2000" b="1" dirty="0">
                          <a:latin typeface="+mj-lt"/>
                        </a:rPr>
                        <a:t>• Уровень сложности: </a:t>
                      </a:r>
                      <a:r>
                        <a:rPr lang="ru-RU" sz="2000" b="0" dirty="0">
                          <a:latin typeface="+mj-lt"/>
                        </a:rPr>
                        <a:t>средний</a:t>
                      </a:r>
                    </a:p>
                    <a:p>
                      <a:r>
                        <a:rPr lang="ru-RU" sz="2000" b="1" dirty="0">
                          <a:latin typeface="+mj-lt"/>
                        </a:rPr>
                        <a:t>• Формат ответа: задание </a:t>
                      </a:r>
                      <a:r>
                        <a:rPr lang="ru-RU" sz="2000" b="0" dirty="0">
                          <a:latin typeface="+mj-lt"/>
                        </a:rPr>
                        <a:t>с комплексным множественным выбором</a:t>
                      </a:r>
                      <a:endParaRPr lang="ru-RU" sz="2000" b="1" dirty="0">
                        <a:latin typeface="+mj-lt"/>
                      </a:endParaRPr>
                    </a:p>
                    <a:p>
                      <a:r>
                        <a:rPr lang="ru-RU" sz="2000" b="1" dirty="0">
                          <a:latin typeface="+mj-lt"/>
                        </a:rPr>
                        <a:t>• Объект оценки: </a:t>
                      </a:r>
                      <a:r>
                        <a:rPr lang="ru-RU" sz="2000" b="0" dirty="0">
                          <a:latin typeface="+mj-lt"/>
                        </a:rPr>
                        <a:t>указать, что важно</a:t>
                      </a:r>
                      <a:r>
                        <a:rPr lang="ru-RU" sz="2000" b="0" baseline="0" dirty="0">
                          <a:latin typeface="+mj-lt"/>
                        </a:rPr>
                        <a:t> учитывать при выборе вклада</a:t>
                      </a:r>
                      <a:endParaRPr lang="ru-RU" sz="2000" b="0" dirty="0">
                        <a:latin typeface="+mj-lt"/>
                      </a:endParaRPr>
                    </a:p>
                    <a:p>
                      <a:r>
                        <a:rPr lang="ru-RU" sz="2000" b="1" dirty="0">
                          <a:latin typeface="+mj-lt"/>
                        </a:rPr>
                        <a:t>• Максимальный балл: </a:t>
                      </a:r>
                      <a:r>
                        <a:rPr lang="ru-RU" sz="2000" b="0" dirty="0">
                          <a:latin typeface="+mj-lt"/>
                        </a:rPr>
                        <a:t>2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90574825"/>
                  </a:ext>
                </a:extLst>
              </a:tr>
              <a:tr h="367454">
                <a:tc gridSpan="2">
                  <a:txBody>
                    <a:bodyPr/>
                    <a:lstStyle/>
                    <a:p>
                      <a:r>
                        <a:rPr lang="ru-RU" sz="2000" dirty="0">
                          <a:solidFill>
                            <a:srgbClr val="C00000"/>
                          </a:solidFill>
                          <a:latin typeface="+mj-lt"/>
                        </a:rPr>
                        <a:t>СИСТЕМА ОЦЕНИВАНИЯ: 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022688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2000" dirty="0">
                          <a:latin typeface="+mj-lt"/>
                        </a:rPr>
                        <a:t>Балл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>
                          <a:latin typeface="+mj-lt"/>
                        </a:rPr>
                        <a:t>Содержание критерия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28159765"/>
                  </a:ext>
                </a:extLst>
              </a:tr>
              <a:tr h="416664">
                <a:tc>
                  <a:txBody>
                    <a:bodyPr/>
                    <a:lstStyle/>
                    <a:p>
                      <a:r>
                        <a:rPr lang="ru-RU" sz="2000" dirty="0">
                          <a:latin typeface="+mj-lt"/>
                        </a:rPr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>
                          <a:latin typeface="+mj-lt"/>
                        </a:rPr>
                        <a:t>Ответы на предыдущем</a:t>
                      </a:r>
                      <a:r>
                        <a:rPr lang="ru-RU" sz="2000" baseline="0" dirty="0">
                          <a:latin typeface="+mj-lt"/>
                        </a:rPr>
                        <a:t> слайде</a:t>
                      </a:r>
                      <a:endParaRPr lang="ru-RU" sz="2000" dirty="0">
                        <a:latin typeface="+mj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65107942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ru-RU" sz="2000" dirty="0">
                          <a:latin typeface="+mj-lt"/>
                        </a:rPr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>
                          <a:latin typeface="+mj-lt"/>
                        </a:rPr>
                        <a:t>В ответе</a:t>
                      </a:r>
                      <a:r>
                        <a:rPr lang="ru-RU" sz="2000" baseline="0" dirty="0">
                          <a:latin typeface="+mj-lt"/>
                        </a:rPr>
                        <a:t> допущена ошибка</a:t>
                      </a:r>
                      <a:endParaRPr lang="ru-RU" sz="2000" dirty="0">
                        <a:latin typeface="+mj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683252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ru-RU" sz="2000" dirty="0">
                          <a:latin typeface="+mj-lt"/>
                        </a:rPr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>
                          <a:latin typeface="+mj-lt"/>
                        </a:rPr>
                        <a:t>В ответе допущено</a:t>
                      </a:r>
                      <a:r>
                        <a:rPr lang="ru-RU" sz="2000" baseline="0" dirty="0">
                          <a:latin typeface="+mj-lt"/>
                        </a:rPr>
                        <a:t> 2 и более ошибок или ответ отсутствует</a:t>
                      </a:r>
                      <a:endParaRPr lang="ru-RU" sz="2000" dirty="0">
                        <a:latin typeface="+mj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318752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7142116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4A130D24-44D4-4B74-A436-D48C95AB80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14D5EF43-AECB-4459-AE90-3AFB54138C76}" type="datetime1">
              <a:rPr lang="ru-RU" smtClean="0"/>
              <a:pPr rtl="0"/>
              <a:t>21.04.2022</a:t>
            </a:fld>
            <a:endParaRPr lang="en-US" dirty="0"/>
          </a:p>
        </p:txBody>
      </p:sp>
      <p:graphicFrame>
        <p:nvGraphicFramePr>
          <p:cNvPr id="5" name="Таблица 4">
            <a:extLst>
              <a:ext uri="{FF2B5EF4-FFF2-40B4-BE49-F238E27FC236}">
                <a16:creationId xmlns:a16="http://schemas.microsoft.com/office/drawing/2014/main" id="{C8E564BB-EBA3-4D1A-A325-F1DC946D8D1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81478016"/>
              </p:ext>
            </p:extLst>
          </p:nvPr>
        </p:nvGraphicFramePr>
        <p:xfrm>
          <a:off x="1174101" y="831633"/>
          <a:ext cx="10106609" cy="52969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106609">
                  <a:extLst>
                    <a:ext uri="{9D8B030D-6E8A-4147-A177-3AD203B41FA5}">
                      <a16:colId xmlns:a16="http://schemas.microsoft.com/office/drawing/2014/main" val="4147441804"/>
                    </a:ext>
                  </a:extLst>
                </a:gridCol>
              </a:tblGrid>
              <a:tr h="329998">
                <a:tc>
                  <a:txBody>
                    <a:bodyPr/>
                    <a:lstStyle/>
                    <a:p>
                      <a:r>
                        <a:rPr lang="ru-RU" sz="2000" dirty="0">
                          <a:solidFill>
                            <a:srgbClr val="C00000"/>
                          </a:solidFill>
                          <a:latin typeface="+mj-lt"/>
                        </a:rPr>
                        <a:t>ЗАДАНИЕ 2/3.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21886771"/>
                  </a:ext>
                </a:extLst>
              </a:tr>
              <a:tr h="329998">
                <a:tc>
                  <a:txBody>
                    <a:bodyPr/>
                    <a:lstStyle/>
                    <a:p>
                      <a:r>
                        <a:rPr lang="ru-RU" sz="2000" dirty="0">
                          <a:latin typeface="+mj-lt"/>
                        </a:rPr>
                        <a:t>ХАРАКТЕРИСТИКИ ЗАДАНИЯ: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5130905"/>
                  </a:ext>
                </a:extLst>
              </a:tr>
              <a:tr h="2360754">
                <a:tc>
                  <a:txBody>
                    <a:bodyPr/>
                    <a:lstStyle/>
                    <a:p>
                      <a:r>
                        <a:rPr lang="ru-RU" sz="2000" dirty="0">
                          <a:latin typeface="+mj-lt"/>
                        </a:rPr>
                        <a:t>• Содержательная область оценки: </a:t>
                      </a:r>
                      <a:r>
                        <a:rPr lang="ru-RU" sz="2000" dirty="0"/>
                        <a:t>личные сбережения и финансовое планирование </a:t>
                      </a:r>
                      <a:endParaRPr lang="ru-RU" sz="2000" dirty="0">
                        <a:latin typeface="+mj-lt"/>
                      </a:endParaRPr>
                    </a:p>
                    <a:p>
                      <a:r>
                        <a:rPr lang="ru-RU" sz="2000" dirty="0">
                          <a:latin typeface="+mj-lt"/>
                        </a:rPr>
                        <a:t>• Компетентностная область оценки: </a:t>
                      </a:r>
                      <a:r>
                        <a:rPr lang="ru-RU" sz="2000" dirty="0"/>
                        <a:t>оценка финансовой проблемы</a:t>
                      </a:r>
                      <a:endParaRPr lang="ru-RU" sz="2000" dirty="0">
                        <a:latin typeface="+mj-lt"/>
                      </a:endParaRPr>
                    </a:p>
                    <a:p>
                      <a:r>
                        <a:rPr lang="ru-RU" sz="2000" dirty="0">
                          <a:latin typeface="+mj-lt"/>
                        </a:rPr>
                        <a:t>• Контекст: личный</a:t>
                      </a:r>
                    </a:p>
                    <a:p>
                      <a:r>
                        <a:rPr lang="ru-RU" sz="2000" dirty="0">
                          <a:latin typeface="+mj-lt"/>
                        </a:rPr>
                        <a:t>• Уровень сложности: средний</a:t>
                      </a:r>
                    </a:p>
                    <a:p>
                      <a:r>
                        <a:rPr lang="ru-RU" sz="2000" dirty="0">
                          <a:latin typeface="+mj-lt"/>
                        </a:rPr>
                        <a:t>• Формат ответа: </a:t>
                      </a:r>
                      <a:r>
                        <a:rPr lang="ru-RU" sz="2000" dirty="0"/>
                        <a:t>задание с комплексным множественным выбором</a:t>
                      </a:r>
                      <a:endParaRPr lang="ru-RU" sz="2000" dirty="0">
                        <a:latin typeface="+mj-lt"/>
                      </a:endParaRPr>
                    </a:p>
                    <a:p>
                      <a:r>
                        <a:rPr lang="ru-RU" sz="2000" dirty="0">
                          <a:latin typeface="+mj-lt"/>
                        </a:rPr>
                        <a:t>• Объект оценки: </a:t>
                      </a:r>
                      <a:r>
                        <a:rPr lang="ru-RU" sz="2000" dirty="0"/>
                        <a:t>указать, что важно учитывать при выборе вклада в различных банках</a:t>
                      </a:r>
                      <a:endParaRPr lang="ru-RU" sz="2000" dirty="0">
                        <a:latin typeface="+mj-lt"/>
                      </a:endParaRPr>
                    </a:p>
                    <a:p>
                      <a:r>
                        <a:rPr lang="ru-RU" sz="2000" dirty="0">
                          <a:latin typeface="+mj-lt"/>
                        </a:rPr>
                        <a:t>• Максимальный балл: 2 балла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90574825"/>
                  </a:ext>
                </a:extLst>
              </a:tr>
              <a:tr h="329998">
                <a:tc>
                  <a:txBody>
                    <a:bodyPr/>
                    <a:lstStyle/>
                    <a:p>
                      <a:r>
                        <a:rPr lang="ru-RU" sz="2000" dirty="0">
                          <a:solidFill>
                            <a:srgbClr val="C00000"/>
                          </a:solidFill>
                          <a:latin typeface="+mj-lt"/>
                        </a:rPr>
                        <a:t>СИСТЕМА ОЦЕНИВАНИЯ: </a:t>
                      </a:r>
                      <a:r>
                        <a:rPr lang="ru-RU" sz="2000" b="1" dirty="0">
                          <a:solidFill>
                            <a:schemeClr val="tx1"/>
                          </a:solidFill>
                          <a:latin typeface="+mj-lt"/>
                        </a:rPr>
                        <a:t>на следующем слайде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0226884"/>
                  </a:ext>
                </a:extLst>
              </a:tr>
              <a:tr h="1273540">
                <a:tc>
                  <a:txBody>
                    <a:bodyPr/>
                    <a:lstStyle/>
                    <a:p>
                      <a:endParaRPr lang="ru-RU" sz="2000" dirty="0">
                        <a:latin typeface="+mj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2815976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6328380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532264" y="368488"/>
          <a:ext cx="11214977" cy="588302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5466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86031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816717">
                <a:tc gridSpan="2">
                  <a:txBody>
                    <a:bodyPr/>
                    <a:lstStyle/>
                    <a:p>
                      <a:r>
                        <a:rPr lang="ru-RU" sz="2000" dirty="0">
                          <a:solidFill>
                            <a:srgbClr val="C00000"/>
                          </a:solidFill>
                          <a:latin typeface="+mj-lt"/>
                        </a:rPr>
                        <a:t>СИСТЕМА ОЦЕНИВАНИЯ: 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12896">
                <a:tc>
                  <a:txBody>
                    <a:bodyPr/>
                    <a:lstStyle/>
                    <a:p>
                      <a:r>
                        <a:rPr lang="ru-RU" sz="2000" dirty="0">
                          <a:latin typeface="+mj-lt"/>
                        </a:rPr>
                        <a:t>Балл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>
                          <a:latin typeface="+mj-lt"/>
                        </a:rPr>
                        <a:t>Содержание критерия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205221">
                <a:tc>
                  <a:txBody>
                    <a:bodyPr/>
                    <a:lstStyle/>
                    <a:p>
                      <a:r>
                        <a:rPr lang="ru-RU" sz="2000" dirty="0">
                          <a:latin typeface="+mj-lt"/>
                        </a:rPr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>
                          <a:latin typeface="+mj-lt"/>
                        </a:rPr>
                        <a:t>Выбраны все верные ответы</a:t>
                      </a:r>
                    </a:p>
                    <a:p>
                      <a:endParaRPr lang="ru-RU" sz="2000" dirty="0">
                        <a:latin typeface="+mj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16389">
                <a:tc>
                  <a:txBody>
                    <a:bodyPr/>
                    <a:lstStyle/>
                    <a:p>
                      <a:r>
                        <a:rPr lang="ru-RU" sz="2000" dirty="0">
                          <a:latin typeface="+mj-lt"/>
                        </a:rPr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>
                          <a:latin typeface="+mj-lt"/>
                        </a:rPr>
                        <a:t>Допущена 1</a:t>
                      </a:r>
                      <a:r>
                        <a:rPr lang="ru-RU" sz="2000" baseline="0" dirty="0">
                          <a:latin typeface="+mj-lt"/>
                        </a:rPr>
                        <a:t> </a:t>
                      </a:r>
                      <a:r>
                        <a:rPr lang="ru-RU" sz="2000" dirty="0">
                          <a:latin typeface="+mj-lt"/>
                        </a:rPr>
                        <a:t>ошибка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31799">
                <a:tc>
                  <a:txBody>
                    <a:bodyPr/>
                    <a:lstStyle/>
                    <a:p>
                      <a:r>
                        <a:rPr lang="ru-RU" sz="2000" dirty="0">
                          <a:latin typeface="+mj-lt"/>
                        </a:rPr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>
                          <a:latin typeface="+mj-lt"/>
                        </a:rPr>
                        <a:t>Допущена 2 и более ошибок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48548" y="1922220"/>
            <a:ext cx="3884766" cy="2775557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7160675" y="2129051"/>
            <a:ext cx="4640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/>
              <a:t>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8190931" y="2390661"/>
            <a:ext cx="5595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/>
              <a:t>+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8244993" y="3375546"/>
            <a:ext cx="4640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/>
              <a:t>+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9400880" y="4029857"/>
            <a:ext cx="80961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/>
              <a:t>+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485EAED-784D-4247-95B5-EAD8586E3624}"/>
              </a:ext>
            </a:extLst>
          </p:cNvPr>
          <p:cNvSpPr txBox="1"/>
          <p:nvPr/>
        </p:nvSpPr>
        <p:spPr>
          <a:xfrm>
            <a:off x="8218606" y="2913881"/>
            <a:ext cx="38608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400" dirty="0"/>
              <a:t>+</a:t>
            </a:r>
          </a:p>
        </p:txBody>
      </p:sp>
    </p:spTree>
    <p:extLst>
      <p:ext uri="{BB962C8B-B14F-4D97-AF65-F5344CB8AC3E}">
        <p14:creationId xmlns:p14="http://schemas.microsoft.com/office/powerpoint/2010/main" val="220775647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>
            <a:extLst>
              <a:ext uri="{FF2B5EF4-FFF2-40B4-BE49-F238E27FC236}">
                <a16:creationId xmlns:a16="http://schemas.microsoft.com/office/drawing/2014/main" id="{2B1F8044-D757-4B84-9B40-66807FA9DCB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33712966"/>
              </p:ext>
            </p:extLst>
          </p:nvPr>
        </p:nvGraphicFramePr>
        <p:xfrm>
          <a:off x="980440" y="108248"/>
          <a:ext cx="10231119" cy="62585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35826">
                  <a:extLst>
                    <a:ext uri="{9D8B030D-6E8A-4147-A177-3AD203B41FA5}">
                      <a16:colId xmlns:a16="http://schemas.microsoft.com/office/drawing/2014/main" val="4147441804"/>
                    </a:ext>
                  </a:extLst>
                </a:gridCol>
                <a:gridCol w="8995293">
                  <a:extLst>
                    <a:ext uri="{9D8B030D-6E8A-4147-A177-3AD203B41FA5}">
                      <a16:colId xmlns:a16="http://schemas.microsoft.com/office/drawing/2014/main" val="2820845675"/>
                    </a:ext>
                  </a:extLst>
                </a:gridCol>
              </a:tblGrid>
              <a:tr h="370840">
                <a:tc gridSpan="2">
                  <a:txBody>
                    <a:bodyPr/>
                    <a:lstStyle/>
                    <a:p>
                      <a:r>
                        <a:rPr lang="ru-RU" sz="1600" b="1" dirty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ЗАДАНИЕ 2/3 </a:t>
                      </a:r>
                    </a:p>
                  </a:txBody>
                  <a:tcPr marL="68580" marR="6858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21886771"/>
                  </a:ext>
                </a:extLst>
              </a:tr>
              <a:tr h="370840">
                <a:tc gridSpan="2">
                  <a:txBody>
                    <a:bodyPr/>
                    <a:lstStyle/>
                    <a:p>
                      <a:r>
                        <a:rPr lang="ru-RU" sz="1600" dirty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ХАРАКТЕРИСТИКИ ЗАДАНИЯ:</a:t>
                      </a:r>
                    </a:p>
                  </a:txBody>
                  <a:tcPr marL="68580" marR="6858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5130905"/>
                  </a:ext>
                </a:extLst>
              </a:tr>
              <a:tr h="370840">
                <a:tc gridSpan="2">
                  <a:txBody>
                    <a:bodyPr/>
                    <a:lstStyle/>
                    <a:p>
                      <a:r>
                        <a:rPr lang="ru-RU" sz="1600" dirty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• Содержательная область оценки</a:t>
                      </a:r>
                      <a:r>
                        <a:rPr lang="ru-RU" sz="1600" i="1" kern="1200" dirty="0">
                          <a:solidFill>
                            <a:srgbClr val="00206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: личные сбережения и финансовое планирование</a:t>
                      </a:r>
                      <a:endParaRPr lang="ru-RU" sz="1600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600" dirty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• Компетентностная область оценки: </a:t>
                      </a:r>
                      <a:r>
                        <a:rPr lang="ru-RU" sz="1600" i="1" kern="1200" dirty="0">
                          <a:solidFill>
                            <a:srgbClr val="00206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применение финансовых и математических знаний</a:t>
                      </a:r>
                      <a:endParaRPr lang="ru-RU" sz="1600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600" dirty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• Контекст: </a:t>
                      </a:r>
                      <a:r>
                        <a:rPr lang="ru-RU" sz="1600" i="1" kern="1200" dirty="0">
                          <a:solidFill>
                            <a:srgbClr val="00206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личный</a:t>
                      </a:r>
                      <a:endParaRPr lang="ru-RU" sz="1600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600" dirty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• Уровень сложности: </a:t>
                      </a:r>
                      <a:r>
                        <a:rPr lang="ru-RU" sz="1600" i="1" dirty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низкий</a:t>
                      </a:r>
                    </a:p>
                    <a:p>
                      <a:r>
                        <a:rPr lang="ru-RU" sz="1600" dirty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• Формат ответа: </a:t>
                      </a:r>
                      <a:r>
                        <a:rPr lang="ru-RU" sz="1600" i="1" dirty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задание с комплексным множественным выбором</a:t>
                      </a:r>
                    </a:p>
                    <a:p>
                      <a:r>
                        <a:rPr lang="ru-RU" sz="1600" dirty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• Объект оценки: указать,</a:t>
                      </a:r>
                      <a:r>
                        <a:rPr lang="ru-RU" sz="1600" baseline="0" dirty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600" kern="1200" dirty="0">
                          <a:solidFill>
                            <a:srgbClr val="00206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что важно учитывать при выборе вклада</a:t>
                      </a:r>
                      <a:endParaRPr lang="ru-RU" sz="1600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600" dirty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• Максимальный балл: 1</a:t>
                      </a:r>
                    </a:p>
                  </a:txBody>
                  <a:tcPr marL="68580" marR="6858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90574825"/>
                  </a:ext>
                </a:extLst>
              </a:tr>
              <a:tr h="367454">
                <a:tc gridSpan="2">
                  <a:txBody>
                    <a:bodyPr/>
                    <a:lstStyle/>
                    <a:p>
                      <a:r>
                        <a:rPr lang="ru-RU" sz="2000" dirty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СИСТЕМА ОЦЕНИВАНИЯ: </a:t>
                      </a:r>
                    </a:p>
                  </a:txBody>
                  <a:tcPr marL="68580" marR="6858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022688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2000" dirty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Балл </a:t>
                      </a:r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r>
                        <a:rPr lang="ru-RU" sz="2000" dirty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Содержание критерия</a:t>
                      </a:r>
                    </a:p>
                  </a:txBody>
                  <a:tcPr marL="68580" marR="68580"/>
                </a:tc>
                <a:extLst>
                  <a:ext uri="{0D108BD9-81ED-4DB2-BD59-A6C34878D82A}">
                    <a16:rowId xmlns:a16="http://schemas.microsoft.com/office/drawing/2014/main" val="1128159765"/>
                  </a:ext>
                </a:extLst>
              </a:tr>
              <a:tr h="416664">
                <a:tc>
                  <a:txBody>
                    <a:bodyPr/>
                    <a:lstStyle/>
                    <a:p>
                      <a:r>
                        <a:rPr lang="ru-RU" sz="2000" dirty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r>
                        <a:rPr lang="ru-RU" sz="2000" dirty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Выбраны следующие ответы: </a:t>
                      </a:r>
                    </a:p>
                    <a:p>
                      <a:endParaRPr lang="ru-RU" sz="2000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2000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2000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2000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2000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2000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2000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/>
                </a:tc>
                <a:extLst>
                  <a:ext uri="{0D108BD9-81ED-4DB2-BD59-A6C34878D82A}">
                    <a16:rowId xmlns:a16="http://schemas.microsoft.com/office/drawing/2014/main" val="6651079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2000" dirty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r>
                        <a:rPr lang="ru-RU" sz="2000" dirty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</a:t>
                      </a:r>
                      <a:r>
                        <a:rPr lang="ru-RU" sz="2000" baseline="0" dirty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ответе допущены ошибки или ответ отсутствует</a:t>
                      </a:r>
                      <a:endParaRPr lang="ru-RU" sz="2000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/>
                </a:tc>
                <a:extLst>
                  <a:ext uri="{0D108BD9-81ED-4DB2-BD59-A6C34878D82A}">
                    <a16:rowId xmlns:a16="http://schemas.microsoft.com/office/drawing/2014/main" val="156832520"/>
                  </a:ext>
                </a:extLst>
              </a:tr>
            </a:tbl>
          </a:graphicData>
        </a:graphic>
      </p:graphicFrame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 l="18900" t="39899" r="49994" b="11801"/>
          <a:stretch>
            <a:fillRect/>
          </a:stretch>
        </p:blipFill>
        <p:spPr bwMode="auto">
          <a:xfrm>
            <a:off x="6744072" y="3789041"/>
            <a:ext cx="2520280" cy="2201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71817513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>
            <a:extLst>
              <a:ext uri="{FF2B5EF4-FFF2-40B4-BE49-F238E27FC236}">
                <a16:creationId xmlns:a16="http://schemas.microsoft.com/office/drawing/2014/main" id="{A4162D4E-EE4C-411A-9058-1D6EDA05F88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81143982"/>
              </p:ext>
            </p:extLst>
          </p:nvPr>
        </p:nvGraphicFramePr>
        <p:xfrm>
          <a:off x="951722" y="727787"/>
          <a:ext cx="10307217" cy="538376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144278">
                  <a:extLst>
                    <a:ext uri="{9D8B030D-6E8A-4147-A177-3AD203B41FA5}">
                      <a16:colId xmlns:a16="http://schemas.microsoft.com/office/drawing/2014/main" val="788904249"/>
                    </a:ext>
                  </a:extLst>
                </a:gridCol>
                <a:gridCol w="5162939">
                  <a:extLst>
                    <a:ext uri="{9D8B030D-6E8A-4147-A177-3AD203B41FA5}">
                      <a16:colId xmlns:a16="http://schemas.microsoft.com/office/drawing/2014/main" val="1486156876"/>
                    </a:ext>
                  </a:extLst>
                </a:gridCol>
              </a:tblGrid>
              <a:tr h="5383763">
                <a:tc>
                  <a:txBody>
                    <a:bodyPr/>
                    <a:lstStyle/>
                    <a:p>
                      <a:endParaRPr lang="ru-RU" sz="2000" i="1" dirty="0">
                        <a:latin typeface="+mj-lt"/>
                      </a:endParaRPr>
                    </a:p>
                    <a:p>
                      <a:endParaRPr lang="ru-RU" sz="2000" i="1" dirty="0">
                        <a:latin typeface="+mj-lt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Задание 3 / 3</a:t>
                      </a:r>
                      <a:endParaRPr lang="ru-RU" sz="2000" i="1" dirty="0">
                        <a:latin typeface="+mj-lt"/>
                      </a:endParaRPr>
                    </a:p>
                    <a:p>
                      <a:r>
                        <a:rPr lang="ru-RU" sz="2000" i="1" dirty="0">
                          <a:latin typeface="+mj-lt"/>
                        </a:rPr>
                        <a:t>Изучите таблицу, расположенную справа и ответьте на вопрос.</a:t>
                      </a:r>
                    </a:p>
                    <a:p>
                      <a:endParaRPr lang="ru-RU" sz="2000" i="1" dirty="0">
                        <a:latin typeface="+mj-lt"/>
                      </a:endParaRPr>
                    </a:p>
                    <a:p>
                      <a:r>
                        <a:rPr lang="ru-RU" sz="2000" dirty="0">
                          <a:latin typeface="+mj-lt"/>
                        </a:rPr>
                        <a:t>В каком банке и на какой срок Сергею выгодней всего открыть вклад? Ответ поясните.</a:t>
                      </a:r>
                      <a:endParaRPr lang="ru-RU" sz="2000" i="1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48077519"/>
                  </a:ext>
                </a:extLst>
              </a:tr>
            </a:tbl>
          </a:graphicData>
        </a:graphic>
      </p:graphicFrame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5A8C1E85-C15A-46C0-85E8-6270EF9974B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0" y="746449"/>
            <a:ext cx="1661649" cy="643812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BAED8884-48EB-4C52-B41C-52240153C30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3061" y="746449"/>
            <a:ext cx="1664352" cy="646232"/>
          </a:xfrm>
          <a:prstGeom prst="rect">
            <a:avLst/>
          </a:prstGeom>
        </p:spPr>
      </p:pic>
      <p:graphicFrame>
        <p:nvGraphicFramePr>
          <p:cNvPr id="12" name="Таблица 11">
            <a:extLst>
              <a:ext uri="{FF2B5EF4-FFF2-40B4-BE49-F238E27FC236}">
                <a16:creationId xmlns:a16="http://schemas.microsoft.com/office/drawing/2014/main" id="{14BDF701-4DE8-49CB-8FBF-E39304148D7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78314352"/>
              </p:ext>
            </p:extLst>
          </p:nvPr>
        </p:nvGraphicFramePr>
        <p:xfrm>
          <a:off x="6386050" y="1476713"/>
          <a:ext cx="4642734" cy="303248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17264">
                  <a:extLst>
                    <a:ext uri="{9D8B030D-6E8A-4147-A177-3AD203B41FA5}">
                      <a16:colId xmlns:a16="http://schemas.microsoft.com/office/drawing/2014/main" val="3352297928"/>
                    </a:ext>
                  </a:extLst>
                </a:gridCol>
                <a:gridCol w="938252">
                  <a:extLst>
                    <a:ext uri="{9D8B030D-6E8A-4147-A177-3AD203B41FA5}">
                      <a16:colId xmlns:a16="http://schemas.microsoft.com/office/drawing/2014/main" val="1973035816"/>
                    </a:ext>
                  </a:extLst>
                </a:gridCol>
                <a:gridCol w="918394">
                  <a:extLst>
                    <a:ext uri="{9D8B030D-6E8A-4147-A177-3AD203B41FA5}">
                      <a16:colId xmlns:a16="http://schemas.microsoft.com/office/drawing/2014/main" val="1011494539"/>
                    </a:ext>
                  </a:extLst>
                </a:gridCol>
                <a:gridCol w="798357">
                  <a:extLst>
                    <a:ext uri="{9D8B030D-6E8A-4147-A177-3AD203B41FA5}">
                      <a16:colId xmlns:a16="http://schemas.microsoft.com/office/drawing/2014/main" val="466149085"/>
                    </a:ext>
                  </a:extLst>
                </a:gridCol>
                <a:gridCol w="492012">
                  <a:extLst>
                    <a:ext uri="{9D8B030D-6E8A-4147-A177-3AD203B41FA5}">
                      <a16:colId xmlns:a16="http://schemas.microsoft.com/office/drawing/2014/main" val="323405793"/>
                    </a:ext>
                  </a:extLst>
                </a:gridCol>
                <a:gridCol w="478455">
                  <a:extLst>
                    <a:ext uri="{9D8B030D-6E8A-4147-A177-3AD203B41FA5}">
                      <a16:colId xmlns:a16="http://schemas.microsoft.com/office/drawing/2014/main" val="3297920631"/>
                    </a:ext>
                  </a:extLst>
                </a:gridCol>
              </a:tblGrid>
              <a:tr h="352312">
                <a:tc rowSpan="2">
                  <a:txBody>
                    <a:bodyPr/>
                    <a:lstStyle/>
                    <a:p>
                      <a:r>
                        <a:rPr lang="ru-RU" dirty="0">
                          <a:latin typeface="+mj-lt"/>
                        </a:rPr>
                        <a:t>Банки</a:t>
                      </a: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r>
                        <a:rPr lang="ru-RU" dirty="0">
                          <a:latin typeface="+mj-lt"/>
                        </a:rPr>
                        <a:t>Доход в % годовых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>
                        <a:latin typeface="+mj-lt"/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>
                        <a:latin typeface="+mj-lt"/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r>
                        <a:rPr lang="ru-RU" sz="1600" b="0" dirty="0">
                          <a:latin typeface="+mj-lt"/>
                        </a:rPr>
                        <a:t>Пополнение </a:t>
                      </a:r>
                    </a:p>
                  </a:txBody>
                  <a:tcPr vert="vert270"/>
                </a:tc>
                <a:tc rowSpan="2">
                  <a:txBody>
                    <a:bodyPr/>
                    <a:lstStyle/>
                    <a:p>
                      <a:r>
                        <a:rPr lang="ru-RU" sz="1600" b="0" dirty="0">
                          <a:latin typeface="+mj-lt"/>
                        </a:rPr>
                        <a:t>Снятие </a:t>
                      </a:r>
                    </a:p>
                  </a:txBody>
                  <a:tcPr vert="vert270"/>
                </a:tc>
                <a:extLst>
                  <a:ext uri="{0D108BD9-81ED-4DB2-BD59-A6C34878D82A}">
                    <a16:rowId xmlns:a16="http://schemas.microsoft.com/office/drawing/2014/main" val="2631102018"/>
                  </a:ext>
                </a:extLst>
              </a:tr>
              <a:tr h="97015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latin typeface="+mj-lt"/>
                        </a:rPr>
                        <a:t>3 мес.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latin typeface="+mj-lt"/>
                        </a:rPr>
                        <a:t>6 мес.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latin typeface="+mj-lt"/>
                        </a:rPr>
                        <a:t>1 год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33822317"/>
                  </a:ext>
                </a:extLst>
              </a:tr>
              <a:tr h="516080">
                <a:tc>
                  <a:txBody>
                    <a:bodyPr/>
                    <a:lstStyle/>
                    <a:p>
                      <a:r>
                        <a:rPr lang="ru-RU" dirty="0">
                          <a:latin typeface="+mj-lt"/>
                        </a:rPr>
                        <a:t>№ 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latin typeface="+mj-lt"/>
                        </a:rPr>
                        <a:t>17,5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latin typeface="+mj-lt"/>
                        </a:rPr>
                        <a:t>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latin typeface="+mj-lt"/>
                        </a:rPr>
                        <a:t>9,5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-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2274890"/>
                  </a:ext>
                </a:extLst>
              </a:tr>
              <a:tr h="475861">
                <a:tc>
                  <a:txBody>
                    <a:bodyPr/>
                    <a:lstStyle/>
                    <a:p>
                      <a:r>
                        <a:rPr lang="ru-RU" dirty="0">
                          <a:latin typeface="+mj-lt"/>
                        </a:rPr>
                        <a:t>№ 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latin typeface="+mj-lt"/>
                        </a:rPr>
                        <a:t>22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latin typeface="+mj-lt"/>
                        </a:rPr>
                        <a:t>15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latin typeface="+mj-lt"/>
                        </a:rPr>
                        <a:t>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+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+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32999436"/>
                  </a:ext>
                </a:extLst>
              </a:tr>
              <a:tr h="704625">
                <a:tc>
                  <a:txBody>
                    <a:bodyPr/>
                    <a:lstStyle/>
                    <a:p>
                      <a:r>
                        <a:rPr lang="ru-RU" dirty="0">
                          <a:latin typeface="+mj-lt"/>
                        </a:rPr>
                        <a:t>№ 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latin typeface="+mj-lt"/>
                        </a:rPr>
                        <a:t>21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latin typeface="+mj-lt"/>
                        </a:rPr>
                        <a:t>21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latin typeface="+mj-lt"/>
                        </a:rPr>
                        <a:t>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+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-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4953074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4312871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0AEFAC20-5719-4C86-85DE-5BA2E96C1C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14D5EF43-AECB-4459-AE90-3AFB54138C76}" type="datetime1">
              <a:rPr lang="ru-RU" smtClean="0"/>
              <a:pPr rtl="0"/>
              <a:t>21.04.2022</a:t>
            </a:fld>
            <a:endParaRPr lang="en-US" dirty="0"/>
          </a:p>
        </p:txBody>
      </p:sp>
      <p:graphicFrame>
        <p:nvGraphicFramePr>
          <p:cNvPr id="3" name="Таблица 2">
            <a:extLst>
              <a:ext uri="{FF2B5EF4-FFF2-40B4-BE49-F238E27FC236}">
                <a16:creationId xmlns:a16="http://schemas.microsoft.com/office/drawing/2014/main" id="{ED2C92F2-5F48-463A-8E58-515DCF48DC0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4966693"/>
              </p:ext>
            </p:extLst>
          </p:nvPr>
        </p:nvGraphicFramePr>
        <p:xfrm>
          <a:off x="588522" y="353961"/>
          <a:ext cx="11227557" cy="592651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56186">
                  <a:extLst>
                    <a:ext uri="{9D8B030D-6E8A-4147-A177-3AD203B41FA5}">
                      <a16:colId xmlns:a16="http://schemas.microsoft.com/office/drawing/2014/main" val="4147441804"/>
                    </a:ext>
                  </a:extLst>
                </a:gridCol>
                <a:gridCol w="9871371">
                  <a:extLst>
                    <a:ext uri="{9D8B030D-6E8A-4147-A177-3AD203B41FA5}">
                      <a16:colId xmlns:a16="http://schemas.microsoft.com/office/drawing/2014/main" val="2820845675"/>
                    </a:ext>
                  </a:extLst>
                </a:gridCol>
              </a:tblGrid>
              <a:tr h="410688">
                <a:tc gridSpan="2">
                  <a:txBody>
                    <a:bodyPr/>
                    <a:lstStyle/>
                    <a:p>
                      <a:r>
                        <a:rPr lang="ru-RU" sz="2000" dirty="0">
                          <a:solidFill>
                            <a:srgbClr val="C00000"/>
                          </a:solidFill>
                          <a:latin typeface="+mj-lt"/>
                        </a:rPr>
                        <a:t>ЗАДАНИЕ 3/3. 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21886771"/>
                  </a:ext>
                </a:extLst>
              </a:tr>
              <a:tr h="410688">
                <a:tc gridSpan="2">
                  <a:txBody>
                    <a:bodyPr/>
                    <a:lstStyle/>
                    <a:p>
                      <a:r>
                        <a:rPr lang="ru-RU" sz="2000" dirty="0">
                          <a:latin typeface="+mj-lt"/>
                        </a:rPr>
                        <a:t>ХАРАКТЕРИСТИКИ ЗАДАНИЯ: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5130905"/>
                  </a:ext>
                </a:extLst>
              </a:tr>
              <a:tr h="2306170"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dirty="0">
                          <a:latin typeface="+mj-lt"/>
                        </a:rPr>
                        <a:t>• Содержательная область оценки: </a:t>
                      </a:r>
                      <a:r>
                        <a:rPr lang="ru-RU" sz="2000" dirty="0"/>
                        <a:t>личные сбережения и финансовое планирование </a:t>
                      </a:r>
                      <a:endParaRPr lang="ru-RU" sz="2000" dirty="0">
                        <a:latin typeface="+mj-lt"/>
                      </a:endParaRPr>
                    </a:p>
                    <a:p>
                      <a:r>
                        <a:rPr lang="ru-RU" sz="2000" dirty="0">
                          <a:latin typeface="+mj-lt"/>
                        </a:rPr>
                        <a:t>• Компетентностная область оценки: обоснование выбора решения</a:t>
                      </a:r>
                    </a:p>
                    <a:p>
                      <a:r>
                        <a:rPr lang="ru-RU" sz="2000" dirty="0">
                          <a:latin typeface="+mj-lt"/>
                        </a:rPr>
                        <a:t>• Контекст: личный</a:t>
                      </a:r>
                    </a:p>
                    <a:p>
                      <a:r>
                        <a:rPr lang="ru-RU" sz="2000" dirty="0">
                          <a:latin typeface="+mj-lt"/>
                        </a:rPr>
                        <a:t>• Уровень сложности: средний</a:t>
                      </a:r>
                    </a:p>
                    <a:p>
                      <a:r>
                        <a:rPr lang="ru-RU" sz="2000" dirty="0">
                          <a:latin typeface="+mj-lt"/>
                        </a:rPr>
                        <a:t>• Формат ответа: </a:t>
                      </a:r>
                      <a:r>
                        <a:rPr lang="ru-RU" sz="2000" dirty="0"/>
                        <a:t>задание с развернутым ответом </a:t>
                      </a:r>
                      <a:r>
                        <a:rPr lang="ru-RU" sz="2000" dirty="0">
                          <a:latin typeface="+mj-lt"/>
                        </a:rPr>
                        <a:t> </a:t>
                      </a:r>
                    </a:p>
                    <a:p>
                      <a:r>
                        <a:rPr lang="ru-RU" sz="2000" dirty="0">
                          <a:latin typeface="+mj-lt"/>
                        </a:rPr>
                        <a:t>• Объект оценки:</a:t>
                      </a:r>
                      <a:r>
                        <a:rPr lang="ru-RU" sz="2000" baseline="0" dirty="0">
                          <a:latin typeface="+mj-lt"/>
                        </a:rPr>
                        <a:t> </a:t>
                      </a:r>
                      <a:r>
                        <a:rPr lang="ru-RU" sz="2000" dirty="0"/>
                        <a:t>обосновать финансовую целесообразность вклада в тот или иной банк</a:t>
                      </a:r>
                      <a:endParaRPr lang="ru-RU" sz="2000" dirty="0">
                        <a:latin typeface="+mj-lt"/>
                      </a:endParaRPr>
                    </a:p>
                    <a:p>
                      <a:r>
                        <a:rPr lang="ru-RU" sz="2000" dirty="0">
                          <a:latin typeface="+mj-lt"/>
                        </a:rPr>
                        <a:t>• Максимальный балл: 2 балла 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90574825"/>
                  </a:ext>
                </a:extLst>
              </a:tr>
              <a:tr h="410688">
                <a:tc gridSpan="2">
                  <a:txBody>
                    <a:bodyPr/>
                    <a:lstStyle/>
                    <a:p>
                      <a:r>
                        <a:rPr lang="ru-RU" sz="2000" dirty="0">
                          <a:solidFill>
                            <a:srgbClr val="C00000"/>
                          </a:solidFill>
                          <a:latin typeface="+mj-lt"/>
                        </a:rPr>
                        <a:t>СИСТЕМА ОЦЕНИВАНИЯ: 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0226884"/>
                  </a:ext>
                </a:extLst>
              </a:tr>
              <a:tr h="410688">
                <a:tc>
                  <a:txBody>
                    <a:bodyPr/>
                    <a:lstStyle/>
                    <a:p>
                      <a:r>
                        <a:rPr lang="ru-RU" sz="2000" dirty="0">
                          <a:latin typeface="+mj-lt"/>
                        </a:rPr>
                        <a:t>Балл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>
                          <a:latin typeface="+mj-lt"/>
                        </a:rPr>
                        <a:t>Содержание критерия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28159765"/>
                  </a:ext>
                </a:extLst>
              </a:tr>
              <a:tr h="1156221">
                <a:tc>
                  <a:txBody>
                    <a:bodyPr/>
                    <a:lstStyle/>
                    <a:p>
                      <a:r>
                        <a:rPr lang="ru-RU" sz="2000" dirty="0">
                          <a:latin typeface="+mj-lt"/>
                        </a:rPr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>
                          <a:latin typeface="+mj-lt"/>
                        </a:rPr>
                        <a:t>Дан ответ с пояснением </a:t>
                      </a:r>
                    </a:p>
                    <a:p>
                      <a:r>
                        <a:rPr lang="ru-RU" sz="2000" dirty="0">
                          <a:latin typeface="+mj-lt"/>
                        </a:rPr>
                        <a:t>Банк № 2 под</a:t>
                      </a:r>
                      <a:r>
                        <a:rPr lang="ru-RU" sz="2000" baseline="0" dirty="0">
                          <a:latin typeface="+mj-lt"/>
                        </a:rPr>
                        <a:t> 22% на 3 месяца и 15% на 6 месяцев (учитывая ставку процента и возможности пополнения и снятия вклада)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65107942"/>
                  </a:ext>
                </a:extLst>
              </a:tr>
              <a:tr h="410688">
                <a:tc>
                  <a:txBody>
                    <a:bodyPr/>
                    <a:lstStyle/>
                    <a:p>
                      <a:r>
                        <a:rPr lang="ru-RU" sz="2000" dirty="0">
                          <a:latin typeface="+mj-lt"/>
                        </a:rPr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>
                          <a:latin typeface="+mj-lt"/>
                        </a:rPr>
                        <a:t>Дан верный ответ без пояснений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6832520"/>
                  </a:ext>
                </a:extLst>
              </a:tr>
              <a:tr h="410688">
                <a:tc>
                  <a:txBody>
                    <a:bodyPr/>
                    <a:lstStyle/>
                    <a:p>
                      <a:r>
                        <a:rPr lang="ru-RU" sz="2000" dirty="0">
                          <a:latin typeface="+mj-lt"/>
                        </a:rPr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>
                          <a:latin typeface="+mj-lt"/>
                        </a:rPr>
                        <a:t>Нет</a:t>
                      </a:r>
                      <a:r>
                        <a:rPr lang="ru-RU" sz="2000" baseline="0" dirty="0">
                          <a:latin typeface="+mj-lt"/>
                        </a:rPr>
                        <a:t> ответа, нет верного ответа</a:t>
                      </a:r>
                      <a:endParaRPr lang="ru-RU" sz="2000" dirty="0">
                        <a:latin typeface="+mj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2136153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F6548CDA-C31C-48EE-9672-927AC44FE6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14D5EF43-AECB-4459-AE90-3AFB54138C76}" type="datetime1">
              <a:rPr lang="ru-RU" smtClean="0"/>
              <a:pPr rtl="0"/>
              <a:t>21.04.2022</a:t>
            </a:fld>
            <a:endParaRPr lang="en-US" dirty="0"/>
          </a:p>
        </p:txBody>
      </p:sp>
      <p:graphicFrame>
        <p:nvGraphicFramePr>
          <p:cNvPr id="3" name="Объект 3">
            <a:extLst>
              <a:ext uri="{FF2B5EF4-FFF2-40B4-BE49-F238E27FC236}">
                <a16:creationId xmlns:a16="http://schemas.microsoft.com/office/drawing/2014/main" id="{30F127A4-1189-43DD-9E06-C4DA4837BF7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65114185"/>
              </p:ext>
            </p:extLst>
          </p:nvPr>
        </p:nvGraphicFramePr>
        <p:xfrm>
          <a:off x="983942" y="680641"/>
          <a:ext cx="10515600" cy="549671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90600">
                  <a:extLst>
                    <a:ext uri="{9D8B030D-6E8A-4147-A177-3AD203B41FA5}">
                      <a16:colId xmlns:a16="http://schemas.microsoft.com/office/drawing/2014/main" val="4247239644"/>
                    </a:ext>
                  </a:extLst>
                </a:gridCol>
                <a:gridCol w="9525000">
                  <a:extLst>
                    <a:ext uri="{9D8B030D-6E8A-4147-A177-3AD203B41FA5}">
                      <a16:colId xmlns:a16="http://schemas.microsoft.com/office/drawing/2014/main" val="1916720331"/>
                    </a:ext>
                  </a:extLst>
                </a:gridCol>
              </a:tblGrid>
              <a:tr h="450821">
                <a:tc gridSpan="2">
                  <a:txBody>
                    <a:bodyPr/>
                    <a:lstStyle/>
                    <a:p>
                      <a:r>
                        <a:rPr lang="ru-RU" dirty="0">
                          <a:solidFill>
                            <a:schemeClr val="tx1"/>
                          </a:solidFill>
                        </a:rPr>
                        <a:t>ЗАДАНИЕ3</a:t>
                      </a:r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/3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65514700"/>
                  </a:ext>
                </a:extLst>
              </a:tr>
              <a:tr h="2779033">
                <a:tc gridSpan="2">
                  <a:txBody>
                    <a:bodyPr/>
                    <a:lstStyle/>
                    <a:p>
                      <a:r>
                        <a:rPr lang="ru-RU" b="1" dirty="0"/>
                        <a:t>ХАРАКТЕРИСТИКИ</a:t>
                      </a:r>
                      <a:r>
                        <a:rPr lang="ru-RU" b="1" baseline="0" dirty="0"/>
                        <a:t> ЗАДАНИЯ: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ru-RU" b="1" baseline="0" dirty="0"/>
                        <a:t>СОДЕРЖАТЕЛЬНАЯ ОБЛАСТЬ ОЦЕНКИ: личные сбережения и финансовое планирование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ru-RU" b="1" baseline="0" dirty="0"/>
                        <a:t>КОМПЕТЕНТНОСТНАЯ ОБЛАСТЬ ОЦЕНКИ: анализ информации в финансовом контексте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ru-RU" b="1" baseline="0" dirty="0"/>
                        <a:t>КОНТЕКСТ: личный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ru-RU" b="1" baseline="0" dirty="0"/>
                        <a:t>УРОВЕНЬ СЛОЖНОСТИ: высокий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ru-RU" b="1" baseline="0" dirty="0"/>
                        <a:t>ФОРМАТ ОТВЕТА: задание с развернутым ответом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ru-RU" b="1" baseline="0" dirty="0"/>
                        <a:t>ОБЪЕКТ ОЦЕНКИ: обосновать финансовую целесообразность  открытия вклада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ru-RU" b="1" baseline="0" dirty="0"/>
                        <a:t>МАКСИМАЛЬНЫЙ БАЛЛ:1</a:t>
                      </a:r>
                      <a:endParaRPr lang="ru-RU" b="1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01007748"/>
                  </a:ext>
                </a:extLst>
              </a:tr>
              <a:tr h="450821">
                <a:tc gridSpan="2">
                  <a:txBody>
                    <a:bodyPr/>
                    <a:lstStyle/>
                    <a:p>
                      <a:r>
                        <a:rPr lang="ru-RU" b="1" dirty="0"/>
                        <a:t>СИСТЕМА ОЦЕНИВАНИЯ: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2728013"/>
                  </a:ext>
                </a:extLst>
              </a:tr>
              <a:tr h="450821">
                <a:tc>
                  <a:txBody>
                    <a:bodyPr/>
                    <a:lstStyle/>
                    <a:p>
                      <a:r>
                        <a:rPr lang="ru-RU" b="1" dirty="0"/>
                        <a:t>БАЛЛ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/>
                        <a:t>СОДЕРЖАНИЕ КРИТЕРИЯ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78255573"/>
                  </a:ext>
                </a:extLst>
              </a:tr>
              <a:tr h="450821">
                <a:tc>
                  <a:txBody>
                    <a:bodyPr/>
                    <a:lstStyle/>
                    <a:p>
                      <a:r>
                        <a:rPr lang="ru-RU" b="1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0" dirty="0"/>
                        <a:t>Дан ответ, в котором говорится, что выгоднее вложить деньги в банк №3</a:t>
                      </a:r>
                      <a:r>
                        <a:rPr lang="ru-RU" b="0" baseline="0" dirty="0"/>
                        <a:t> на 6 месяцев, есть возможность пополнения, процент – высокий ( 21%), возможность снятия денег для Сергея неактуальна, </a:t>
                      </a:r>
                      <a:r>
                        <a:rPr lang="ru-RU" b="0" dirty="0"/>
                        <a:t>так</a:t>
                      </a:r>
                      <a:r>
                        <a:rPr lang="ru-RU" b="0" baseline="0" dirty="0"/>
                        <a:t> как он хочет накопить деньги.</a:t>
                      </a:r>
                      <a:endParaRPr lang="ru-RU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14657217"/>
                  </a:ext>
                </a:extLst>
              </a:tr>
              <a:tr h="450821">
                <a:tc>
                  <a:txBody>
                    <a:bodyPr/>
                    <a:lstStyle/>
                    <a:p>
                      <a:r>
                        <a:rPr lang="ru-RU" b="1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0" dirty="0"/>
                        <a:t>Другой</a:t>
                      </a:r>
                      <a:r>
                        <a:rPr lang="ru-RU" b="0" baseline="0" dirty="0"/>
                        <a:t> ответ или ответ отсутствует</a:t>
                      </a:r>
                      <a:endParaRPr lang="ru-RU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3470223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6400584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A0AAF1F5-859D-4E02-8B62-70FF619D94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14D5EF43-AECB-4459-AE90-3AFB54138C76}" type="datetime1">
              <a:rPr lang="ru-RU" smtClean="0"/>
              <a:pPr rtl="0"/>
              <a:t>21.04.2022</a:t>
            </a:fld>
            <a:endParaRPr lang="en-US" dirty="0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11FF3B7A-821F-4D0A-A678-AEB1E9F0250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7520" y="295385"/>
            <a:ext cx="11287760" cy="59631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820451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2F515985-EC44-4DF7-8F00-DCB52375D9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14D5EF43-AECB-4459-AE90-3AFB54138C76}" type="datetime1">
              <a:rPr lang="ru-RU" smtClean="0"/>
              <a:pPr rtl="0"/>
              <a:t>21.04.2022</a:t>
            </a:fld>
            <a:endParaRPr lang="en-US" dirty="0"/>
          </a:p>
        </p:txBody>
      </p:sp>
      <p:graphicFrame>
        <p:nvGraphicFramePr>
          <p:cNvPr id="3" name="Таблица 2">
            <a:extLst>
              <a:ext uri="{FF2B5EF4-FFF2-40B4-BE49-F238E27FC236}">
                <a16:creationId xmlns:a16="http://schemas.microsoft.com/office/drawing/2014/main" id="{D6A8CE97-D2A7-49B7-8159-3D33D37FE6E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5334634"/>
              </p:ext>
            </p:extLst>
          </p:nvPr>
        </p:nvGraphicFramePr>
        <p:xfrm>
          <a:off x="880576" y="831633"/>
          <a:ext cx="10488464" cy="492770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66911">
                  <a:extLst>
                    <a:ext uri="{9D8B030D-6E8A-4147-A177-3AD203B41FA5}">
                      <a16:colId xmlns:a16="http://schemas.microsoft.com/office/drawing/2014/main" val="4147441804"/>
                    </a:ext>
                  </a:extLst>
                </a:gridCol>
                <a:gridCol w="9221553">
                  <a:extLst>
                    <a:ext uri="{9D8B030D-6E8A-4147-A177-3AD203B41FA5}">
                      <a16:colId xmlns:a16="http://schemas.microsoft.com/office/drawing/2014/main" val="2820845675"/>
                    </a:ext>
                  </a:extLst>
                </a:gridCol>
              </a:tblGrid>
              <a:tr h="370840">
                <a:tc gridSpan="2">
                  <a:txBody>
                    <a:bodyPr/>
                    <a:lstStyle/>
                    <a:p>
                      <a:r>
                        <a:rPr lang="ru-RU" sz="2000" dirty="0">
                          <a:solidFill>
                            <a:srgbClr val="C00000"/>
                          </a:solidFill>
                          <a:latin typeface="+mj-lt"/>
                        </a:rPr>
                        <a:t>ЗАДАНИЕ 3/3. </a:t>
                      </a:r>
                    </a:p>
                  </a:txBody>
                  <a:tcPr marL="68580" marR="6858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21886771"/>
                  </a:ext>
                </a:extLst>
              </a:tr>
              <a:tr h="370840">
                <a:tc gridSpan="2">
                  <a:txBody>
                    <a:bodyPr/>
                    <a:lstStyle/>
                    <a:p>
                      <a:r>
                        <a:rPr lang="ru-RU" sz="2000" dirty="0">
                          <a:latin typeface="+mj-lt"/>
                        </a:rPr>
                        <a:t>ХАРАКТЕРИСТИКИ ЗАДАНИЯ: вклады</a:t>
                      </a:r>
                    </a:p>
                  </a:txBody>
                  <a:tcPr marL="68580" marR="6858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5130905"/>
                  </a:ext>
                </a:extLst>
              </a:tr>
              <a:tr h="370840">
                <a:tc gridSpan="2">
                  <a:txBody>
                    <a:bodyPr/>
                    <a:lstStyle/>
                    <a:p>
                      <a:r>
                        <a:rPr lang="ru-RU" sz="2000" dirty="0">
                          <a:latin typeface="+mj-lt"/>
                        </a:rPr>
                        <a:t>• Содержательная область оценки: накопления,</a:t>
                      </a:r>
                      <a:r>
                        <a:rPr lang="ru-RU" sz="2000" baseline="0" dirty="0">
                          <a:latin typeface="+mj-lt"/>
                        </a:rPr>
                        <a:t> сбережения</a:t>
                      </a:r>
                      <a:endParaRPr lang="ru-RU" sz="2000" dirty="0">
                        <a:latin typeface="+mj-lt"/>
                      </a:endParaRPr>
                    </a:p>
                    <a:p>
                      <a:r>
                        <a:rPr lang="ru-RU" sz="2000" dirty="0">
                          <a:latin typeface="+mj-lt"/>
                        </a:rPr>
                        <a:t>• Компетентностная область оценки: накопить на автомобиль.</a:t>
                      </a:r>
                    </a:p>
                    <a:p>
                      <a:r>
                        <a:rPr lang="ru-RU" sz="2000" dirty="0">
                          <a:latin typeface="+mj-lt"/>
                        </a:rPr>
                        <a:t>• Контекст: личный</a:t>
                      </a:r>
                    </a:p>
                    <a:p>
                      <a:r>
                        <a:rPr lang="ru-RU" sz="2000" dirty="0">
                          <a:latin typeface="+mj-lt"/>
                        </a:rPr>
                        <a:t>• Уровень сложности: средний</a:t>
                      </a:r>
                    </a:p>
                    <a:p>
                      <a:r>
                        <a:rPr lang="ru-RU" sz="2000" dirty="0">
                          <a:latin typeface="+mj-lt"/>
                        </a:rPr>
                        <a:t>• Формат ответа: выбор одного правильного ответа</a:t>
                      </a:r>
                    </a:p>
                    <a:p>
                      <a:r>
                        <a:rPr lang="ru-RU" sz="2000" dirty="0">
                          <a:latin typeface="+mj-lt"/>
                        </a:rPr>
                        <a:t>• Объект оценки: </a:t>
                      </a:r>
                      <a:r>
                        <a:rPr kumimoji="0" lang="ru-RU" sz="2000" kern="1200" dirty="0">
                          <a:solidFill>
                            <a:schemeClr val="tx1"/>
                          </a:solidFill>
                          <a:latin typeface="Cambria" pitchFamily="18" charset="0"/>
                          <a:ea typeface="+mn-ea"/>
                          <a:cs typeface="+mn-cs"/>
                        </a:rPr>
                        <a:t>В каком банке и на какой срок Сергею выгодней всего открыть вклад?</a:t>
                      </a:r>
                      <a:endParaRPr lang="ru-RU" sz="2000" dirty="0">
                        <a:latin typeface="Cambria" pitchFamily="18" charset="0"/>
                      </a:endParaRPr>
                    </a:p>
                    <a:p>
                      <a:r>
                        <a:rPr lang="ru-RU" sz="2000" dirty="0">
                          <a:latin typeface="+mj-lt"/>
                        </a:rPr>
                        <a:t>• Максимальный балл:1</a:t>
                      </a:r>
                    </a:p>
                  </a:txBody>
                  <a:tcPr marL="68580" marR="6858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90574825"/>
                  </a:ext>
                </a:extLst>
              </a:tr>
              <a:tr h="367454">
                <a:tc gridSpan="2">
                  <a:txBody>
                    <a:bodyPr/>
                    <a:lstStyle/>
                    <a:p>
                      <a:r>
                        <a:rPr lang="ru-RU" sz="2000" dirty="0">
                          <a:solidFill>
                            <a:srgbClr val="C00000"/>
                          </a:solidFill>
                          <a:latin typeface="+mj-lt"/>
                        </a:rPr>
                        <a:t>СИСТЕМА ОЦЕНИВАНИЯ: </a:t>
                      </a:r>
                    </a:p>
                  </a:txBody>
                  <a:tcPr marL="68580" marR="6858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022688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2000" dirty="0">
                          <a:latin typeface="+mj-lt"/>
                        </a:rPr>
                        <a:t>Балл </a:t>
                      </a:r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r>
                        <a:rPr lang="ru-RU" sz="2000" dirty="0">
                          <a:latin typeface="+mj-lt"/>
                        </a:rPr>
                        <a:t>Содержание критерия</a:t>
                      </a:r>
                    </a:p>
                  </a:txBody>
                  <a:tcPr marL="68580" marR="68580"/>
                </a:tc>
                <a:extLst>
                  <a:ext uri="{0D108BD9-81ED-4DB2-BD59-A6C34878D82A}">
                    <a16:rowId xmlns:a16="http://schemas.microsoft.com/office/drawing/2014/main" val="1128159765"/>
                  </a:ext>
                </a:extLst>
              </a:tr>
              <a:tr h="416664">
                <a:tc>
                  <a:txBody>
                    <a:bodyPr/>
                    <a:lstStyle/>
                    <a:p>
                      <a:r>
                        <a:rPr lang="ru-RU" sz="2000" dirty="0">
                          <a:latin typeface="+mj-lt"/>
                        </a:rPr>
                        <a:t>1</a:t>
                      </a:r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r>
                        <a:rPr lang="ru-RU" sz="2000" dirty="0">
                          <a:latin typeface="+mj-lt"/>
                        </a:rPr>
                        <a:t>Выгодно открыть вклад в банке №2 с пополнением и снятием.</a:t>
                      </a:r>
                    </a:p>
                  </a:txBody>
                  <a:tcPr marL="68580" marR="68580"/>
                </a:tc>
                <a:extLst>
                  <a:ext uri="{0D108BD9-81ED-4DB2-BD59-A6C34878D82A}">
                    <a16:rowId xmlns:a16="http://schemas.microsoft.com/office/drawing/2014/main" val="6651079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2000" dirty="0">
                          <a:latin typeface="+mj-lt"/>
                        </a:rPr>
                        <a:t>0</a:t>
                      </a:r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r>
                        <a:rPr lang="ru-RU" sz="2000" dirty="0">
                          <a:latin typeface="+mj-lt"/>
                        </a:rPr>
                        <a:t>Другой</a:t>
                      </a:r>
                      <a:r>
                        <a:rPr lang="ru-RU" sz="2000" baseline="0" dirty="0">
                          <a:latin typeface="+mj-lt"/>
                        </a:rPr>
                        <a:t> ответ или ответ отсутствует.</a:t>
                      </a:r>
                      <a:endParaRPr lang="ru-RU" sz="2000" dirty="0">
                        <a:latin typeface="+mj-lt"/>
                      </a:endParaRPr>
                    </a:p>
                  </a:txBody>
                  <a:tcPr marL="68580" marR="68580"/>
                </a:tc>
                <a:extLst>
                  <a:ext uri="{0D108BD9-81ED-4DB2-BD59-A6C34878D82A}">
                    <a16:rowId xmlns:a16="http://schemas.microsoft.com/office/drawing/2014/main" val="15683252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8162123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3FABCE67-DDCB-44C7-B66B-7CA82BD445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14D5EF43-AECB-4459-AE90-3AFB54138C76}" type="datetime1">
              <a:rPr lang="ru-RU" smtClean="0"/>
              <a:pPr rtl="0"/>
              <a:t>21.04.2022</a:t>
            </a:fld>
            <a:endParaRPr lang="en-US" dirty="0"/>
          </a:p>
        </p:txBody>
      </p:sp>
      <p:graphicFrame>
        <p:nvGraphicFramePr>
          <p:cNvPr id="3" name="Таблица 2">
            <a:extLst>
              <a:ext uri="{FF2B5EF4-FFF2-40B4-BE49-F238E27FC236}">
                <a16:creationId xmlns:a16="http://schemas.microsoft.com/office/drawing/2014/main" id="{DA33B833-323B-4675-8116-387F38591B6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30541426"/>
              </p:ext>
            </p:extLst>
          </p:nvPr>
        </p:nvGraphicFramePr>
        <p:xfrm>
          <a:off x="757012" y="606976"/>
          <a:ext cx="10677976" cy="514265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89802">
                  <a:extLst>
                    <a:ext uri="{9D8B030D-6E8A-4147-A177-3AD203B41FA5}">
                      <a16:colId xmlns:a16="http://schemas.microsoft.com/office/drawing/2014/main" val="4147441804"/>
                    </a:ext>
                  </a:extLst>
                </a:gridCol>
                <a:gridCol w="9388174">
                  <a:extLst>
                    <a:ext uri="{9D8B030D-6E8A-4147-A177-3AD203B41FA5}">
                      <a16:colId xmlns:a16="http://schemas.microsoft.com/office/drawing/2014/main" val="2820845675"/>
                    </a:ext>
                  </a:extLst>
                </a:gridCol>
              </a:tblGrid>
              <a:tr h="370840">
                <a:tc gridSpan="2">
                  <a:txBody>
                    <a:bodyPr/>
                    <a:lstStyle/>
                    <a:p>
                      <a:r>
                        <a:rPr lang="ru-RU" sz="1800" b="1" dirty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ЗАДАНИЕ 3/3 </a:t>
                      </a:r>
                    </a:p>
                  </a:txBody>
                  <a:tcPr marL="68580" marR="6858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21886771"/>
                  </a:ext>
                </a:extLst>
              </a:tr>
              <a:tr h="370840">
                <a:tc gridSpan="2">
                  <a:txBody>
                    <a:bodyPr/>
                    <a:lstStyle/>
                    <a:p>
                      <a:r>
                        <a:rPr lang="ru-RU" sz="1800" dirty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ХАРАКТЕРИСТИКИ ЗАДАНИЯ:</a:t>
                      </a:r>
                    </a:p>
                  </a:txBody>
                  <a:tcPr marL="68580" marR="6858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5130905"/>
                  </a:ext>
                </a:extLst>
              </a:tr>
              <a:tr h="370840">
                <a:tc gridSpan="2">
                  <a:txBody>
                    <a:bodyPr/>
                    <a:lstStyle/>
                    <a:p>
                      <a:r>
                        <a:rPr lang="ru-RU" sz="1800" dirty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• Содержательная область оценки</a:t>
                      </a:r>
                      <a:r>
                        <a:rPr lang="ru-RU" sz="1800" i="1" kern="1200" dirty="0">
                          <a:solidFill>
                            <a:srgbClr val="00206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: личные сбережения и финансовое планирование</a:t>
                      </a:r>
                      <a:endParaRPr lang="ru-RU" sz="1800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800" dirty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• </a:t>
                      </a:r>
                      <a:r>
                        <a:rPr lang="ru-RU" sz="1800" dirty="0" err="1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Компетентностная</a:t>
                      </a:r>
                      <a:r>
                        <a:rPr lang="ru-RU" sz="1800" dirty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область оценки: </a:t>
                      </a:r>
                      <a:r>
                        <a:rPr lang="ru-RU" sz="1800" i="1" kern="1200" dirty="0">
                          <a:solidFill>
                            <a:srgbClr val="00206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применение финансовых и математических знаний</a:t>
                      </a:r>
                      <a:endParaRPr lang="ru-RU" sz="1800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800" dirty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• Контекст: </a:t>
                      </a:r>
                      <a:r>
                        <a:rPr lang="ru-RU" sz="1800" i="1" kern="1200" dirty="0">
                          <a:solidFill>
                            <a:srgbClr val="00206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личный</a:t>
                      </a:r>
                      <a:endParaRPr lang="ru-RU" sz="1800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800" dirty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• Уровень сложности: </a:t>
                      </a:r>
                      <a:r>
                        <a:rPr lang="ru-RU" sz="1800" i="1" dirty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высокий</a:t>
                      </a:r>
                    </a:p>
                    <a:p>
                      <a:r>
                        <a:rPr lang="ru-RU" sz="1800" dirty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• Формат ответа: </a:t>
                      </a:r>
                      <a:r>
                        <a:rPr lang="ru-RU" sz="1800" i="1" dirty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задание с развёрнутым ответом</a:t>
                      </a:r>
                    </a:p>
                    <a:p>
                      <a:r>
                        <a:rPr lang="ru-RU" sz="1800" dirty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• Объект оценки: </a:t>
                      </a:r>
                      <a:r>
                        <a:rPr lang="ru-RU" sz="1600" i="1" dirty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указать</a:t>
                      </a:r>
                      <a:r>
                        <a:rPr lang="ru-RU" sz="1600" b="0" i="1" dirty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,</a:t>
                      </a:r>
                      <a:r>
                        <a:rPr lang="ru-RU" sz="1600" b="0" i="1" baseline="0" dirty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600" b="0" i="1" kern="1200" dirty="0">
                          <a:solidFill>
                            <a:srgbClr val="00206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 каком банке и на какой срок  выгодней всего открыть вклад</a:t>
                      </a:r>
                      <a:endParaRPr lang="ru-RU" sz="1800" b="0" i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800" dirty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• Максимальный балл: 2</a:t>
                      </a:r>
                    </a:p>
                  </a:txBody>
                  <a:tcPr marL="68580" marR="6858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90574825"/>
                  </a:ext>
                </a:extLst>
              </a:tr>
              <a:tr h="367454">
                <a:tc gridSpan="2">
                  <a:txBody>
                    <a:bodyPr/>
                    <a:lstStyle/>
                    <a:p>
                      <a:r>
                        <a:rPr lang="ru-RU" sz="1800" dirty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СИСТЕМА ОЦЕНИВАНИЯ: </a:t>
                      </a:r>
                    </a:p>
                  </a:txBody>
                  <a:tcPr marL="68580" marR="6858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022688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1800" dirty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Балл </a:t>
                      </a:r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r>
                        <a:rPr lang="ru-RU" sz="1800" dirty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Содержание критерия</a:t>
                      </a:r>
                    </a:p>
                  </a:txBody>
                  <a:tcPr marL="68580" marR="68580"/>
                </a:tc>
                <a:extLst>
                  <a:ext uri="{0D108BD9-81ED-4DB2-BD59-A6C34878D82A}">
                    <a16:rowId xmlns:a16="http://schemas.microsoft.com/office/drawing/2014/main" val="1128159765"/>
                  </a:ext>
                </a:extLst>
              </a:tr>
              <a:tr h="416664">
                <a:tc>
                  <a:txBody>
                    <a:bodyPr/>
                    <a:lstStyle/>
                    <a:p>
                      <a:r>
                        <a:rPr lang="ru-RU" sz="1800" dirty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kern="1200" dirty="0">
                          <a:solidFill>
                            <a:srgbClr val="00206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Дан ответ: Выгоднее открыть вклад в банке № 2 на 3 месяца, с последующим продолжением вклада на 3 месяца в этом же банке и приведены расчеты со сравнением</a:t>
                      </a:r>
                      <a:endParaRPr lang="ru-RU" sz="1800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16664">
                <a:tc>
                  <a:txBody>
                    <a:bodyPr/>
                    <a:lstStyle/>
                    <a:p>
                      <a:r>
                        <a:rPr lang="ru-RU" sz="1800" dirty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r>
                        <a:rPr lang="ru-RU" sz="1800" dirty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Дан ответ: Выгоднее открыть вклад в банке № 2 на 3 месяца, с последующим продолжением вклада на 3 месяца в этом же банке</a:t>
                      </a:r>
                    </a:p>
                  </a:txBody>
                  <a:tcPr marL="68580" marR="68580"/>
                </a:tc>
                <a:extLst>
                  <a:ext uri="{0D108BD9-81ED-4DB2-BD59-A6C34878D82A}">
                    <a16:rowId xmlns:a16="http://schemas.microsoft.com/office/drawing/2014/main" val="6651079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1800" dirty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r>
                        <a:rPr lang="ru-RU" sz="1800" dirty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Ответ неправильный или задание не выполнено</a:t>
                      </a:r>
                    </a:p>
                  </a:txBody>
                  <a:tcPr marL="68580" marR="68580"/>
                </a:tc>
                <a:extLst>
                  <a:ext uri="{0D108BD9-81ED-4DB2-BD59-A6C34878D82A}">
                    <a16:rowId xmlns:a16="http://schemas.microsoft.com/office/drawing/2014/main" val="15683252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191837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0B3C48CA-19D6-4DE2-900A-88FD7D8965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14D5EF43-AECB-4459-AE90-3AFB54138C76}" type="datetime1">
              <a:rPr lang="ru-RU" smtClean="0"/>
              <a:pPr rtl="0"/>
              <a:t>21.04.2022</a:t>
            </a:fld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EFA47D7-9E97-4951-8914-9E99A7F4FB91}"/>
              </a:ext>
            </a:extLst>
          </p:cNvPr>
          <p:cNvSpPr txBox="1"/>
          <p:nvPr/>
        </p:nvSpPr>
        <p:spPr>
          <a:xfrm>
            <a:off x="1259840" y="899477"/>
            <a:ext cx="10017760" cy="44012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4000" dirty="0">
                <a:solidFill>
                  <a:srgbClr val="C0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Финансовая грамотность </a:t>
            </a:r>
            <a:endParaRPr lang="en-US" sz="4000" dirty="0">
              <a:solidFill>
                <a:srgbClr val="C00000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algn="ctr"/>
            <a:r>
              <a:rPr lang="ru-RU" sz="4000" dirty="0">
                <a:latin typeface="Cambria" panose="02040503050406030204" pitchFamily="18" charset="0"/>
                <a:ea typeface="Cambria" panose="02040503050406030204" pitchFamily="18" charset="0"/>
              </a:rPr>
              <a:t>понимается разработчиками заданий как способность личности принимать разумные, целесообразные решения, связанные с финансами, в различных ситуациях собственной жизнедеятельности.</a:t>
            </a:r>
          </a:p>
        </p:txBody>
      </p:sp>
    </p:spTree>
    <p:extLst>
      <p:ext uri="{BB962C8B-B14F-4D97-AF65-F5344CB8AC3E}">
        <p14:creationId xmlns:p14="http://schemas.microsoft.com/office/powerpoint/2010/main" val="93607411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>
            <a:extLst>
              <a:ext uri="{FF2B5EF4-FFF2-40B4-BE49-F238E27FC236}">
                <a16:creationId xmlns:a16="http://schemas.microsoft.com/office/drawing/2014/main" id="{73264CAC-FA7D-4004-AA4C-3E07C868DE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800" b="0" i="0" dirty="0">
                <a:solidFill>
                  <a:srgbClr val="000000"/>
                </a:solidFill>
                <a:effectLst/>
                <a:latin typeface="Bookman Old Style" panose="02050604050505020204" pitchFamily="18" charset="0"/>
              </a:rPr>
              <a:t>ЗАДАНИЕ 4</a:t>
            </a:r>
            <a:endParaRPr lang="ru-RU" dirty="0"/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AAB2E05D-18C8-4956-9359-5A92D3C34FE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indent="-457200">
              <a:buClrTx/>
              <a:buFont typeface="+mj-lt"/>
              <a:buAutoNum type="arabicPeriod"/>
            </a:pPr>
            <a:r>
              <a:rPr lang="ru-RU" sz="2400" dirty="0">
                <a:solidFill>
                  <a:schemeClr val="tx1"/>
                </a:solidFill>
                <a:latin typeface="+mj-lt"/>
              </a:rPr>
              <a:t>СДЕЛАТЬ РАБОТУ НАД ОШИБКАМИ ПО ТАБЛИЦЕ ХАРАКТЕРИСТИКИ ЗАДАНИЙ И СИСТЕМА ОЦЕНИВАНИЯ ДЛЯ КЕЙСА ВКЛАДЫ</a:t>
            </a:r>
            <a:endParaRPr lang="ru-RU" sz="2400" u="sng" dirty="0">
              <a:solidFill>
                <a:schemeClr val="tx1"/>
              </a:solidFill>
              <a:latin typeface="+mj-lt"/>
            </a:endParaRPr>
          </a:p>
          <a:p>
            <a:pPr marL="457200" indent="-457200">
              <a:buClrTx/>
              <a:buFont typeface="+mj-lt"/>
              <a:buAutoNum type="arabicPeriod"/>
            </a:pPr>
            <a:r>
              <a:rPr lang="ru-RU" sz="2400" dirty="0">
                <a:solidFill>
                  <a:srgbClr val="C00000"/>
                </a:solidFill>
                <a:latin typeface="+mj-lt"/>
              </a:rPr>
              <a:t>СРОК ВЫПОЛНЕНИЯ ЗАДАНИЯ ДО 25 МАЯ 2022 ГОДА</a:t>
            </a:r>
          </a:p>
          <a:p>
            <a:pPr marL="475488" lvl="2" indent="0">
              <a:buNone/>
            </a:pPr>
            <a:endParaRPr lang="ru-RU" sz="1800" dirty="0">
              <a:solidFill>
                <a:schemeClr val="tx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57951538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4661886E-3BD8-4B4E-B59B-6990339F37A4}"/>
              </a:ext>
            </a:extLst>
          </p:cNvPr>
          <p:cNvSpPr txBox="1"/>
          <p:nvPr/>
        </p:nvSpPr>
        <p:spPr>
          <a:xfrm>
            <a:off x="2341880" y="2570480"/>
            <a:ext cx="761492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>
                <a:latin typeface="+mj-lt"/>
              </a:rPr>
              <a:t>ССЫЛКА НА ЗАПИСЬ ВЕБИНАРА</a:t>
            </a:r>
          </a:p>
          <a:p>
            <a:r>
              <a:rPr lang="en-US" sz="3200" dirty="0">
                <a:solidFill>
                  <a:srgbClr val="C00000"/>
                </a:solidFill>
                <a:latin typeface="+mj-lt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https://events.webinar.ru/51207829/11159979/record-new/11509335</a:t>
            </a:r>
            <a:endParaRPr lang="ru-RU" sz="3200" dirty="0">
              <a:solidFill>
                <a:srgbClr val="C00000"/>
              </a:solidFill>
              <a:latin typeface="+mj-lt"/>
            </a:endParaRPr>
          </a:p>
          <a:p>
            <a:endParaRPr lang="ru-RU" sz="32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5399562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18ECEDD-A86C-45C1-9835-88F5417864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400" dirty="0">
                <a:solidFill>
                  <a:srgbClr val="C00000"/>
                </a:solidFill>
                <a:latin typeface="+mj-lt"/>
              </a:rPr>
              <a:t>КОМПЕТЕНТНОСТНАЯ ОБЛАСТЬ ОЦЕНКИ: </a:t>
            </a:r>
            <a:endParaRPr lang="ru-RU" sz="4400" dirty="0">
              <a:solidFill>
                <a:srgbClr val="C00000"/>
              </a:solidFill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74843A0-E01F-4A49-A3B7-D0B66E6BE0A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ClrTx/>
              <a:buFont typeface="Arial" panose="020B0604020202020204" pitchFamily="34" charset="0"/>
              <a:buChar char="•"/>
            </a:pPr>
            <a:r>
              <a:rPr lang="ru-RU" sz="3600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выявление финансовой информации; </a:t>
            </a:r>
            <a:endParaRPr lang="en-US" sz="3600" dirty="0">
              <a:solidFill>
                <a:schemeClr val="tx1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>
              <a:buClrTx/>
              <a:buFont typeface="Arial" panose="020B0604020202020204" pitchFamily="34" charset="0"/>
              <a:buChar char="•"/>
            </a:pPr>
            <a:r>
              <a:rPr lang="ru-RU" sz="3600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анализ информации в финансовом контексте; </a:t>
            </a:r>
            <a:endParaRPr lang="en-US" sz="3600" dirty="0">
              <a:solidFill>
                <a:schemeClr val="tx1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>
              <a:buClrTx/>
              <a:buFont typeface="Arial" panose="020B0604020202020204" pitchFamily="34" charset="0"/>
              <a:buChar char="•"/>
            </a:pPr>
            <a:r>
              <a:rPr lang="ru-RU" sz="3600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оценка финансовых проблем;  </a:t>
            </a:r>
            <a:endParaRPr lang="en-US" sz="3600" dirty="0">
              <a:solidFill>
                <a:schemeClr val="tx1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>
              <a:buClrTx/>
              <a:buFont typeface="Arial" panose="020B0604020202020204" pitchFamily="34" charset="0"/>
              <a:buChar char="•"/>
            </a:pPr>
            <a:r>
              <a:rPr lang="ru-RU" sz="3600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применение финансовых знаний. 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F0FA142-7F41-473B-B671-7A76E11476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BE289488-0C23-4DC8-A9FA-240659547385}" type="datetime1">
              <a:rPr lang="ru-RU" smtClean="0"/>
              <a:pPr rtl="0"/>
              <a:t>21.04.2022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90059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9CAEFE4-991D-495B-9760-E9C741F87F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86603"/>
            <a:ext cx="10637520" cy="1450757"/>
          </a:xfrm>
        </p:spPr>
        <p:txBody>
          <a:bodyPr>
            <a:noAutofit/>
          </a:bodyPr>
          <a:lstStyle/>
          <a:p>
            <a:r>
              <a:rPr lang="ru-RU" sz="4000" dirty="0">
                <a:solidFill>
                  <a:srgbClr val="C00000"/>
                </a:solidFill>
              </a:rPr>
              <a:t>В ИССЛЕДОВАНИИ PISA ПРЕДСТАВЛЕНЫ ЧЕТЫРЕ КОНТЕКСТА: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69F5660-BF4E-4D58-9A02-3808B2543C0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ClrTx/>
              <a:buFont typeface="Arial" panose="020B0604020202020204" pitchFamily="34" charset="0"/>
              <a:buChar char="•"/>
            </a:pPr>
            <a:r>
              <a:rPr lang="ru-RU" sz="3200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образовательный и профессиональный (образование и работа); </a:t>
            </a:r>
            <a:endParaRPr lang="en-US" sz="3200" dirty="0">
              <a:solidFill>
                <a:schemeClr val="tx1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>
              <a:buClrTx/>
              <a:buFont typeface="Arial" panose="020B0604020202020204" pitchFamily="34" charset="0"/>
              <a:buChar char="•"/>
            </a:pPr>
            <a:r>
              <a:rPr lang="ru-RU" sz="3200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домашний и семейный (дом и семья); </a:t>
            </a:r>
            <a:endParaRPr lang="en-US" sz="3200" dirty="0">
              <a:solidFill>
                <a:schemeClr val="tx1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>
              <a:buClrTx/>
              <a:buFont typeface="Arial" panose="020B0604020202020204" pitchFamily="34" charset="0"/>
              <a:buChar char="•"/>
            </a:pPr>
            <a:r>
              <a:rPr lang="ru-RU" sz="3200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личностный (личные траты, досуг и отдых); </a:t>
            </a:r>
            <a:endParaRPr lang="en-US" sz="3200" dirty="0">
              <a:solidFill>
                <a:schemeClr val="tx1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>
              <a:buClrTx/>
              <a:buFont typeface="Arial" panose="020B0604020202020204" pitchFamily="34" charset="0"/>
              <a:buChar char="•"/>
            </a:pPr>
            <a:r>
              <a:rPr lang="ru-RU" sz="3200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общественный (сообщество и гражданин сообщества). 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A4782FA6-9E9F-44C0-AD16-01BA9553D7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BE289488-0C23-4DC8-A9FA-240659547385}" type="datetime1">
              <a:rPr lang="ru-RU" smtClean="0"/>
              <a:pPr rtl="0"/>
              <a:t>21.04.2022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151057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E89E46D-3A07-4A7A-A146-C799B95E60CE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2108200" y="3307080"/>
            <a:ext cx="7975600" cy="1449387"/>
          </a:xfrm>
        </p:spPr>
        <p:txBody>
          <a:bodyPr>
            <a:normAutofit fontScale="90000"/>
          </a:bodyPr>
          <a:lstStyle/>
          <a:p>
            <a:br>
              <a:rPr lang="ru-RU" sz="4400" b="0" i="0" dirty="0">
                <a:solidFill>
                  <a:srgbClr val="000000"/>
                </a:solidFill>
                <a:effectLst/>
                <a:latin typeface="Bookman Old Style" panose="02050604050505020204" pitchFamily="18" charset="0"/>
              </a:rPr>
            </a:br>
            <a:br>
              <a:rPr lang="ru-RU" sz="4400" b="0" i="0" dirty="0">
                <a:solidFill>
                  <a:srgbClr val="000000"/>
                </a:solidFill>
                <a:effectLst/>
                <a:latin typeface="Bookman Old Style" panose="02050604050505020204" pitchFamily="18" charset="0"/>
              </a:rPr>
            </a:br>
            <a:r>
              <a:rPr lang="ru-RU" sz="4400" b="0" i="0" dirty="0">
                <a:solidFill>
                  <a:srgbClr val="000000"/>
                </a:solidFill>
                <a:effectLst/>
                <a:latin typeface="Bookman Old Style" panose="02050604050505020204" pitchFamily="18" charset="0"/>
              </a:rPr>
              <a:t>АНАЛИЗ РЕЗУЛЬТАТОВ ВЫПОЛНЕНИЯ ЗАДАНИЯ </a:t>
            </a:r>
            <a:r>
              <a:rPr lang="en-US" sz="4400" b="0" i="0" dirty="0">
                <a:solidFill>
                  <a:srgbClr val="000000"/>
                </a:solidFill>
                <a:effectLst/>
                <a:latin typeface="Bookman Old Style" panose="02050604050505020204" pitchFamily="18" charset="0"/>
              </a:rPr>
              <a:t>3</a:t>
            </a:r>
            <a:br>
              <a:rPr lang="ru-RU" b="0" i="0" dirty="0">
                <a:solidFill>
                  <a:srgbClr val="000000"/>
                </a:solidFill>
                <a:effectLst/>
                <a:latin typeface="Bookman Old Style" panose="02050604050505020204" pitchFamily="18" charset="0"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0304772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>
            <a:extLst>
              <a:ext uri="{FF2B5EF4-FFF2-40B4-BE49-F238E27FC236}">
                <a16:creationId xmlns:a16="http://schemas.microsoft.com/office/drawing/2014/main" id="{73264CAC-FA7D-4004-AA4C-3E07C868DE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800" b="0" i="0" dirty="0">
                <a:solidFill>
                  <a:srgbClr val="000000"/>
                </a:solidFill>
                <a:effectLst/>
                <a:latin typeface="Bookman Old Style" panose="02050604050505020204" pitchFamily="18" charset="0"/>
              </a:rPr>
              <a:t>ЗАДАНИЕ </a:t>
            </a:r>
            <a:r>
              <a:rPr lang="en-US" sz="4800" b="0" i="0" dirty="0">
                <a:solidFill>
                  <a:srgbClr val="000000"/>
                </a:solidFill>
                <a:effectLst/>
                <a:latin typeface="Bookman Old Style" panose="02050604050505020204" pitchFamily="18" charset="0"/>
              </a:rPr>
              <a:t>3</a:t>
            </a:r>
            <a:endParaRPr lang="ru-RU" dirty="0"/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AAB2E05D-18C8-4956-9359-5A92D3C34FE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indent="-457200">
              <a:buClrTx/>
              <a:buFont typeface="+mj-lt"/>
              <a:buAutoNum type="arabicPeriod"/>
            </a:pPr>
            <a:r>
              <a:rPr lang="ru-RU" sz="2400" dirty="0">
                <a:solidFill>
                  <a:schemeClr val="tx1"/>
                </a:solidFill>
                <a:latin typeface="+mj-lt"/>
              </a:rPr>
              <a:t>ЗАПОЛНИТЬ ТАБЛИЦЫ ХАРАКТЕРИСТИКИ ЗАДАНИЙ И СИСТЕМА ОЦЕНИВАНИЯ ДЛЯ КЕЙСА ВКЛАДЫ</a:t>
            </a:r>
            <a:endParaRPr lang="ru-RU" sz="2400" u="sng" dirty="0">
              <a:solidFill>
                <a:schemeClr val="tx1"/>
              </a:solidFill>
              <a:latin typeface="+mj-lt"/>
            </a:endParaRPr>
          </a:p>
          <a:p>
            <a:pPr marL="457200" indent="-457200">
              <a:buClrTx/>
              <a:buFont typeface="+mj-lt"/>
              <a:buAutoNum type="arabicPeriod"/>
            </a:pPr>
            <a:r>
              <a:rPr lang="ru-RU" sz="2400" dirty="0">
                <a:solidFill>
                  <a:srgbClr val="C00000"/>
                </a:solidFill>
                <a:latin typeface="+mj-lt"/>
              </a:rPr>
              <a:t>СРОК ВЫПОЛНЕНИЯ ЗАДАНИЯ ДО 25 МАРТА 2022 ГОДА</a:t>
            </a:r>
          </a:p>
          <a:p>
            <a:pPr marL="475488" lvl="2" indent="0">
              <a:buNone/>
            </a:pPr>
            <a:endParaRPr lang="ru-RU" sz="1800" dirty="0">
              <a:solidFill>
                <a:schemeClr val="tx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43714339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32374AA-723E-4725-BC7F-A18D5EE0BF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dirty="0">
                <a:solidFill>
                  <a:srgbClr val="C00000"/>
                </a:solidFill>
              </a:rPr>
              <a:t>ОБЩИЕ ТРЕБОВАНИЯ К ОФОРМЛЕНИЮ ОТЧЁТА ПО ВЫПОЛНЕНИЮ ЗАДАНИЯ 3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1846F22-9E37-49D0-86FE-D582D9CD6C5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29360" y="1981200"/>
            <a:ext cx="10058400" cy="3894629"/>
          </a:xfrm>
        </p:spPr>
        <p:txBody>
          <a:bodyPr>
            <a:normAutofit/>
          </a:bodyPr>
          <a:lstStyle/>
          <a:p>
            <a:pPr marL="457200" indent="-457200">
              <a:buClr>
                <a:schemeClr val="tx1"/>
              </a:buClr>
              <a:buFont typeface="+mj-lt"/>
              <a:buAutoNum type="arabicPeriod"/>
            </a:pPr>
            <a:r>
              <a:rPr lang="ru-RU" sz="2400" dirty="0">
                <a:solidFill>
                  <a:schemeClr val="tx1"/>
                </a:solidFill>
                <a:latin typeface="+mj-lt"/>
              </a:rPr>
              <a:t>ПРЕЗЕНТАЦИЯ</a:t>
            </a:r>
            <a:r>
              <a:rPr lang="ru-RU" sz="4400" dirty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2400" dirty="0">
                <a:solidFill>
                  <a:schemeClr val="tx1"/>
                </a:solidFill>
                <a:latin typeface="+mj-lt"/>
              </a:rPr>
              <a:t>POWERPOINT</a:t>
            </a:r>
          </a:p>
          <a:p>
            <a:pPr marL="457200" indent="-457200">
              <a:buClr>
                <a:schemeClr val="tx1"/>
              </a:buClr>
              <a:buFont typeface="+mj-lt"/>
              <a:buAutoNum type="arabicPeriod"/>
            </a:pPr>
            <a:r>
              <a:rPr lang="ru-RU" sz="2400" dirty="0">
                <a:solidFill>
                  <a:schemeClr val="tx1"/>
                </a:solidFill>
                <a:latin typeface="+mj-lt"/>
              </a:rPr>
              <a:t>НАЗВАНИЕ ДОКУМЕНТА: ВКЛАДЫ. ХАРАКТЕРИСТИКИ ЗАДАНИЙ И СИСТЕМА ОЦЕНИВАНИЯ</a:t>
            </a:r>
          </a:p>
          <a:p>
            <a:pPr marL="457200" indent="-457200">
              <a:buClr>
                <a:srgbClr val="C00000"/>
              </a:buClr>
              <a:buFont typeface="+mj-lt"/>
              <a:buAutoNum type="arabicPeriod"/>
            </a:pPr>
            <a:r>
              <a:rPr lang="ru-RU" sz="2400" dirty="0">
                <a:solidFill>
                  <a:srgbClr val="C00000"/>
                </a:solidFill>
                <a:latin typeface="+mj-lt"/>
              </a:rPr>
              <a:t>ПОДПИСЬ ФАЙЛА:</a:t>
            </a:r>
          </a:p>
          <a:p>
            <a:pPr marL="0" indent="0">
              <a:buClr>
                <a:srgbClr val="C00000"/>
              </a:buClr>
              <a:buNone/>
            </a:pPr>
            <a:r>
              <a:rPr lang="ru-RU" sz="2400" dirty="0">
                <a:solidFill>
                  <a:schemeClr val="tx1"/>
                </a:solidFill>
                <a:latin typeface="+mj-lt"/>
              </a:rPr>
              <a:t>ФАМИЛИЯ_ВКЛАДЫ_СИСТЕМА ОЦЕНИВАНИЯ</a:t>
            </a:r>
          </a:p>
          <a:p>
            <a:pPr marL="457200" indent="-457200">
              <a:buClr>
                <a:schemeClr val="tx1"/>
              </a:buClr>
              <a:buFont typeface="+mj-lt"/>
              <a:buAutoNum type="arabicPeriod"/>
            </a:pPr>
            <a:endParaRPr lang="ru-RU" sz="2400" dirty="0">
              <a:solidFill>
                <a:schemeClr val="tx1"/>
              </a:solidFill>
              <a:latin typeface="+mj-lt"/>
            </a:endParaRPr>
          </a:p>
          <a:p>
            <a:pPr marL="457200" indent="-457200">
              <a:buClr>
                <a:schemeClr val="tx1"/>
              </a:buClr>
              <a:buFont typeface="+mj-lt"/>
              <a:buAutoNum type="arabicPeriod"/>
            </a:pPr>
            <a:endParaRPr lang="ru-RU" sz="3400" dirty="0">
              <a:solidFill>
                <a:schemeClr val="tx1"/>
              </a:solidFill>
              <a:latin typeface="+mj-lt"/>
            </a:endParaRPr>
          </a:p>
          <a:p>
            <a:pPr marL="457200" indent="-457200">
              <a:buClr>
                <a:schemeClr val="tx1"/>
              </a:buClr>
              <a:buFont typeface="+mj-lt"/>
              <a:buAutoNum type="arabicPeriod"/>
            </a:pPr>
            <a:endParaRPr lang="ru-RU" sz="2200" dirty="0">
              <a:latin typeface="+mj-lt"/>
            </a:endParaRPr>
          </a:p>
          <a:p>
            <a:pPr marL="457200" indent="-457200">
              <a:buClr>
                <a:schemeClr val="tx1"/>
              </a:buClr>
              <a:buFont typeface="+mj-lt"/>
              <a:buAutoNum type="arabicPeriod"/>
            </a:pPr>
            <a:endParaRPr lang="ru-RU" sz="2200" dirty="0">
              <a:latin typeface="+mj-lt"/>
            </a:endParaRPr>
          </a:p>
          <a:p>
            <a:pPr marL="749808" lvl="1" indent="-457200">
              <a:buClr>
                <a:schemeClr val="tx1"/>
              </a:buClr>
              <a:buFont typeface="+mj-lt"/>
              <a:buAutoNum type="alphaLcPeriod"/>
            </a:pPr>
            <a:endParaRPr lang="en-US" sz="2200" dirty="0">
              <a:latin typeface="+mj-lt"/>
            </a:endParaRPr>
          </a:p>
          <a:p>
            <a:pPr marL="457200" indent="-457200">
              <a:buClr>
                <a:schemeClr val="tx1"/>
              </a:buClr>
              <a:buFont typeface="+mj-lt"/>
              <a:buAutoNum type="arabicPeriod"/>
            </a:pPr>
            <a:endParaRPr lang="en-US" sz="2400" dirty="0">
              <a:latin typeface="+mj-lt"/>
            </a:endParaRPr>
          </a:p>
          <a:p>
            <a:pPr marL="457200" indent="-457200">
              <a:buFont typeface="+mj-lt"/>
              <a:buAutoNum type="arabicPeriod"/>
            </a:pPr>
            <a:endParaRPr lang="ru-RU" sz="2400" dirty="0">
              <a:latin typeface="+mj-lt"/>
            </a:endParaRPr>
          </a:p>
        </p:txBody>
      </p:sp>
      <p:pic>
        <p:nvPicPr>
          <p:cNvPr id="15" name="Рисунок 14" descr="Маркеры-галочки">
            <a:extLst>
              <a:ext uri="{FF2B5EF4-FFF2-40B4-BE49-F238E27FC236}">
                <a16:creationId xmlns:a16="http://schemas.microsoft.com/office/drawing/2014/main" id="{E5FB3AB4-712C-4F09-93AA-BD0ED5D13E3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31471" y="1981200"/>
            <a:ext cx="548716" cy="5487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706638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E89E46D-3A07-4A7A-A146-C799B95E60CE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4143375" y="3248025"/>
            <a:ext cx="4181228" cy="828675"/>
          </a:xfrm>
        </p:spPr>
        <p:txBody>
          <a:bodyPr>
            <a:normAutofit fontScale="90000"/>
          </a:bodyPr>
          <a:lstStyle/>
          <a:p>
            <a:br>
              <a:rPr lang="ru-RU" sz="4400" b="0" i="0" dirty="0">
                <a:solidFill>
                  <a:srgbClr val="000000"/>
                </a:solidFill>
                <a:effectLst/>
                <a:latin typeface="Bookman Old Style" panose="02050604050505020204" pitchFamily="18" charset="0"/>
              </a:rPr>
            </a:br>
            <a:br>
              <a:rPr lang="ru-RU" sz="4400" b="0" i="0" dirty="0">
                <a:solidFill>
                  <a:srgbClr val="000000"/>
                </a:solidFill>
                <a:effectLst/>
                <a:latin typeface="Bookman Old Style" panose="02050604050505020204" pitchFamily="18" charset="0"/>
              </a:rPr>
            </a:br>
            <a:r>
              <a:rPr lang="ru-RU" sz="4400" b="0" i="0" dirty="0">
                <a:solidFill>
                  <a:srgbClr val="000000"/>
                </a:solidFill>
                <a:effectLst/>
                <a:latin typeface="Bookman Old Style" panose="02050604050505020204" pitchFamily="18" charset="0"/>
              </a:rPr>
              <a:t>ЗАДАНИЕ № 3</a:t>
            </a:r>
            <a:br>
              <a:rPr lang="ru-RU" b="0" i="0" dirty="0">
                <a:solidFill>
                  <a:srgbClr val="000000"/>
                </a:solidFill>
                <a:effectLst/>
                <a:latin typeface="Bookman Old Style" panose="02050604050505020204" pitchFamily="18" charset="0"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27414045"/>
      </p:ext>
    </p:extLst>
  </p:cSld>
  <p:clrMapOvr>
    <a:masterClrMapping/>
  </p:clrMapOvr>
</p:sld>
</file>

<file path=ppt/theme/theme1.xml><?xml version="1.0" encoding="utf-8"?>
<a:theme xmlns:a="http://schemas.openxmlformats.org/drawingml/2006/main" name="1_РетроспективаVTI">
  <a:themeElements>
    <a:clrScheme name="Custom 37">
      <a:dk1>
        <a:srgbClr val="000000"/>
      </a:dk1>
      <a:lt1>
        <a:srgbClr val="FFFFFF"/>
      </a:lt1>
      <a:dk2>
        <a:srgbClr val="4A5356"/>
      </a:dk2>
      <a:lt2>
        <a:srgbClr val="E8E3CE"/>
      </a:lt2>
      <a:accent1>
        <a:srgbClr val="9BA8B7"/>
      </a:accent1>
      <a:accent2>
        <a:srgbClr val="E6A02E"/>
      </a:accent2>
      <a:accent3>
        <a:srgbClr val="BF6A3B"/>
      </a:accent3>
      <a:accent4>
        <a:srgbClr val="92987A"/>
      </a:accent4>
      <a:accent5>
        <a:srgbClr val="857659"/>
      </a:accent5>
      <a:accent6>
        <a:srgbClr val="A0988C"/>
      </a:accent6>
      <a:hlink>
        <a:srgbClr val="00B0F0"/>
      </a:hlink>
      <a:folHlink>
        <a:srgbClr val="738F97"/>
      </a:folHlink>
    </a:clrScheme>
    <a:fontScheme name="Retrospect">
      <a:majorFont>
        <a:latin typeface="Bookman Old Style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_41798995_TF56160789" id="{E9416FAF-F856-40AC-9675-C9B0760B1290}" vid="{1EEFFE07-2D5A-4CA5-A479-4D088CDD8AD4}"/>
    </a:ext>
  </a:extLst>
</a:theme>
</file>

<file path=ppt/theme/theme2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8863</TotalTime>
  <Words>1910</Words>
  <Application>Microsoft Office PowerPoint</Application>
  <PresentationFormat>Широкоэкранный</PresentationFormat>
  <Paragraphs>383</Paragraphs>
  <Slides>31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31</vt:i4>
      </vt:variant>
    </vt:vector>
  </HeadingPairs>
  <TitlesOfParts>
    <vt:vector size="38" baseType="lpstr">
      <vt:lpstr>Arial</vt:lpstr>
      <vt:lpstr>Bookman Old Style</vt:lpstr>
      <vt:lpstr>Calibri</vt:lpstr>
      <vt:lpstr>Cambria</vt:lpstr>
      <vt:lpstr>Franklin Gothic Book</vt:lpstr>
      <vt:lpstr>Times New Roman</vt:lpstr>
      <vt:lpstr>1_РетроспективаVTI</vt:lpstr>
      <vt:lpstr>ВЕБИНАР-ТРЕНИНГ № 3 ПО РАЗБОРУ ЗАДАНИЙ, ИСПОЛЬЗУЕМЫХ ДЛЯ ОЦЕНКИ ФИНАНСОВОЙ ГРАМОТНОСТИ ОБУЧАЮЩИХСЯ</vt:lpstr>
      <vt:lpstr>ПЛАН ВЕБИНАРА</vt:lpstr>
      <vt:lpstr>Презентация PowerPoint</vt:lpstr>
      <vt:lpstr>КОМПЕТЕНТНОСТНАЯ ОБЛАСТЬ ОЦЕНКИ: </vt:lpstr>
      <vt:lpstr>В ИССЛЕДОВАНИИ PISA ПРЕДСТАВЛЕНЫ ЧЕТЫРЕ КОНТЕКСТА:</vt:lpstr>
      <vt:lpstr>  АНАЛИЗ РЕЗУЛЬТАТОВ ВЫПОЛНЕНИЯ ЗАДАНИЯ 3 </vt:lpstr>
      <vt:lpstr>ЗАДАНИЕ 3</vt:lpstr>
      <vt:lpstr>ОБЩИЕ ТРЕБОВАНИЯ К ОФОРМЛЕНИЮ ОТЧЁТА ПО ВЫПОЛНЕНИЮ ЗАДАНИЯ 3</vt:lpstr>
      <vt:lpstr>  ЗАДАНИЕ № 3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ЗАДАНИЕ 4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ФОРМИРОВАНИЕ ФИНАНСОВОЙ ГРАМОТНОСТИ В РАМКАХ РАБОТЫ С СЕТЕВОЙ ГРУППОЙ УЧИТЕЛЕЙ-ПРЕДМЕТНИКОВ</dc:title>
  <dc:creator>Надежда</dc:creator>
  <cp:lastModifiedBy>admin</cp:lastModifiedBy>
  <cp:revision>63</cp:revision>
  <dcterms:created xsi:type="dcterms:W3CDTF">2022-02-03T09:34:42Z</dcterms:created>
  <dcterms:modified xsi:type="dcterms:W3CDTF">2022-04-21T10:17:26Z</dcterms:modified>
</cp:coreProperties>
</file>