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8"/>
  </p:notesMasterIdLst>
  <p:handoutMasterIdLst>
    <p:handoutMasterId r:id="rId29"/>
  </p:handoutMasterIdLst>
  <p:sldIdLst>
    <p:sldId id="257" r:id="rId2"/>
    <p:sldId id="294" r:id="rId3"/>
    <p:sldId id="270" r:id="rId4"/>
    <p:sldId id="293" r:id="rId5"/>
    <p:sldId id="260" r:id="rId6"/>
    <p:sldId id="279" r:id="rId7"/>
    <p:sldId id="291" r:id="rId8"/>
    <p:sldId id="271" r:id="rId9"/>
    <p:sldId id="262" r:id="rId10"/>
    <p:sldId id="264" r:id="rId11"/>
    <p:sldId id="265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2" r:id="rId22"/>
    <p:sldId id="290" r:id="rId23"/>
    <p:sldId id="259" r:id="rId24"/>
    <p:sldId id="261" r:id="rId25"/>
    <p:sldId id="292" r:id="rId26"/>
    <p:sldId id="280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003842-3EF1-4998-B790-E2EE42432769}">
          <p14:sldIdLst>
            <p14:sldId id="257"/>
          </p14:sldIdLst>
        </p14:section>
        <p14:section name="Раздел оглавления" id="{8C8E0DBC-8696-40CD-B712-12B72DC20AB1}">
          <p14:sldIdLst>
            <p14:sldId id="294"/>
          </p14:sldIdLst>
        </p14:section>
        <p14:section name="  ОБОБЩЕННЫЙ АНАЛИЗ РЕЗУЛЬТАТОВ ВЫПОЛНЕНИЯ ЗАДАНИЯ 1 " id="{ACC8BD94-40A6-4AE7-8DB1-4B586FC6236F}">
          <p14:sldIdLst>
            <p14:sldId id="270"/>
            <p14:sldId id="293"/>
            <p14:sldId id="260"/>
            <p14:sldId id="279"/>
            <p14:sldId id="291"/>
          </p14:sldIdLst>
        </p14:section>
        <p14:section name="РАЗБОР ЗАДАНИЙ ПО ФИНАНСОВОЙ ГРАМОТНОСТИ" id="{B7572AC5-D46E-4312-ABE3-21558C28E67F}">
          <p14:sldIdLst>
            <p14:sldId id="271"/>
            <p14:sldId id="262"/>
            <p14:sldId id="264"/>
            <p14:sldId id="265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  ЗАДАНИЕ " id="{85D099BD-9B9A-43E1-894B-184280C2C525}">
          <p14:sldIdLst>
            <p14:sldId id="272"/>
            <p14:sldId id="290"/>
            <p14:sldId id="259"/>
            <p14:sldId id="261"/>
            <p14:sldId id="292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90" autoAdjust="0"/>
  </p:normalViewPr>
  <p:slideViewPr>
    <p:cSldViewPr snapToGrid="0">
      <p:cViewPr>
        <p:scale>
          <a:sx n="80" d="100"/>
          <a:sy n="80" d="100"/>
        </p:scale>
        <p:origin x="557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17.02.2022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t>17.02.2022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t>17.02.2022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t>17.02.2022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17.02.2022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kiv.instrao.ru/bank-zadaniy/finansovaya-gramotnost/" TargetMode="Externa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ebinar.ru/45545123/10431009/record-new/1073416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9809" y="493363"/>
            <a:ext cx="6115317" cy="3686015"/>
          </a:xfrm>
        </p:spPr>
        <p:txBody>
          <a:bodyPr rtlCol="0">
            <a:normAutofit fontScale="90000"/>
          </a:bodyPr>
          <a:lstStyle/>
          <a:p>
            <a:r>
              <a:rPr lang="ru-RU" sz="4000" dirty="0"/>
              <a:t>ВЕБИНАР-ТРЕНИНГ № 1 ПО РАЗБОРУ ЗАДАНИЙ, ИСПОЛЬЗУЕМЫХ ДЛЯ ОЦЕНКИ ФИНАНСОВОЙ ГРАМОТНОСТИ ОБУЧАЮЩИХСЯ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754" y="4672739"/>
            <a:ext cx="6131346" cy="1021498"/>
          </a:xfrm>
        </p:spPr>
        <p:txBody>
          <a:bodyPr rtlCol="0">
            <a:normAutofit/>
          </a:bodyPr>
          <a:lstStyle/>
          <a:p>
            <a:pPr rtl="0"/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ВЕБИНАР 2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BD4BCDD4-9F9C-4E4A-A0FC-E297A9817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48784"/>
          <a:stretch/>
        </p:blipFill>
        <p:spPr bwMode="auto">
          <a:xfrm>
            <a:off x="0" y="0"/>
            <a:ext cx="4725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A65E47-D4C8-4563-A545-BB7579EFE700}"/>
              </a:ext>
            </a:extLst>
          </p:cNvPr>
          <p:cNvSpPr/>
          <p:nvPr/>
        </p:nvSpPr>
        <p:spPr>
          <a:xfrm>
            <a:off x="0" y="6587071"/>
            <a:ext cx="12192000" cy="2709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BA31130E-8E2B-4053-B35A-95D42A1F1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621321"/>
              </p:ext>
            </p:extLst>
          </p:nvPr>
        </p:nvGraphicFramePr>
        <p:xfrm>
          <a:off x="682906" y="488172"/>
          <a:ext cx="11030674" cy="557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699">
                  <a:extLst>
                    <a:ext uri="{9D8B030D-6E8A-4147-A177-3AD203B41FA5}">
                      <a16:colId xmlns:a16="http://schemas.microsoft.com/office/drawing/2014/main" val="18119322"/>
                    </a:ext>
                  </a:extLst>
                </a:gridCol>
                <a:gridCol w="5497975">
                  <a:extLst>
                    <a:ext uri="{9D8B030D-6E8A-4147-A177-3AD203B41FA5}">
                      <a16:colId xmlns:a16="http://schemas.microsoft.com/office/drawing/2014/main" val="3582996344"/>
                    </a:ext>
                  </a:extLst>
                </a:gridCol>
              </a:tblGrid>
              <a:tr h="5576962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КАК ЗАЩИТИТЬСЯ ОТ МОШЕННИКОВ В ИНТЕРНЕТ-МАГАЗИНЕ 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800" b="0" u="sng" dirty="0">
                          <a:solidFill>
                            <a:schemeClr val="tx1"/>
                          </a:solidFill>
                          <a:latin typeface="+mj-lt"/>
                        </a:rPr>
                        <a:t>Задание 1 / 5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Прочитайте текст «Как защититься от мошенников в интернет-магазине», расположенный справа. Для ответа на вопрос отметьте нужный вариант ответа. </a:t>
                      </a:r>
                      <a:r>
                        <a:rPr lang="ru-RU" sz="1800" b="0" u="sng" dirty="0">
                          <a:solidFill>
                            <a:schemeClr val="tx1"/>
                          </a:solidFill>
                          <a:latin typeface="+mj-lt"/>
                        </a:rPr>
                        <a:t>Какую финансовую проблему нужно решить Максиму? </a:t>
                      </a:r>
                    </a:p>
                    <a:p>
                      <a:r>
                        <a:rPr lang="ru-RU" sz="1800" b="0" i="1" u="none" dirty="0">
                          <a:solidFill>
                            <a:schemeClr val="tx1"/>
                          </a:solidFill>
                          <a:latin typeface="+mj-lt"/>
                        </a:rPr>
                        <a:t>Отметьте один верный вариант ответа.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 Купить подарок, который будет интересен брату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 Воспользоваться услугами интернет-магазина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 Купить недорого хороший подарок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 Узнать, что можно купить пятилетнему малышу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КАК ЗАЩИТИТЬСЯ ОТ МОШЕННИКОВ В ИНТЕРНЕТ-МАГАЗИНЕ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– Здравствуй, Витя. Мне нужно купить подарок брату. Решил посмотреть, что предлагают интернет-магазины. Денег у меня немного, а подарок хочется купить хороший и недорого. Но я никогда не покупал в интернете, поэтому не знаю, стоит ли там покупать. Кстати, посоветуй, что можно купить для пятилетнего малыша.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53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8D0DE0-5056-4858-8C55-65573E9B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65" y="192551"/>
            <a:ext cx="10169686" cy="60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8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BA31130E-8E2B-4053-B35A-95D42A1F1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88692"/>
              </p:ext>
            </p:extLst>
          </p:nvPr>
        </p:nvGraphicFramePr>
        <p:xfrm>
          <a:off x="682906" y="488172"/>
          <a:ext cx="11030674" cy="579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699">
                  <a:extLst>
                    <a:ext uri="{9D8B030D-6E8A-4147-A177-3AD203B41FA5}">
                      <a16:colId xmlns:a16="http://schemas.microsoft.com/office/drawing/2014/main" val="18119322"/>
                    </a:ext>
                  </a:extLst>
                </a:gridCol>
                <a:gridCol w="5497975">
                  <a:extLst>
                    <a:ext uri="{9D8B030D-6E8A-4147-A177-3AD203B41FA5}">
                      <a16:colId xmlns:a16="http://schemas.microsoft.com/office/drawing/2014/main" val="3582996344"/>
                    </a:ext>
                  </a:extLst>
                </a:gridCol>
              </a:tblGrid>
              <a:tr h="5793358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КАК ЗАЩИТИТЬСЯ ОТ МОШЕННИКОВ В ИНТЕРНЕТ-МАГАЗИНЕ </a:t>
                      </a:r>
                    </a:p>
                    <a:p>
                      <a:r>
                        <a:rPr lang="ru-RU" b="0" u="sng" dirty="0">
                          <a:solidFill>
                            <a:schemeClr val="tx1"/>
                          </a:solidFill>
                          <a:latin typeface="+mj-lt"/>
                        </a:rPr>
                        <a:t>Задание 2 / 5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Прочитайте текст «Как защититься от мошенников в интернет-магазине», расположенный справа.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Для ответа на вопрос отметьте нужные варианты ответа.</a:t>
                      </a:r>
                    </a:p>
                    <a:p>
                      <a:r>
                        <a:rPr lang="ru-RU" b="0" u="sng" dirty="0">
                          <a:solidFill>
                            <a:schemeClr val="tx1"/>
                          </a:solidFill>
                          <a:latin typeface="+mj-lt"/>
                        </a:rPr>
                        <a:t>Какие предложения могли насторожить Максима? </a:t>
                      </a:r>
                    </a:p>
                    <a:p>
                      <a:r>
                        <a:rPr lang="ru-RU" b="0" i="1" u="sng" dirty="0">
                          <a:solidFill>
                            <a:schemeClr val="tx1"/>
                          </a:solidFill>
                          <a:latin typeface="+mj-lt"/>
                        </a:rPr>
                        <a:t>Отметьте все верные варианты ответа.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 Назвать номер банковской карты и её код безопасности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 Получить товар курьерской доставкой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 Выслать предоплату на указанный счёт продавца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 Приобрести товар по среднерыночной цене  Оставить заявку на временно отсутствующий товар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КАК ЗАЩИТИТЬСЯ ОТ МОШЕННИКОВ В ИНТЕРНЕТ-МАГАЗИНЕ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– Я уже побывал на разных сайтах, и у меня возник вопрос, есть ли риск наткнуться на мошенников? – задал вопрос Максим. – Можно, конечно. А почему у тебя возник этот вопрос? – в свою очередь спросил Виктор. – Я позвонил некоторым интернет-продавцам, и кое-кто из них сделал предложения, которые мне показались весьма странными. – Это какие же?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45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01DA3-6DB8-4853-A75B-63AB863B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17.02.2022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48363D-B98F-4AA6-AC4D-23E7379E7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38" y="129048"/>
            <a:ext cx="8622723" cy="6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BA31130E-8E2B-4053-B35A-95D42A1F1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99633"/>
              </p:ext>
            </p:extLst>
          </p:nvPr>
        </p:nvGraphicFramePr>
        <p:xfrm>
          <a:off x="638175" y="219076"/>
          <a:ext cx="11075405" cy="613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430">
                  <a:extLst>
                    <a:ext uri="{9D8B030D-6E8A-4147-A177-3AD203B41FA5}">
                      <a16:colId xmlns:a16="http://schemas.microsoft.com/office/drawing/2014/main" val="18119322"/>
                    </a:ext>
                  </a:extLst>
                </a:gridCol>
                <a:gridCol w="5497975">
                  <a:extLst>
                    <a:ext uri="{9D8B030D-6E8A-4147-A177-3AD203B41FA5}">
                      <a16:colId xmlns:a16="http://schemas.microsoft.com/office/drawing/2014/main" val="3582996344"/>
                    </a:ext>
                  </a:extLst>
                </a:gridCol>
              </a:tblGrid>
              <a:tr h="613410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КАК ЗАЩИТИТЬСЯ ОТ МОШЕННИКОВ В ИНТЕРНЕТ-МАГАЗИНЕ </a:t>
                      </a:r>
                    </a:p>
                    <a:p>
                      <a:r>
                        <a:rPr lang="ru-RU" b="0" u="sng" dirty="0">
                          <a:solidFill>
                            <a:schemeClr val="tx1"/>
                          </a:solidFill>
                          <a:latin typeface="+mj-lt"/>
                        </a:rPr>
                        <a:t>Задание 3 /5 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Прочитайте текст «Как защититься от мошенников в интернет-магазине», расположенный справа. Для ответа на вопрос отметьте в таблице нужные варианты ответа. Какими советами необходимо воспользоваться, чтобы отличить мошеннические сайты от сайтов добропорядочных продавцов? </a:t>
                      </a:r>
                    </a:p>
                    <a:p>
                      <a:r>
                        <a:rPr lang="ru-RU" sz="1600" b="0" u="sng" dirty="0">
                          <a:solidFill>
                            <a:schemeClr val="tx1"/>
                          </a:solidFill>
                          <a:latin typeface="+mj-lt"/>
                        </a:rPr>
                        <a:t>Какие советы содержат действия, которыми необходимо воспользоваться, а какие – действия, которые можно оставить на усмотрение потребителя? </a:t>
                      </a:r>
                    </a:p>
                    <a:p>
                      <a:r>
                        <a:rPr lang="ru-RU" sz="1600" b="0" i="1" u="none" dirty="0">
                          <a:solidFill>
                            <a:schemeClr val="tx1"/>
                          </a:solidFill>
                          <a:latin typeface="+mj-lt"/>
                        </a:rPr>
                        <a:t>Отметьте один ответ в каждой строке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Проверить в интернете наличие отзывов покупателей, при их отсутствии магазин должен вызывать сомнение.   Обратить внимание на наличие реквизитов интернет-магазина и данных о его регистрации с помощью официальных государственных сайтов    Обратить внимание на наличие качественных фотографий товаров, продаваемых в интернет-магазине.   Обратить внимание на наличие на сайте рекламы продаваемых товаров.  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КАК ЗАЩИТИТЬСЯ ОТ МОШЕННИКОВ В ИНТЕРНЕТ-МАГАЗИНЕ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– Витя, ты продвинутый интернет-пользователь и, вероятно, знаешь, как отличить мошеннические сайты от сайтов добропорядочных продавцов? – Хорошо, я дам тебе несколько советов о том, какие действия могут снизить вероятность оказаться на сайте мошенников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37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2C633-F1DB-454B-BC72-20903ADFE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49" t="-8741" r="2471" b="66519"/>
          <a:stretch/>
        </p:blipFill>
        <p:spPr>
          <a:xfrm>
            <a:off x="218733" y="-455718"/>
            <a:ext cx="5638772" cy="33375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CAA1F2-B43E-4675-8007-E0EDF9C1F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68"/>
          <a:stretch/>
        </p:blipFill>
        <p:spPr>
          <a:xfrm>
            <a:off x="5905178" y="406238"/>
            <a:ext cx="6068089" cy="55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BA31130E-8E2B-4053-B35A-95D42A1F1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3192"/>
              </p:ext>
            </p:extLst>
          </p:nvPr>
        </p:nvGraphicFramePr>
        <p:xfrm>
          <a:off x="682906" y="488172"/>
          <a:ext cx="11030674" cy="557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699">
                  <a:extLst>
                    <a:ext uri="{9D8B030D-6E8A-4147-A177-3AD203B41FA5}">
                      <a16:colId xmlns:a16="http://schemas.microsoft.com/office/drawing/2014/main" val="18119322"/>
                    </a:ext>
                  </a:extLst>
                </a:gridCol>
                <a:gridCol w="5497975">
                  <a:extLst>
                    <a:ext uri="{9D8B030D-6E8A-4147-A177-3AD203B41FA5}">
                      <a16:colId xmlns:a16="http://schemas.microsoft.com/office/drawing/2014/main" val="3582996344"/>
                    </a:ext>
                  </a:extLst>
                </a:gridCol>
              </a:tblGrid>
              <a:tr h="5576962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КАК ЗАЩИТИТЬСЯ ОТ МОШЕННИКОВ В ИНТЕРНЕТ-МАГАЗИНЕ 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u="sng" dirty="0">
                          <a:solidFill>
                            <a:schemeClr val="tx1"/>
                          </a:solidFill>
                          <a:latin typeface="+mj-lt"/>
                        </a:rPr>
                        <a:t>Задание 4 / 5</a:t>
                      </a:r>
                    </a:p>
                    <a:p>
                      <a:endParaRPr lang="ru-RU" sz="1800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Прочитайте текст «Как защититься от мошенников в интернет-магазине», расположенный справа.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Для ответа на вопрос отметьте в таблице нужные варианты ответа. </a:t>
                      </a:r>
                    </a:p>
                    <a:p>
                      <a:r>
                        <a:rPr lang="ru-RU" b="0" u="sng" dirty="0">
                          <a:solidFill>
                            <a:schemeClr val="tx1"/>
                          </a:solidFill>
                          <a:latin typeface="+mj-lt"/>
                        </a:rPr>
                        <a:t>В каких ситуациях друзья Максима допустили ошибку, а в каких поступили правильно? </a:t>
                      </a:r>
                    </a:p>
                    <a:p>
                      <a:endParaRPr lang="ru-RU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i="1" dirty="0">
                          <a:solidFill>
                            <a:schemeClr val="tx1"/>
                          </a:solidFill>
                          <a:latin typeface="+mj-lt"/>
                        </a:rPr>
                        <a:t>Отметьте один ответ в каждой строке</a:t>
                      </a:r>
                      <a:r>
                        <a:rPr lang="ru-RU" i="1" dirty="0"/>
                        <a:t>.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КАК ЗАЩИТИТЬСЯ ОТ МОШЕННИКОВ В ИНТЕРНЕТ-МАГАЗИНЕ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-Знаешь, Витя, некоторые мои друзья и знакомые стали жертвами мошенников. Я расскажу об этих ситуациях, а ты скажи, кто из них поступил правильно, а кто допустил ошибку в общении с мошенниками. Мне это важно, чтобы не повторить их ошибок в собственном опыте.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768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8FA5BC-9FFB-401C-8FD1-55DEE6589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" t="-514" r="45897" b="56295"/>
          <a:stretch/>
        </p:blipFill>
        <p:spPr>
          <a:xfrm>
            <a:off x="131233" y="827730"/>
            <a:ext cx="5609167" cy="45116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5641D8-3619-4623-A1AC-C681B9C73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" t="60296" r="46042" b="2370"/>
          <a:stretch/>
        </p:blipFill>
        <p:spPr>
          <a:xfrm>
            <a:off x="5740400" y="1062027"/>
            <a:ext cx="6238240" cy="42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8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54A288-A32F-4432-918B-4E4AE1C78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11"/>
          <a:stretch/>
        </p:blipFill>
        <p:spPr>
          <a:xfrm>
            <a:off x="362347" y="672496"/>
            <a:ext cx="5582535" cy="2306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3BE63D-B5AF-42E3-BAC7-1776AE491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98"/>
          <a:stretch/>
        </p:blipFill>
        <p:spPr>
          <a:xfrm>
            <a:off x="6096000" y="770467"/>
            <a:ext cx="5374665" cy="54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9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BA31130E-8E2B-4053-B35A-95D42A1F1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261"/>
              </p:ext>
            </p:extLst>
          </p:nvPr>
        </p:nvGraphicFramePr>
        <p:xfrm>
          <a:off x="682906" y="488172"/>
          <a:ext cx="11030674" cy="557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699">
                  <a:extLst>
                    <a:ext uri="{9D8B030D-6E8A-4147-A177-3AD203B41FA5}">
                      <a16:colId xmlns:a16="http://schemas.microsoft.com/office/drawing/2014/main" val="18119322"/>
                    </a:ext>
                  </a:extLst>
                </a:gridCol>
                <a:gridCol w="5497975">
                  <a:extLst>
                    <a:ext uri="{9D8B030D-6E8A-4147-A177-3AD203B41FA5}">
                      <a16:colId xmlns:a16="http://schemas.microsoft.com/office/drawing/2014/main" val="3582996344"/>
                    </a:ext>
                  </a:extLst>
                </a:gridCol>
              </a:tblGrid>
              <a:tr h="5576962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КАК ЗАЩИТИТЬСЯ ОТ МОШЕННИКОВ В ИНТЕРНЕТ-МАГАЗИНЕ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u="sng" dirty="0">
                          <a:solidFill>
                            <a:schemeClr val="tx1"/>
                          </a:solidFill>
                          <a:latin typeface="+mj-lt"/>
                        </a:rPr>
                        <a:t>Задание 5 / 5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Прочитайте текст «Как защититься от мошенников в интернет-магазине», расположенный справа. Запишите свой ответ на вопрос. </a:t>
                      </a:r>
                    </a:p>
                    <a:p>
                      <a:r>
                        <a:rPr lang="ru-RU" b="0" u="sng" dirty="0">
                          <a:solidFill>
                            <a:schemeClr val="tx1"/>
                          </a:solidFill>
                          <a:latin typeface="+mj-lt"/>
                        </a:rPr>
                        <a:t>В чём целесообразность проверки стоимости игрушки на разных сайтах в целях защиты от мошенников? Объясните свой ответ</a:t>
                      </a:r>
                      <a:endParaRPr lang="ru-RU" sz="1800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КАК ЗАЩИТИТЬСЯ ОТ МОШЕННИКОВ В ИНТЕРНЕТ-МАГАЗИНЕ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j-lt"/>
                        </a:rPr>
                        <a:t>Максим собрался купить в подарок пятилетнему брату игрушечную машинку и решил проверить её стоимость на сайтах разных интернет-магазинов.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9062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E00BAE-4DC1-4E05-BF95-C20AE3881C6D}"/>
              </a:ext>
            </a:extLst>
          </p:cNvPr>
          <p:cNvSpPr/>
          <p:nvPr/>
        </p:nvSpPr>
        <p:spPr>
          <a:xfrm>
            <a:off x="914400" y="4000500"/>
            <a:ext cx="5067300" cy="18764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6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1896C-261C-46E2-BA19-0C2AA2EF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ВЕБИНАРА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Интерактивное оглавление 5">
                <a:extLst>
                  <a:ext uri="{FF2B5EF4-FFF2-40B4-BE49-F238E27FC236}">
                    <a16:creationId xmlns:a16="http://schemas.microsoft.com/office/drawing/2014/main" id="{557FE452-8ECC-43A1-8886-E41FCCD9E8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9450229"/>
                  </p:ext>
                </p:extLst>
              </p:nvPr>
            </p:nvGraphicFramePr>
            <p:xfrm>
              <a:off x="1096963" y="2108200"/>
              <a:ext cx="10058400" cy="3760788"/>
            </p:xfrm>
            <a:graphic>
              <a:graphicData uri="http://schemas.microsoft.com/office/powerpoint/2016/summaryzoom">
                <psuz:summaryZm>
                  <psuz:summaryZmObj sectionId="{ACC8BD94-40A6-4AE7-8DB1-4B586FC6236F}">
                    <psuz:zmPr id="{59149A6B-C3A7-4173-AD61-30A43C674C31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9763" y="1031716"/>
                          <a:ext cx="3017520" cy="16973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7572AC5-D46E-4312-ABE3-21558C28E67F}">
                    <psuz:zmPr id="{8F9FA620-1F17-4606-8849-0CD0DDA7F8FB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20440" y="1031716"/>
                          <a:ext cx="3017520" cy="16973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5D099BD-9B9A-43E1-894B-184280C2C525}">
                    <psuz:zmPr id="{BABFFAD2-D723-4896-B6F3-3B398E4379C8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51117" y="1031716"/>
                          <a:ext cx="3017520" cy="16973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Интерактивное оглавление 5">
                <a:extLst>
                  <a:ext uri="{FF2B5EF4-FFF2-40B4-BE49-F238E27FC236}">
                    <a16:creationId xmlns:a16="http://schemas.microsoft.com/office/drawing/2014/main" id="{557FE452-8ECC-43A1-8886-E41FCCD9E868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096963" y="2108200"/>
                <a:ext cx="10058400" cy="3760788"/>
                <a:chOff x="1096963" y="2108200"/>
                <a:chExt cx="10058400" cy="3760788"/>
              </a:xfrm>
            </p:grpSpPr>
            <p:pic>
              <p:nvPicPr>
                <p:cNvPr id="3" name="Рисунок 3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86726" y="3139916"/>
                  <a:ext cx="3017520" cy="169735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Рисунок 4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17403" y="3139916"/>
                  <a:ext cx="3017520" cy="169735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Рисунок 5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8080" y="3139916"/>
                  <a:ext cx="3017520" cy="169735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32868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CC2FF8-39DA-429B-A274-E998D4B19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13" t="-1385" r="2313" b="57539"/>
          <a:stretch/>
        </p:blipFill>
        <p:spPr>
          <a:xfrm>
            <a:off x="45138" y="657224"/>
            <a:ext cx="5674763" cy="2877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5B7635-F250-4414-AA43-451C676CB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32"/>
          <a:stretch/>
        </p:blipFill>
        <p:spPr>
          <a:xfrm>
            <a:off x="5719901" y="870176"/>
            <a:ext cx="6381395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9E46D-3A07-4A7A-A146-C799B95E6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43375" y="3248025"/>
            <a:ext cx="3638550" cy="828675"/>
          </a:xfrm>
        </p:spPr>
        <p:txBody>
          <a:bodyPr>
            <a:normAutofit fontScale="90000"/>
          </a:bodyPr>
          <a:lstStyle/>
          <a:p>
            <a:b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b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ЗАДАНИЕ</a:t>
            </a:r>
            <a:b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414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3264CAC-FA7D-4004-AA4C-3E07C868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ЗАДАНИЕ 2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B2E05D-18C8-4956-9359-5A92D3C3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СДЕЛАТЬ ПОЛНЫЙ АНАЛИЗ РАБОТЫ, КОТОРУЮ ВЫПОЛНЯЛИ ВАШИ УЧЕНИКИ, СОГЛАСНО ПРЕДЬЯВЛЕННЫМ ТРЕБОВАНИЯМ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400" u="sng" dirty="0">
                <a:solidFill>
                  <a:schemeClr val="tx1"/>
                </a:solidFill>
                <a:latin typeface="+mj-lt"/>
              </a:rPr>
              <a:t>ПРОВЕСТИ РАЗБОР ЗАДАНИЙ С УЧЕНИКАМИ*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СРОК ВЫПОЛНЕНИЯ ЗАДАНИЯ ДО 3 МАРТА 2022 ГОДА</a:t>
            </a:r>
          </a:p>
          <a:p>
            <a:pPr marL="475488" lvl="2" indent="0">
              <a:buNone/>
            </a:pPr>
            <a:endParaRPr lang="ru-RU" sz="1800" dirty="0">
              <a:solidFill>
                <a:schemeClr val="tx1"/>
              </a:solidFill>
              <a:latin typeface="+mj-lt"/>
            </a:endParaRPr>
          </a:p>
          <a:p>
            <a:pPr marL="475488" lvl="2" indent="0">
              <a:buNone/>
            </a:pPr>
            <a:r>
              <a:rPr lang="ru-RU" sz="1800" dirty="0">
                <a:solidFill>
                  <a:schemeClr val="tx1"/>
                </a:solidFill>
                <a:latin typeface="+mj-lt"/>
              </a:rPr>
              <a:t>* ЗАДАНИЕ НОСИТ РЕКОМЕНДАТЕЛЬНЫЙ ХАРАКТЕР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8BC8253-FE04-4984-A92A-86E3BBA99B4B}"/>
              </a:ext>
            </a:extLst>
          </p:cNvPr>
          <p:cNvCxnSpPr>
            <a:cxnSpLocks/>
          </p:cNvCxnSpPr>
          <p:nvPr/>
        </p:nvCxnSpPr>
        <p:spPr>
          <a:xfrm>
            <a:off x="1676400" y="4724401"/>
            <a:ext cx="441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415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374AA-723E-4725-BC7F-A18D5EE0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ОБЩИЕ ТРЕБОВАНИЯ К ОФОРМЛЕНИЮ ОТЧЁТА ПО ВЫПОЛНЕНИЮ ЗАДАНИЯ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46F22-9E37-49D0-86FE-D582D9CD6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       НА МОМЕНТ ВЫДАЧИ ЗАДАНИЯ 1 ЭТИХ ТРЕБОВАНИЙ НЕ БЫЛО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ДОКУМЕНТ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WORD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НАЗВАНИЕ ДОКУМЕНТА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ОБЩИЕ СВЕДЕНИЯ О ВЫПОЛНЕННОЙ РАБОТЕ</a:t>
            </a:r>
          </a:p>
          <a:p>
            <a:pPr marL="749808" lvl="1" indent="-457200">
              <a:buClr>
                <a:schemeClr val="tx1"/>
              </a:buClr>
              <a:buFont typeface="+mj-lt"/>
              <a:buAutoNum type="alphaLcPeriod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КРАТКИЕ СВЕДЕНИЯ О САМОЙ РАБОТЕ И ЗАДАНИХ, ВХОДЯЩИХ В НЕЁ</a:t>
            </a:r>
          </a:p>
          <a:p>
            <a:pPr marL="749808" lvl="1" indent="-457200">
              <a:buClr>
                <a:schemeClr val="tx1"/>
              </a:buClr>
              <a:buFont typeface="+mj-lt"/>
              <a:buAutoNum type="alphaLcPeriod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СВЕДЕНИЯ ОБ УЧАЩИХСЯ, ВЫПОЛНЯВЩИХ ЭТУ РАБОТУ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РЕЗУЛЬТАТЫ ВЫПОЛНЕННОЙ РАБОТЫ (ТАБЛИЦА С РЕЗУЛЬТАТАМИ И ИХ ИНТЕРПРЕТАЦИЯ В %)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ВЫВОДЫ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РЕКОМЕНДАЦИИ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sz="2200" dirty="0"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sz="2200" dirty="0">
              <a:latin typeface="+mj-lt"/>
            </a:endParaRPr>
          </a:p>
          <a:p>
            <a:pPr marL="749808" lvl="1" indent="-457200">
              <a:buClr>
                <a:schemeClr val="tx1"/>
              </a:buClr>
              <a:buFont typeface="+mj-lt"/>
              <a:buAutoNum type="alphaLcPeriod"/>
            </a:pPr>
            <a:endParaRPr lang="en-US" sz="2200" dirty="0"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</a:endParaRPr>
          </a:p>
        </p:txBody>
      </p:sp>
      <p:pic>
        <p:nvPicPr>
          <p:cNvPr id="15" name="Рисунок 14" descr="Маркеры-галочки">
            <a:extLst>
              <a:ext uri="{FF2B5EF4-FFF2-40B4-BE49-F238E27FC236}">
                <a16:creationId xmlns:a16="http://schemas.microsoft.com/office/drawing/2014/main" id="{E5FB3AB4-712C-4F09-93AA-BD0ED5D13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026" y="1981200"/>
            <a:ext cx="548716" cy="5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53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92077D-1029-4ECD-A73A-CF665A63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00" y="2876935"/>
            <a:ext cx="5768706" cy="28182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5A0F9-A9A5-4001-81FF-4D2C403E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ГДЕ ВЗЯТЬ ИНФОРМАЦИЮ О РАБОТЕ, КОТОРУЮ НАЗНАЧАЛИ ДЛЯ ВЫПОЛНЕНИЯ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88F9CB-BFE8-474A-B670-F81C1E128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Банк заданий </a:t>
            </a:r>
            <a:r>
              <a:rPr lang="ru-RU" sz="2400" dirty="0">
                <a:solidFill>
                  <a:srgbClr val="C0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instrao.ru)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  <a:p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C84B42-6C88-4BC5-B66C-97F0C728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94" y="2876935"/>
            <a:ext cx="5126961" cy="2537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26C0D2-03B0-4165-ACB8-43540F256D72}"/>
              </a:ext>
            </a:extLst>
          </p:cNvPr>
          <p:cNvSpPr txBox="1"/>
          <p:nvPr/>
        </p:nvSpPr>
        <p:spPr>
          <a:xfrm>
            <a:off x="6096000" y="21082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Финансовая грамотность </a:t>
            </a:r>
            <a:r>
              <a:rPr lang="ru-RU" sz="2400" dirty="0">
                <a:solidFill>
                  <a:srgbClr val="C0000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instrao.ru)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D5C1FDA-ABBE-4C5B-B733-88961E4FCFE0}"/>
              </a:ext>
            </a:extLst>
          </p:cNvPr>
          <p:cNvSpPr/>
          <p:nvPr/>
        </p:nvSpPr>
        <p:spPr>
          <a:xfrm>
            <a:off x="368949" y="4767943"/>
            <a:ext cx="914477" cy="29064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7FB6D9A-FFD4-4548-984E-CB2D7C0508E3}"/>
              </a:ext>
            </a:extLst>
          </p:cNvPr>
          <p:cNvCxnSpPr>
            <a:stCxn id="13" idx="7"/>
          </p:cNvCxnSpPr>
          <p:nvPr/>
        </p:nvCxnSpPr>
        <p:spPr>
          <a:xfrm flipV="1">
            <a:off x="1149504" y="2569866"/>
            <a:ext cx="6100382" cy="22406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53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C30541-7B46-4FA6-87A5-DD2D9781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ПОДПИСЬ ФАЙЛА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208EC-C1E3-40A6-8ABB-8FE75F3D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ФАМИЛИЯ_ НАЗВАНИЕ РАБОТЫ_КЛАСС</a:t>
            </a:r>
          </a:p>
        </p:txBody>
      </p:sp>
    </p:spTree>
    <p:extLst>
      <p:ext uri="{BB962C8B-B14F-4D97-AF65-F5344CB8AC3E}">
        <p14:creationId xmlns:p14="http://schemas.microsoft.com/office/powerpoint/2010/main" val="890923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F9E7FC5-7C06-43BC-B8C3-96F19080A3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5188" y="2427222"/>
            <a:ext cx="10058400" cy="1449387"/>
          </a:xfrm>
        </p:spPr>
        <p:txBody>
          <a:bodyPr>
            <a:noAutofit/>
          </a:bodyPr>
          <a:lstStyle/>
          <a:p>
            <a:r>
              <a:rPr lang="ru-RU" sz="4000" b="0" i="0" dirty="0">
                <a:solidFill>
                  <a:srgbClr val="000000"/>
                </a:solidFill>
                <a:effectLst/>
              </a:rPr>
              <a:t>Ссылка для просмотра вебинара: </a:t>
            </a:r>
            <a:r>
              <a:rPr lang="ru-RU" sz="4000" b="0" i="0" dirty="0">
                <a:effectLst/>
                <a:hlinkClick r:id="rId2"/>
              </a:rPr>
              <a:t>https://events.webinar.ru/45545123/10431009/record-new/10734165</a:t>
            </a:r>
            <a:r>
              <a:rPr lang="ru-RU" sz="4000" b="0" i="0" dirty="0">
                <a:solidFill>
                  <a:srgbClr val="000000"/>
                </a:solidFill>
                <a:effectLst/>
              </a:rPr>
              <a:t>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9113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9E46D-3A07-4A7A-A146-C799B95E6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8200" y="3307080"/>
            <a:ext cx="7975600" cy="1449387"/>
          </a:xfrm>
        </p:spPr>
        <p:txBody>
          <a:bodyPr>
            <a:normAutofit fontScale="90000"/>
          </a:bodyPr>
          <a:lstStyle/>
          <a:p>
            <a:b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b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ОБОБЩЕННЫЙ АНАЛИЗ РЕЗУЛЬТАТОВ ВЫПОЛНЕНИЯ ЗАДАНИЯ 1</a:t>
            </a:r>
            <a:b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4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0C9F5-96D0-4966-BF15-E4FBEDB8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ЗАДАНИЕ 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B0007B-4ABC-4EED-82F5-2E38139DD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dirty="0">
                <a:latin typeface="+mj-lt"/>
              </a:rPr>
              <a:t>ЗАРЕГИСТРИРОВАТЬСЯ В БАНКЕ РЭШ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dirty="0">
                <a:latin typeface="+mj-lt"/>
              </a:rPr>
              <a:t>НАЗНАЧИТЬ МЕРОПРИЯТИЕ И КЛАСС, КОТОРЫЙ БУДЕТ ВЫПОЛНЯТЬ РАБОТУ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dirty="0">
                <a:latin typeface="+mj-lt"/>
              </a:rPr>
              <a:t>СКАЧАТЬ КОДЫ ДЛЯ УЧЕНИКОВ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dirty="0">
                <a:latin typeface="+mj-lt"/>
              </a:rPr>
              <a:t>ПРОВЕРИТЬ ЗАДАНИЯ, ТРЕБУЮЩИЕ ПРОВЕРКИ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dirty="0">
                <a:latin typeface="+mj-lt"/>
              </a:rPr>
              <a:t>СКАЧАТЬ ТАБЛИЦУ С РЕЗУЛЬТАТАМИ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dirty="0">
                <a:latin typeface="+mj-lt"/>
              </a:rPr>
              <a:t>ВЫСЛАТЬ РЕЗУЛЬТАТЫ КУРАТОРУ НАПРАВЛЕНИЯ ФГ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48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7C088C-AC29-4318-A7C0-F7FBAE453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680"/>
          <a:stretch/>
        </p:blipFill>
        <p:spPr>
          <a:xfrm>
            <a:off x="1545771" y="593172"/>
            <a:ext cx="4855029" cy="546057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91C6BF-0EC3-4706-8D3A-0899DC1B7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62" t="480" r="1007" b="240"/>
          <a:stretch/>
        </p:blipFill>
        <p:spPr>
          <a:xfrm>
            <a:off x="6585857" y="593172"/>
            <a:ext cx="4626429" cy="5447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 descr="Маркеры-галочки">
            <a:extLst>
              <a:ext uri="{FF2B5EF4-FFF2-40B4-BE49-F238E27FC236}">
                <a16:creationId xmlns:a16="http://schemas.microsoft.com/office/drawing/2014/main" id="{9E925EA5-4918-4DB7-895B-21D62C171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286" y="250371"/>
            <a:ext cx="696685" cy="6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3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6B0AE-A704-4145-ACFD-9839DB7E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ОБЩАЯ ИНФОРМАЦИЯ О ВЫПОЛНЕНИИ ЗАДАНИЯ 1</a:t>
            </a:r>
            <a:r>
              <a:rPr lang="ru" sz="3600" dirty="0">
                <a:solidFill>
                  <a:srgbClr val="FFFFFF"/>
                </a:solidFill>
              </a:rPr>
              <a:t>скачок</a:t>
            </a:r>
            <a:endParaRPr lang="ru-RU" sz="3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32BD15B-6803-4B01-878F-B9D5FE61A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 ВЫПОЛНИЛИ ЗАДАНИЕ 1 -  34% УЧАСТНИКОВ ГРУППЫ (11УЧАСТНИКОВ ИЗ 31)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ПРИНЯЛИ УЧАСТИЕ В АПРОБАЦИИ ЗАДАНИЙ БАНКА РЭШ 100 УЧЕНИКОВ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ОПРОБИРОВАНО 9 ЗАДАНИЙ, РАЗЛИЧНОГО УРОВНЯ СЛОЖНОСТИ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742405-4F81-43E7-9865-D06FF718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z="1400" dirty="0">
                <a:latin typeface="+mj-lt"/>
              </a:rPr>
              <a:t>4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1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FCDAF-DE1B-44EA-B5B7-8F5C987F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ЗАМЕЧАНИЯ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F262B-39F6-4696-B490-DFE79E217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1800" dirty="0">
                <a:latin typeface="+mj-lt"/>
              </a:rPr>
              <a:t>НЕ УКАЗАНО НАЗВАНИЕ РАБОТЫ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1800" dirty="0">
                <a:latin typeface="+mj-lt"/>
              </a:rPr>
              <a:t>ПРЕДСТАВЛЕНЫ ТОЛЬКО СКАНЫ (СКАН РАБОТЫ И СКАН С КОДАМИ ДОСТУПА УЧЕНИКОВ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1800" dirty="0">
                <a:latin typeface="+mj-lt"/>
              </a:rPr>
              <a:t>ПРЕДСТАВЛЕНЫ ТОЛЬКО РЕЗУЛЬТАТЫ (СКАЧАННАЯ ТАБЛИЦА ИЗ БАНКА РЭШ)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ПРЕДСТАВЛЕНЫ РЕЗУЛЬТАТЫ И ДАН НЕПОЛНЫЙ АНАЛИЗ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ПРЕДСТАВЛЕНЫ РЕЗУЛЬТАТЫ И ДАН АНАЛИЗ, НО В АНАЛИЗЕ НЕ УКАЗАНЫ КОМПЕТЕНТНОСТНЫЕ ОБЛАСТИ, В КОТОРЫХ ВОЗНИКЛИ ПРОБЛЕМЫ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1800" u="sng" dirty="0">
                <a:latin typeface="+mj-lt"/>
              </a:rPr>
              <a:t>В ГРАФЕ УРОВЕНЬ СФОРМИРОВАННОСТИ УКАЗАНЫ КОМПЕТЕНТНОСТНЫЕ ОБЛАСТИ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sz="1800" u="sng" dirty="0"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dirty="0">
              <a:latin typeface="+mj-l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24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9E46D-3A07-4A7A-A146-C799B95E6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0314" y="2698863"/>
            <a:ext cx="8251372" cy="1460273"/>
          </a:xfrm>
        </p:spPr>
        <p:txBody>
          <a:bodyPr>
            <a:normAutofit fontScale="90000"/>
          </a:bodyPr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РАЗБОР ЗАДАНИЙ ПО ФИНАНСОВОЙ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17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03443-CEC2-4A3E-84E6-FDEB2BE7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КАК ЗАЩИТИТЬСЯ ОТ МОШЕННИКОВ В ИНТЕРНЕТ МАГАЗИНЕ, 8 КЛАСС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7CEF03B-7E74-4069-BC04-16D26458C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Введение. </a:t>
            </a:r>
          </a:p>
          <a:p>
            <a:r>
              <a:rPr lang="ru-RU" sz="2400" dirty="0">
                <a:latin typeface="+mj-lt"/>
              </a:rPr>
              <a:t>Максиму нужно купить подарок младшему брату ко дню рождения. Чтобы не тратить время зря, он подумал, что было бы неплохо попробовать его купить в интернет-магазине. Но поскольку Максим никогда и ничего не покупал в интернете, то за помощью он решил обратиться к другу и с этой целью позвонил ему.</a:t>
            </a:r>
          </a:p>
        </p:txBody>
      </p:sp>
    </p:spTree>
    <p:extLst>
      <p:ext uri="{BB962C8B-B14F-4D97-AF65-F5344CB8AC3E}">
        <p14:creationId xmlns:p14="http://schemas.microsoft.com/office/powerpoint/2010/main" val="1313554901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7119</TotalTime>
  <Words>1042</Words>
  <Application>Microsoft Office PowerPoint</Application>
  <PresentationFormat>Широкоэкранный</PresentationFormat>
  <Paragraphs>124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Bookman Old Style</vt:lpstr>
      <vt:lpstr>Calibri</vt:lpstr>
      <vt:lpstr>Franklin Gothic Book</vt:lpstr>
      <vt:lpstr>Wingdings</vt:lpstr>
      <vt:lpstr>1_РетроспективаVTI</vt:lpstr>
      <vt:lpstr>ВЕБИНАР-ТРЕНИНГ № 1 ПО РАЗБОРУ ЗАДАНИЙ, ИСПОЛЬЗУЕМЫХ ДЛЯ ОЦЕНКИ ФИНАНСОВОЙ ГРАМОТНОСТИ ОБУЧАЮЩИХСЯ</vt:lpstr>
      <vt:lpstr>ПЛАН ВЕБИНАРА</vt:lpstr>
      <vt:lpstr>  ОБОБЩЕННЫЙ АНАЛИЗ РЕЗУЛЬТАТОВ ВЫПОЛНЕНИЯ ЗАДАНИЯ 1 </vt:lpstr>
      <vt:lpstr>ЗАДАНИЕ 1</vt:lpstr>
      <vt:lpstr>Презентация PowerPoint</vt:lpstr>
      <vt:lpstr>ОБЩАЯ ИНФОРМАЦИЯ О ВЫПОЛНЕНИИ ЗАДАНИЯ 1скачок</vt:lpstr>
      <vt:lpstr>ЗАМЕЧАНИЯ</vt:lpstr>
      <vt:lpstr>РАЗБОР ЗАДАНИЙ ПО ФИНАНСОВОЙ ГРАМОТНОСТИ</vt:lpstr>
      <vt:lpstr>КАК ЗАЩИТИТЬСЯ ОТ МОШЕННИКОВ В ИНТЕРНЕТ МАГАЗИНЕ, 8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ЗАДАНИЕ </vt:lpstr>
      <vt:lpstr>ЗАДАНИЕ 2</vt:lpstr>
      <vt:lpstr>ОБЩИЕ ТРЕБОВАНИЯ К ОФОРМЛЕНИЮ ОТЧЁТА ПО ВЫПОЛНЕНИЮ ЗАДАНИЯ 2</vt:lpstr>
      <vt:lpstr>ГДЕ ВЗЯТЬ ИНФОРМАЦИЮ О РАБОТЕ, КОТОРУЮ НАЗНАЧАЛИ ДЛЯ ВЫПОЛНЕНИЯ</vt:lpstr>
      <vt:lpstr>ПОДПИСЬ ФАЙЛА</vt:lpstr>
      <vt:lpstr>Ссылка для просмотра вебинара: https://events.webinar.ru/45545123/10431009/record-new/10734165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ФИНАНСОВОЙ ГРАМОТНОСТИ В РАМКАХ РАБОТЫ С СЕТЕВОЙ ГРУППОЙ УЧИТЕЛЕЙ-ПРЕДМЕТНИКОВ</dc:title>
  <dc:creator>Надежда</dc:creator>
  <cp:lastModifiedBy>Надежда</cp:lastModifiedBy>
  <cp:revision>9</cp:revision>
  <dcterms:created xsi:type="dcterms:W3CDTF">2022-02-03T09:34:42Z</dcterms:created>
  <dcterms:modified xsi:type="dcterms:W3CDTF">2022-02-17T17:27:13Z</dcterms:modified>
</cp:coreProperties>
</file>