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90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204" autoAdjust="0"/>
    <p:restoredTop sz="94660"/>
  </p:normalViewPr>
  <p:slideViewPr>
    <p:cSldViewPr snapToGrid="0">
      <p:cViewPr varScale="1">
        <p:scale>
          <a:sx n="63" d="100"/>
          <a:sy n="63" d="100"/>
        </p:scale>
        <p:origin x="796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530020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9820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4279037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6153080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6212218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355680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8528900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949148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18825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6760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2445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671360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133598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02656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4797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776975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62C55C-74CD-4F7B-88CD-5CC2BC07DDB3}" type="datetimeFigureOut">
              <a:rPr lang="ru-RU" smtClean="0"/>
              <a:t>17.08.2021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8E94684-FB9B-40BF-B02A-9A67225F21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61395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1" r:id="rId1"/>
    <p:sldLayoutId id="2147483892" r:id="rId2"/>
    <p:sldLayoutId id="2147483893" r:id="rId3"/>
    <p:sldLayoutId id="2147483894" r:id="rId4"/>
    <p:sldLayoutId id="2147483895" r:id="rId5"/>
    <p:sldLayoutId id="2147483896" r:id="rId6"/>
    <p:sldLayoutId id="2147483897" r:id="rId7"/>
    <p:sldLayoutId id="2147483898" r:id="rId8"/>
    <p:sldLayoutId id="2147483899" r:id="rId9"/>
    <p:sldLayoutId id="2147483900" r:id="rId10"/>
    <p:sldLayoutId id="2147483901" r:id="rId11"/>
    <p:sldLayoutId id="2147483902" r:id="rId12"/>
    <p:sldLayoutId id="2147483903" r:id="rId13"/>
    <p:sldLayoutId id="2147483904" r:id="rId14"/>
    <p:sldLayoutId id="2147483905" r:id="rId15"/>
    <p:sldLayoutId id="214748390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2EA8EE5-BF63-4F56-AB90-3AA4DC8891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14400" y="555752"/>
            <a:ext cx="11186160" cy="3566160"/>
          </a:xfrm>
        </p:spPr>
        <p:txBody>
          <a:bodyPr>
            <a:normAutofit fontScale="90000"/>
          </a:bodyPr>
          <a:lstStyle/>
          <a:p>
            <a:pPr algn="ctr"/>
            <a:br>
              <a:rPr lang="ru-RU" sz="18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br>
              <a:rPr lang="ru-RU" sz="18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br>
              <a:rPr lang="ru-RU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4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Формирование культуры безопасной жизнедеятельности и здорового </a:t>
            </a:r>
            <a:r>
              <a:rPr lang="ru-RU" sz="44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образа жизни</a:t>
            </a:r>
            <a:br>
              <a:rPr lang="ru-RU" sz="4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br>
              <a:rPr lang="ru-RU" sz="4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(содержательный	 модуль 9.3.)</a:t>
            </a:r>
            <a:br>
              <a:rPr lang="ru-RU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endParaRPr lang="ru-RU" sz="4000" dirty="0"/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CBDFA56E-4AC1-4CEF-93D2-BB0A27C598B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169449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>
            <a:extLst>
              <a:ext uri="{FF2B5EF4-FFF2-40B4-BE49-F238E27FC236}">
                <a16:creationId xmlns:a16="http://schemas.microsoft.com/office/drawing/2014/main" id="{C172554A-FE7C-48C8-824D-01CCE5F5ED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21360" y="652363"/>
            <a:ext cx="11338560" cy="932597"/>
          </a:xfrm>
        </p:spPr>
        <p:txBody>
          <a:bodyPr>
            <a:normAutofit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Направления содержательного модуля</a:t>
            </a:r>
          </a:p>
        </p:txBody>
      </p:sp>
      <p:sp>
        <p:nvSpPr>
          <p:cNvPr id="6" name="Прямоугольник: скругленные углы 5">
            <a:extLst>
              <a:ext uri="{FF2B5EF4-FFF2-40B4-BE49-F238E27FC236}">
                <a16:creationId xmlns:a16="http://schemas.microsoft.com/office/drawing/2014/main" id="{774AD605-0E25-4CB6-A289-61782EAD82F7}"/>
              </a:ext>
            </a:extLst>
          </p:cNvPr>
          <p:cNvSpPr/>
          <p:nvPr/>
        </p:nvSpPr>
        <p:spPr>
          <a:xfrm>
            <a:off x="985520" y="1930400"/>
            <a:ext cx="3271520" cy="348488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800" b="1" i="1" u="sng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Профилактика детского неблагополучия</a:t>
            </a:r>
            <a:endParaRPr lang="ru-RU" sz="2800" b="1" dirty="0">
              <a:solidFill>
                <a:schemeClr val="tx1"/>
              </a:solidFill>
            </a:endParaRPr>
          </a:p>
        </p:txBody>
      </p:sp>
      <p:sp>
        <p:nvSpPr>
          <p:cNvPr id="7" name="Прямоугольник: скругленные углы 6">
            <a:extLst>
              <a:ext uri="{FF2B5EF4-FFF2-40B4-BE49-F238E27FC236}">
                <a16:creationId xmlns:a16="http://schemas.microsoft.com/office/drawing/2014/main" id="{ADBEF1C3-6516-4402-9A65-08C7042C2C21}"/>
              </a:ext>
            </a:extLst>
          </p:cNvPr>
          <p:cNvSpPr/>
          <p:nvPr/>
        </p:nvSpPr>
        <p:spPr>
          <a:xfrm>
            <a:off x="8524240" y="1930400"/>
            <a:ext cx="3271520" cy="348488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800" b="1" i="1" u="sng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Здоровый выбор: физическая культура и спорт, безопасная образовательная среда</a:t>
            </a:r>
            <a:endParaRPr lang="ru-RU" sz="2800" b="1" dirty="0">
              <a:solidFill>
                <a:schemeClr val="tx1"/>
              </a:solidFill>
            </a:endParaRPr>
          </a:p>
        </p:txBody>
      </p:sp>
      <p:sp>
        <p:nvSpPr>
          <p:cNvPr id="8" name="Прямоугольник: скругленные углы 7">
            <a:extLst>
              <a:ext uri="{FF2B5EF4-FFF2-40B4-BE49-F238E27FC236}">
                <a16:creationId xmlns:a16="http://schemas.microsoft.com/office/drawing/2014/main" id="{1C3E1FB1-D1A9-4E90-ABF0-B86026B2DD54}"/>
              </a:ext>
            </a:extLst>
          </p:cNvPr>
          <p:cNvSpPr/>
          <p:nvPr/>
        </p:nvSpPr>
        <p:spPr>
          <a:xfrm>
            <a:off x="4754880" y="1930400"/>
            <a:ext cx="3271520" cy="348488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800" b="1" i="1" u="sng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Личная безопасность</a:t>
            </a:r>
            <a:endParaRPr lang="ru-RU" sz="28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41666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C8892B2-E50E-4997-BEB7-D3CA0027FE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03680" y="162560"/>
            <a:ext cx="10505440" cy="822960"/>
          </a:xfrm>
        </p:spPr>
        <p:txBody>
          <a:bodyPr>
            <a:normAutofit fontScale="90000"/>
          </a:bodyPr>
          <a:lstStyle/>
          <a:p>
            <a:r>
              <a:rPr lang="ru-RU" sz="3600" b="1" i="1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Направление: </a:t>
            </a:r>
            <a:r>
              <a:rPr lang="ru-RU" sz="3600" b="1" i="1" u="sng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Профилактика детского неблагополучия</a:t>
            </a:r>
            <a:br>
              <a:rPr lang="ru-RU" sz="3600" b="1" dirty="0">
                <a:solidFill>
                  <a:schemeClr val="tx1"/>
                </a:solidFill>
              </a:rPr>
            </a:br>
            <a:endParaRPr lang="ru-RU" dirty="0"/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64CA4F85-932B-4A9B-A9B1-D1B2922031A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26720" y="1187990"/>
            <a:ext cx="11361762" cy="5548090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 marL="0" indent="0" algn="ctr">
              <a:lnSpc>
                <a:spcPct val="115000"/>
              </a:lnSpc>
              <a:buNone/>
            </a:pPr>
            <a:r>
              <a:rPr lang="ru-RU" sz="2800" b="1" i="1" u="sng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Задачи направления</a:t>
            </a:r>
            <a:endParaRPr lang="ru-RU" sz="2800" b="1" u="sng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осуществить комплексный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мониторинг по выявлению причин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возникновения трудных жизненных ситуации у детей и молодежи и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анализу эффективности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профилактической деятельности и социально-педагогического сопровождения в регионе;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раннее выявление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риска СОП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 создание эффективной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системы профилактики</a:t>
            </a:r>
            <a:r>
              <a:rPr lang="ru-RU" sz="24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детского и семейного неблагополучия;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обеспечить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доступность психологической помощи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семье и детям;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развивать систему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социально-педагогического партнёрства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 решении проблем детей, оказавшихся в трудной жизненной ситуации;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развивать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научно-методическое обеспечение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процесса социально-педагогического сопровождения детей, оказавшихся в трудной жизненной ситуации.</a:t>
            </a:r>
          </a:p>
          <a:p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8444206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C8892B2-E50E-4997-BEB7-D3CA0027FE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84960" y="345440"/>
            <a:ext cx="10454640" cy="894080"/>
          </a:xfrm>
        </p:spPr>
        <p:txBody>
          <a:bodyPr>
            <a:normAutofit fontScale="90000"/>
          </a:bodyPr>
          <a:lstStyle/>
          <a:p>
            <a:r>
              <a:rPr lang="ru-RU" sz="3600" b="1" i="1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Направление: </a:t>
            </a:r>
            <a:r>
              <a:rPr lang="ru-RU" sz="3600" b="1" i="1" u="sng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Профилактика детского неблагополучия</a:t>
            </a:r>
            <a:br>
              <a:rPr lang="ru-RU" sz="3600" b="1" dirty="0">
                <a:solidFill>
                  <a:schemeClr val="tx1"/>
                </a:solidFill>
              </a:rPr>
            </a:br>
            <a:endParaRPr lang="ru-RU" dirty="0"/>
          </a:p>
        </p:txBody>
      </p:sp>
      <p:sp>
        <p:nvSpPr>
          <p:cNvPr id="5" name="Объект 4">
            <a:extLst>
              <a:ext uri="{FF2B5EF4-FFF2-40B4-BE49-F238E27FC236}">
                <a16:creationId xmlns:a16="http://schemas.microsoft.com/office/drawing/2014/main" id="{2A0D7B91-5FE9-4F4F-B4B8-C782F10F08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49680" y="1442720"/>
            <a:ext cx="10657840" cy="5191760"/>
          </a:xfrm>
        </p:spPr>
        <p:txBody>
          <a:bodyPr>
            <a:normAutofit/>
          </a:bodyPr>
          <a:lstStyle/>
          <a:p>
            <a:pPr indent="0" algn="just">
              <a:lnSpc>
                <a:spcPct val="115000"/>
              </a:lnSpc>
              <a:buNone/>
            </a:pPr>
            <a:r>
              <a:rPr lang="ru-RU" sz="28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Ключевые программы и проекты</a:t>
            </a:r>
            <a:endParaRPr lang="ru-RU" sz="2800" b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/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программы и проекты, направленные на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повышение компетентности родителей обучающихся в вопросах образования и воспитания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в т.ч. федеральный проект «Поддержка семей, имеющих детей»;</a:t>
            </a:r>
          </a:p>
          <a:p>
            <a:pPr algn="just"/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совершенствование трехуровневой системы оказания психологической помощи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;</a:t>
            </a:r>
          </a:p>
          <a:p>
            <a:pPr algn="just"/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функционирование ИС «Траектория»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как инструмента межведомственного взаимодействия с целью профилактики и выявления фактов детского и семейного неблагополучия;</a:t>
            </a:r>
          </a:p>
          <a:p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межведомственные мероприятия и проекты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направленные на профилактику детского неблагополучия.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26112634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C8892B2-E50E-4997-BEB7-D3CA0027FE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85036" y="100870"/>
            <a:ext cx="8911687" cy="812800"/>
          </a:xfrm>
        </p:spPr>
        <p:txBody>
          <a:bodyPr>
            <a:normAutofit fontScale="90000"/>
          </a:bodyPr>
          <a:lstStyle/>
          <a:p>
            <a:r>
              <a:rPr lang="ru-RU" sz="3600" b="1" i="1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Направление: </a:t>
            </a:r>
            <a:r>
              <a:rPr lang="ru-RU" sz="3600" b="1" i="1" u="sng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Личная безопасность</a:t>
            </a:r>
            <a:br>
              <a:rPr lang="ru-RU" sz="3600" b="1" dirty="0">
                <a:solidFill>
                  <a:schemeClr val="tx1"/>
                </a:solidFill>
              </a:rPr>
            </a:br>
            <a:br>
              <a:rPr lang="ru-RU" sz="3600" b="1" dirty="0">
                <a:solidFill>
                  <a:schemeClr val="tx1"/>
                </a:solidFill>
              </a:rPr>
            </a:br>
            <a:endParaRPr lang="ru-RU" dirty="0"/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64CA4F85-932B-4A9B-A9B1-D1B2922031A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14959" y="761270"/>
            <a:ext cx="11562082" cy="5873940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 marL="0" indent="0" algn="ctr">
              <a:lnSpc>
                <a:spcPct val="115000"/>
              </a:lnSpc>
              <a:buNone/>
            </a:pPr>
            <a:r>
              <a:rPr lang="ru-RU" sz="2800" b="1" i="1" u="sng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Задачи направления</a:t>
            </a:r>
            <a:endParaRPr lang="ru-RU" sz="2800" b="1" u="sng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3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создание системы мер, </a:t>
            </a:r>
            <a:r>
              <a:rPr lang="ru-RU" sz="23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исключающих любое проявление психологического насилия </a:t>
            </a:r>
            <a:r>
              <a:rPr lang="ru-RU" sz="23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во взаимодействии участников образовательных отношений;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3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выявление факторов</a:t>
            </a:r>
            <a:r>
              <a:rPr lang="ru-RU" sz="23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определяющих возникновение и действие стрессов в условиях школы, создающих риски нарушения психического и психологического здоровья участников образовательных отношений;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3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повышение психологической компетенции педагогов и родителей</a:t>
            </a:r>
            <a:r>
              <a:rPr lang="ru-RU" sz="23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формирование культуры гуманистического, личностно-ориентированного подхода в решении образовательных и воспитательных задач;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3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обеспечение эмоционально комфортной образовательной среды </a:t>
            </a:r>
            <a:r>
              <a:rPr lang="ru-RU" sz="23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 образовательном учреждении, с направленностью на уважительные, доверительные, поддерживающие отношения между всеми субъектами образовательных отношений; 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3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обеспечение удовлетворенности</a:t>
            </a:r>
            <a:r>
              <a:rPr lang="ru-RU" sz="23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основными характеристиками взаимодействия участниками образовательных отношений.</a:t>
            </a:r>
            <a:endParaRPr lang="ru-RU" sz="2300" dirty="0"/>
          </a:p>
        </p:txBody>
      </p:sp>
    </p:spTree>
    <p:extLst>
      <p:ext uri="{BB962C8B-B14F-4D97-AF65-F5344CB8AC3E}">
        <p14:creationId xmlns:p14="http://schemas.microsoft.com/office/powerpoint/2010/main" val="30040665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C8892B2-E50E-4997-BEB7-D3CA0027FE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15516" y="30480"/>
            <a:ext cx="8911687" cy="711200"/>
          </a:xfrm>
        </p:spPr>
        <p:txBody>
          <a:bodyPr>
            <a:normAutofit fontScale="90000"/>
          </a:bodyPr>
          <a:lstStyle/>
          <a:p>
            <a:r>
              <a:rPr lang="ru-RU" sz="3600" b="1" i="1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Направление: </a:t>
            </a:r>
            <a:r>
              <a:rPr lang="ru-RU" sz="3600" b="1" i="1" u="sng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Личная безопасность</a:t>
            </a:r>
            <a:br>
              <a:rPr lang="ru-RU" sz="3600" b="1" dirty="0">
                <a:solidFill>
                  <a:schemeClr val="tx1"/>
                </a:solidFill>
              </a:rPr>
            </a:br>
            <a:br>
              <a:rPr lang="ru-RU" sz="3600" b="1" dirty="0">
                <a:solidFill>
                  <a:schemeClr val="tx1"/>
                </a:solidFill>
              </a:rPr>
            </a:br>
            <a:endParaRPr lang="ru-RU" dirty="0"/>
          </a:p>
        </p:txBody>
      </p:sp>
      <p:sp>
        <p:nvSpPr>
          <p:cNvPr id="5" name="Объект 4">
            <a:extLst>
              <a:ext uri="{FF2B5EF4-FFF2-40B4-BE49-F238E27FC236}">
                <a16:creationId xmlns:a16="http://schemas.microsoft.com/office/drawing/2014/main" id="{2A0D7B91-5FE9-4F4F-B4B8-C782F10F08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751840" y="599440"/>
            <a:ext cx="11277600" cy="6045930"/>
          </a:xfrm>
        </p:spPr>
        <p:txBody>
          <a:bodyPr>
            <a:normAutofit fontScale="85000" lnSpcReduction="20000"/>
          </a:bodyPr>
          <a:lstStyle/>
          <a:p>
            <a:pPr indent="0" algn="just">
              <a:lnSpc>
                <a:spcPct val="115000"/>
              </a:lnSpc>
              <a:buNone/>
            </a:pPr>
            <a:r>
              <a:rPr lang="ru-RU" sz="24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          </a:t>
            </a:r>
            <a:r>
              <a:rPr lang="ru-RU" sz="28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Ключевые программы и проекты</a:t>
            </a:r>
            <a:endParaRPr lang="ru-RU" sz="2800" b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</a:pPr>
            <a:r>
              <a:rPr lang="ru-RU" sz="19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программы и проекты, направленные на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формирование социальной и коммуникативной компетентности детей и подростков,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создание благоприятного социально-психологического климата как в ученических, так и в педагогических коллективах;</a:t>
            </a:r>
          </a:p>
          <a:p>
            <a:pPr algn="just">
              <a:lnSpc>
                <a:spcPct val="115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программы и проекты, направленные на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развитие ресурсов стрессоустойчивости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формирование навыков безопасного реагирования в стрессовых и экстремальных ситуациях;</a:t>
            </a:r>
          </a:p>
          <a:p>
            <a:pPr algn="just">
              <a:lnSpc>
                <a:spcPct val="115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программы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родительского образования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;</a:t>
            </a:r>
          </a:p>
          <a:p>
            <a:pPr algn="just">
              <a:lnSpc>
                <a:spcPct val="115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программы, направленные на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выявление и снижение факторов риска насилия 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 школьной среде;</a:t>
            </a:r>
          </a:p>
          <a:p>
            <a:pPr algn="just">
              <a:lnSpc>
                <a:spcPct val="115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программы и проекты, обеспечивающие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формирование культуры взаимоотношений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умений анализировать ситуацию и выбирать соответствующее поведение, не ущемляющее свободы и достоинства другого человека;</a:t>
            </a:r>
          </a:p>
          <a:p>
            <a:pPr algn="just">
              <a:lnSpc>
                <a:spcPct val="115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программы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повышения психолого-педагогической компетентности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культуры гуманистического, личностно-ориентированного подхода в решении образовательных и воспитательных задач у педагогов;</a:t>
            </a:r>
          </a:p>
          <a:p>
            <a:pPr algn="just">
              <a:lnSpc>
                <a:spcPct val="115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программы, направленные на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внедрение технологий психогигиены и </a:t>
            </a:r>
            <a:r>
              <a:rPr lang="ru-RU" sz="22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здоровьесбережения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как в педагогическую деятельность, так и в учебную деятельность обучающихся;</a:t>
            </a:r>
          </a:p>
          <a:p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	программы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профилактики </a:t>
            </a:r>
            <a:r>
              <a:rPr lang="ru-RU" sz="22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буллинга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суицидального, экстремистского поведения, употребления ПАВ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  <a:endParaRPr lang="ru-RU" sz="2200" dirty="0"/>
          </a:p>
        </p:txBody>
      </p:sp>
    </p:spTree>
    <p:extLst>
      <p:ext uri="{BB962C8B-B14F-4D97-AF65-F5344CB8AC3E}">
        <p14:creationId xmlns:p14="http://schemas.microsoft.com/office/powerpoint/2010/main" val="21624356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C8892B2-E50E-4997-BEB7-D3CA0027FE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35760" y="100870"/>
            <a:ext cx="10160000" cy="812800"/>
          </a:xfrm>
        </p:spPr>
        <p:txBody>
          <a:bodyPr>
            <a:normAutofit fontScale="90000"/>
          </a:bodyPr>
          <a:lstStyle/>
          <a:p>
            <a:r>
              <a:rPr lang="ru-RU" sz="3600" b="1" i="1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Направление: </a:t>
            </a:r>
            <a:r>
              <a:rPr lang="ru-RU" sz="3600" b="1" i="1" u="sng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Здоровый выбор: физическая культура и спорт, безопасная образовательная среда</a:t>
            </a:r>
            <a:br>
              <a:rPr lang="ru-RU" sz="3600" b="1" dirty="0">
                <a:solidFill>
                  <a:schemeClr val="tx1"/>
                </a:solidFill>
              </a:rPr>
            </a:br>
            <a:br>
              <a:rPr lang="ru-RU" sz="3600" b="1" dirty="0">
                <a:solidFill>
                  <a:schemeClr val="tx1"/>
                </a:solidFill>
              </a:rPr>
            </a:br>
            <a:br>
              <a:rPr lang="ru-RU" sz="3600" b="1" dirty="0">
                <a:solidFill>
                  <a:schemeClr val="tx1"/>
                </a:solidFill>
              </a:rPr>
            </a:br>
            <a:endParaRPr lang="ru-RU" dirty="0"/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64CA4F85-932B-4A9B-A9B1-D1B2922031A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06399" y="1270000"/>
            <a:ext cx="11470641" cy="5354320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 marL="0" indent="0" algn="ctr">
              <a:lnSpc>
                <a:spcPct val="115000"/>
              </a:lnSpc>
              <a:buNone/>
            </a:pPr>
            <a:r>
              <a:rPr lang="ru-RU" sz="28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Задачи направления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формирование у подрастающего поколения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ответственного отношения к своему здоровью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и потребности в здоровом образе жизни;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формирование в детской и семейной среде системы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мотивации к активному и здоровому образу жизни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занятиям физической культурой и спортом, развитие культуры здорового питания;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создание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для детей, в том числе детей с ограниченными возможностями здоровья,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условий для регулярных занятий физической культурой и спортом, развивающего отдыха и оздоровления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в том числе на основе развития спортивной инфраструктуры и повышения эффективности ее использования; </a:t>
            </a:r>
          </a:p>
          <a:p>
            <a:pPr marL="342900" lvl="0" indent="-342900" algn="just">
              <a:buFont typeface="Symbol" panose="05050102010706020507" pitchFamily="18" charset="2"/>
              <a:buChar char=""/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содействие проведению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массовых общественно-спортивных мероприятий и привлечение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к участию в них детей.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247721883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C8892B2-E50E-4997-BEB7-D3CA0027FE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83360" y="30480"/>
            <a:ext cx="10353040" cy="711200"/>
          </a:xfrm>
        </p:spPr>
        <p:txBody>
          <a:bodyPr>
            <a:normAutofit fontScale="90000"/>
          </a:bodyPr>
          <a:lstStyle/>
          <a:p>
            <a:r>
              <a:rPr lang="ru-RU" sz="3600" b="1" i="1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Направление: </a:t>
            </a:r>
            <a:r>
              <a:rPr lang="ru-RU" sz="3600" b="1" i="1" u="sng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Здоровый выбор: физическая культура и спорт, безопасная образовательная среда</a:t>
            </a:r>
            <a:br>
              <a:rPr lang="ru-RU" sz="3600" b="1" dirty="0">
                <a:solidFill>
                  <a:schemeClr val="tx1"/>
                </a:solidFill>
              </a:rPr>
            </a:br>
            <a:br>
              <a:rPr lang="ru-RU" sz="3600" b="1" dirty="0">
                <a:solidFill>
                  <a:schemeClr val="tx1"/>
                </a:solidFill>
              </a:rPr>
            </a:br>
            <a:endParaRPr lang="ru-RU" dirty="0"/>
          </a:p>
        </p:txBody>
      </p:sp>
      <p:sp>
        <p:nvSpPr>
          <p:cNvPr id="5" name="Объект 4">
            <a:extLst>
              <a:ext uri="{FF2B5EF4-FFF2-40B4-BE49-F238E27FC236}">
                <a16:creationId xmlns:a16="http://schemas.microsoft.com/office/drawing/2014/main" id="{2A0D7B91-5FE9-4F4F-B4B8-C782F10F08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83920" y="1249680"/>
            <a:ext cx="11145520" cy="5395690"/>
          </a:xfrm>
        </p:spPr>
        <p:txBody>
          <a:bodyPr>
            <a:normAutofit fontScale="92500"/>
          </a:bodyPr>
          <a:lstStyle/>
          <a:p>
            <a:pPr indent="0" algn="just">
              <a:lnSpc>
                <a:spcPct val="115000"/>
              </a:lnSpc>
              <a:buNone/>
            </a:pPr>
            <a:r>
              <a:rPr lang="ru-RU" sz="24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          </a:t>
            </a:r>
            <a:r>
              <a:rPr lang="ru-RU" sz="28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Ключевые программы и проекты</a:t>
            </a:r>
            <a:endParaRPr lang="ru-RU" sz="2800" b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49580" algn="just">
              <a:lnSpc>
                <a:spcPct val="110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программы и проекты, направленные на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воспитание ответственного отношения к состоянию своего здоровья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на профилактику развития вредных привычек, различных форм асоциального поведения;</a:t>
            </a:r>
          </a:p>
          <a:p>
            <a:pPr indent="449580" algn="just">
              <a:lnSpc>
                <a:spcPct val="110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программы и проекты, направленные на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обеспечение условий для занятий физической культурой и спортом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(например, развитие спортивных клубов, спортивных площадок, проведение спортивных мероприятий, состязаний);</a:t>
            </a:r>
          </a:p>
          <a:p>
            <a:pPr indent="449580" algn="just">
              <a:lnSpc>
                <a:spcPct val="110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программы и проекты, направленные на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обеспечение пропаганды здорового образа жизни и физической культуры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(информационное сопровождение спортивных соревнований и мероприятий, разработка и реализация информационно-пропагандистских мероприятий для различных групп населения); </a:t>
            </a:r>
          </a:p>
          <a:p>
            <a:pPr indent="449580" algn="just">
              <a:lnSpc>
                <a:spcPct val="110000"/>
              </a:lnSpc>
            </a:pP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программы и проекты, направленные на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формирование культуры здоровья 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(сдача норм ГТО, проведение конкурсов, проведение 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мониторинга организации </a:t>
            </a:r>
            <a:r>
              <a:rPr lang="ru-RU" sz="22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здоровьесберегающей</a:t>
            </a:r>
            <a:r>
              <a:rPr lang="ru-RU" sz="22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среды </a:t>
            </a:r>
            <a:r>
              <a:rPr lang="ru-RU" sz="2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 образовательных организациях).</a:t>
            </a:r>
            <a:endParaRPr lang="ru-RU" sz="2200" dirty="0"/>
          </a:p>
        </p:txBody>
      </p:sp>
    </p:spTree>
    <p:extLst>
      <p:ext uri="{BB962C8B-B14F-4D97-AF65-F5344CB8AC3E}">
        <p14:creationId xmlns:p14="http://schemas.microsoft.com/office/powerpoint/2010/main" val="1108952595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99</TotalTime>
  <Words>715</Words>
  <Application>Microsoft Office PowerPoint</Application>
  <PresentationFormat>Широкоэкранный</PresentationFormat>
  <Paragraphs>47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4" baseType="lpstr">
      <vt:lpstr>Arial</vt:lpstr>
      <vt:lpstr>Century Gothic</vt:lpstr>
      <vt:lpstr>Symbol</vt:lpstr>
      <vt:lpstr>Times New Roman</vt:lpstr>
      <vt:lpstr>Wingdings 3</vt:lpstr>
      <vt:lpstr>Легкий дым</vt:lpstr>
      <vt:lpstr>   Формирование культуры безопасной жизнедеятельности и здорового образа жизни  (содержательный  модуль 9.3.) </vt:lpstr>
      <vt:lpstr>Направления содержательного модуля</vt:lpstr>
      <vt:lpstr>Направление: Профилактика детского неблагополучия </vt:lpstr>
      <vt:lpstr>Направление: Профилактика детского неблагополучия </vt:lpstr>
      <vt:lpstr>Направление: Личная безопасность  </vt:lpstr>
      <vt:lpstr>Направление: Личная безопасность  </vt:lpstr>
      <vt:lpstr>Направление: Здоровый выбор: физическая культура и спорт, безопасная образовательная среда   </vt:lpstr>
      <vt:lpstr>Направление: Здоровый выбор: физическая культура и спорт, безопасная образовательная среда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Формирование культуры безопасной жизнедеятельности и здорового образа жизни  (содержательный  модуль 9.3.) </dc:title>
  <dc:creator>Шведчикова Юлия Сергеевна</dc:creator>
  <cp:lastModifiedBy>Шведчикова Юлия Сергеевна</cp:lastModifiedBy>
  <cp:revision>7</cp:revision>
  <dcterms:created xsi:type="dcterms:W3CDTF">2021-08-17T03:56:14Z</dcterms:created>
  <dcterms:modified xsi:type="dcterms:W3CDTF">2021-08-17T05:41:37Z</dcterms:modified>
</cp:coreProperties>
</file>

<file path=docProps/thumbnail.jpeg>
</file>