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notesMasters/notesMaster1.xml" ContentType="application/vnd.openxmlformats-officedocument.presentationml.notesMaster+xml"/>
  <Override PartName="/ppt/notesMasters/_rels/notesMaster1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9.xml" ContentType="application/vnd.openxmlformats-officedocument.presentationml.notesSlide+xml"/>
  <Override PartName="/ppt/notesSlides/_rels/notesSlide19.xml.rels" ContentType="application/vnd.openxmlformats-package.relationships+xml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_rels/slideLayout31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20.xml.rels" ContentType="application/vnd.openxmlformats-package.relationships+xml"/>
  <Override PartName="/ppt/slides/_rels/slide3.xml.rels" ContentType="application/vnd.openxmlformats-package.relationships+xml"/>
  <Override PartName="/ppt/slides/_rels/slide21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6.png" ContentType="image/png"/>
  <Override PartName="/ppt/media/image7.png" ContentType="image/png"/>
  <Override PartName="/ppt/media/image8.png" ContentType="image/png"/>
  <Override PartName="/ppt/media/image9.png" ContentType="image/png"/>
  <Override PartName="/ppt/media/image10.png" ContentType="image/png"/>
  <Override PartName="/ppt/media/image11.png" ContentType="image/png"/>
  <Override PartName="/ppt/media/image12.png" ContentType="image/png"/>
  <Override PartName="/ppt/media/image13.png" ContentType="image/png"/>
  <Override PartName="/ppt/media/image14.png" ContentType="image/png"/>
  <Override PartName="/ppt/media/image15.png" ContentType="image/png"/>
  <Override PartName="/ppt/media/image16.png" ContentType="image/png"/>
  <Override PartName="/ppt/media/image17.png" ContentType="image/png"/>
  <Override PartName="/ppt/media/image18.png" ContentType="image/png"/>
  <Override PartName="/ppt/media/image19.png" ContentType="image/png"/>
  <Override PartName="/ppt/media/image20.png" ContentType="image/png"/>
  <Override PartName="/ppt/media/image21.png" ContentType="image/png"/>
  <Override PartName="/ppt/media/image22.png" ContentType="image/png"/>
  <Override PartName="/ppt/media/image23.png" ContentType="image/png"/>
  <Override PartName="/ppt/media/image24.png" ContentType="image/png"/>
  <Override PartName="/ppt/media/image25.png" ContentType="image/png"/>
  <Override PartName="/ppt/media/image26.png" ContentType="image/png"/>
  <Override PartName="/ppt/media/image27.png" ContentType="image/png"/>
  <Override PartName="/ppt/_rels/presentation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</p:sldIdLst>
  <p:sldSz cx="12192000" cy="6858000"/>
  <p:notesSz cx="6858000" cy="91440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4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перемещения страницы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ru-RU" sz="2000" spc="-1" strike="noStrike">
                <a:latin typeface="Arial"/>
              </a:rPr>
              <a:t>Для правки формата примечаний щёлкните мышью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ru-RU" sz="1400" spc="-1" strike="noStrike">
                <a:latin typeface="Times New Roman"/>
              </a:rPr>
              <a:t>&lt;верхний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117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r"/>
            <a:r>
              <a:rPr b="0" lang="ru-RU" sz="1400" spc="-1" strike="noStrike">
                <a:latin typeface="Times New Roman"/>
              </a:rPr>
              <a:t>&lt;дата/время&gt;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118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r>
              <a:rPr b="0" lang="ru-RU" sz="1400" spc="-1" strike="noStrike">
                <a:latin typeface="Times New Roman"/>
              </a:rPr>
              <a:t>&lt;нижний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119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pPr algn="r"/>
            <a:fld id="{0A803FE9-974F-45C6-AE76-0E8F795D8781}" type="slidenum">
              <a:rPr b="0" lang="ru-RU" sz="1400" spc="-1" strike="noStrike">
                <a:latin typeface="Times New Roman"/>
              </a:rPr>
              <a:t>&lt;номер&gt;</a:t>
            </a:fld>
            <a:endParaRPr b="0" lang="ru-RU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9.xml.rels><?xml version="1.0" encoding="UTF-8"?>
<Relationships xmlns="http://schemas.openxmlformats.org/package/2006/relationships"><Relationship Id="rId1" Type="http://schemas.openxmlformats.org/officeDocument/2006/relationships/slide" Target="../slides/slide19.xml"/><Relationship Id="rId2" Type="http://schemas.openxmlformats.org/officeDocument/2006/relationships/notesMaster" Target="../notesMasters/notesMaster1.xml"/>
</Relationships>
</file>

<file path=ppt/notesSlides/notesSlide19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960" cy="3084840"/>
          </a:xfrm>
          <a:prstGeom prst="rect">
            <a:avLst/>
          </a:prstGeom>
        </p:spPr>
      </p:sp>
      <p:sp>
        <p:nvSpPr>
          <p:cNvPr id="230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960" cy="35989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231" name="CustomShape 3"/>
          <p:cNvSpPr/>
          <p:nvPr/>
        </p:nvSpPr>
        <p:spPr>
          <a:xfrm>
            <a:off x="3884760" y="8685360"/>
            <a:ext cx="2970360" cy="457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r">
              <a:lnSpc>
                <a:spcPct val="100000"/>
              </a:lnSpc>
            </a:pPr>
            <a:fld id="{18450F7B-6152-4078-876F-37727270217B}" type="slidenum">
              <a:rPr b="0" lang="ru-RU" sz="1200" spc="-1" strike="noStrike">
                <a:solidFill>
                  <a:srgbClr val="000000"/>
                </a:solidFill>
                <a:latin typeface="Times New Roman"/>
              </a:rPr>
              <a:t>&lt;номер&gt;</a:t>
            </a:fld>
            <a:endParaRPr b="0" lang="ru-RU" sz="1200" spc="-1" strike="noStrike">
              <a:latin typeface="Arial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8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9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94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9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9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0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1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6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9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0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1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2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3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6.png"/><Relationship Id="rId2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7.png"/><Relationship Id="rId2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slideLayout" Target="../slideLayouts/slideLayout1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19.png"/><Relationship Id="rId2" Type="http://schemas.openxmlformats.org/officeDocument/2006/relationships/hyperlink" Target="http://educomm.iro.perm.ru/" TargetMode="External"/><Relationship Id="rId3" Type="http://schemas.openxmlformats.org/officeDocument/2006/relationships/slideLayout" Target="../slideLayouts/slideLayout1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slideLayout" Target="../slideLayouts/slideLayout1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21.png"/><Relationship Id="rId2" Type="http://schemas.openxmlformats.org/officeDocument/2006/relationships/slideLayout" Target="../slideLayouts/slideLayout25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22.png"/><Relationship Id="rId2" Type="http://schemas.openxmlformats.org/officeDocument/2006/relationships/image" Target="../media/image23.png"/><Relationship Id="rId3" Type="http://schemas.openxmlformats.org/officeDocument/2006/relationships/slideLayout" Target="../slideLayouts/slideLayout25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24.png"/><Relationship Id="rId2" Type="http://schemas.openxmlformats.org/officeDocument/2006/relationships/image" Target="../media/image25.png"/><Relationship Id="rId3" Type="http://schemas.openxmlformats.org/officeDocument/2006/relationships/slideLayout" Target="../slideLayouts/slideLayout25.xml"/><Relationship Id="rId4" Type="http://schemas.openxmlformats.org/officeDocument/2006/relationships/notesSlide" Target="../notesSlides/notesSlide19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slideLayout" Target="../slideLayouts/slideLayout1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hyperlink" Target="https://docs.google.com/forms/d/e/1FAIpQLSetoM6FDnDrdV1041Q9aTue8pRKsVaNYHjH-nGBUkeO0LYCag/viewform" TargetMode="External"/><Relationship Id="rId2" Type="http://schemas.openxmlformats.org/officeDocument/2006/relationships/image" Target="../media/image26.png"/><Relationship Id="rId3" Type="http://schemas.openxmlformats.org/officeDocument/2006/relationships/slideLayout" Target="../slideLayouts/slideLayout1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27.png"/><Relationship Id="rId2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image" Target="../media/image7.png"/><Relationship Id="rId3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image" Target="../media/image9.png"/><Relationship Id="rId3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image" Target="../media/image11.png"/><Relationship Id="rId3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CustomShape 1"/>
          <p:cNvSpPr/>
          <p:nvPr/>
        </p:nvSpPr>
        <p:spPr>
          <a:xfrm>
            <a:off x="1981080" y="2700000"/>
            <a:ext cx="9717840" cy="217188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b="1" lang="ru-RU" sz="3600" spc="-1" strike="noStrike">
                <a:solidFill>
                  <a:srgbClr val="1f4e79"/>
                </a:solidFill>
                <a:latin typeface="Comic Sans MS"/>
                <a:ea typeface="DejaVu Sans"/>
              </a:rPr>
              <a:t>ОСОБЕННОСТИ ОБНОВЛЕННЫХ </a:t>
            </a:r>
            <a:endParaRPr b="0" lang="ru-RU" sz="3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1f4e79"/>
                </a:solidFill>
                <a:latin typeface="Comic Sans MS"/>
                <a:ea typeface="DejaVu Sans"/>
              </a:rPr>
              <a:t>ФГОС НОО, ФГОС ООО :</a:t>
            </a:r>
            <a:endParaRPr b="0" lang="ru-RU" sz="3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600" spc="-1" strike="noStrike">
                <a:solidFill>
                  <a:srgbClr val="1f4e79"/>
                </a:solidFill>
                <a:latin typeface="Comic Sans MS"/>
                <a:ea typeface="DejaVu Sans"/>
              </a:rPr>
              <a:t>дорожная карта методического сопровождения введения обновленного ФГОС в общеобразовательных организациях Пермского края </a:t>
            </a:r>
            <a:endParaRPr b="0" lang="ru-RU" sz="2600" spc="-1" strike="noStrike">
              <a:latin typeface="Arial"/>
            </a:endParaRPr>
          </a:p>
        </p:txBody>
      </p:sp>
      <p:sp>
        <p:nvSpPr>
          <p:cNvPr id="121" name="CustomShape 2"/>
          <p:cNvSpPr/>
          <p:nvPr/>
        </p:nvSpPr>
        <p:spPr>
          <a:xfrm>
            <a:off x="4476960" y="6021720"/>
            <a:ext cx="681408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333f4f"/>
                </a:solidFill>
                <a:latin typeface="Comic Sans MS"/>
                <a:ea typeface="DejaVu Sans"/>
              </a:rPr>
              <a:t> </a:t>
            </a:r>
            <a:r>
              <a:rPr b="1" lang="ru-RU" sz="1800" spc="-1" strike="noStrike">
                <a:solidFill>
                  <a:srgbClr val="333f4f"/>
                </a:solidFill>
                <a:latin typeface="Comic Sans MS"/>
                <a:ea typeface="DejaVu Sans"/>
              </a:rPr>
              <a:t>зав.кафедрой общего образования  ЦНППМПР ИРО ПК 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333f4f"/>
                </a:solidFill>
                <a:latin typeface="Comic Sans MS"/>
                <a:ea typeface="DejaVu Sans"/>
              </a:rPr>
              <a:t>к.и.н., доцент  Женина Л.В.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22" name="Рисунок 77" descr=""/>
          <p:cNvPicPr/>
          <p:nvPr/>
        </p:nvPicPr>
        <p:blipFill>
          <a:blip r:embed="rId1"/>
          <a:stretch/>
        </p:blipFill>
        <p:spPr>
          <a:xfrm>
            <a:off x="1151280" y="328680"/>
            <a:ext cx="2986920" cy="20538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CustomShape 1"/>
          <p:cNvSpPr/>
          <p:nvPr/>
        </p:nvSpPr>
        <p:spPr>
          <a:xfrm>
            <a:off x="942840" y="263520"/>
            <a:ext cx="10016280" cy="866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90000"/>
              </a:lnSpc>
            </a:pPr>
            <a:r>
              <a:rPr b="1" lang="ru-RU" sz="4400" spc="-1" strike="noStrike">
                <a:solidFill>
                  <a:srgbClr val="de5a00"/>
                </a:solidFill>
                <a:latin typeface="Comic Sans MS"/>
                <a:ea typeface="DejaVu Sans"/>
              </a:rPr>
              <a:t>Организация и проведение вебинаров 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72" name="CustomShape 2"/>
          <p:cNvSpPr/>
          <p:nvPr/>
        </p:nvSpPr>
        <p:spPr>
          <a:xfrm>
            <a:off x="133200" y="162000"/>
            <a:ext cx="634320" cy="653004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</p:sp>
      <p:sp>
        <p:nvSpPr>
          <p:cNvPr id="173" name="CustomShape 3"/>
          <p:cNvSpPr/>
          <p:nvPr/>
        </p:nvSpPr>
        <p:spPr>
          <a:xfrm>
            <a:off x="900000" y="1620000"/>
            <a:ext cx="10978200" cy="1078200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ffffff"/>
                </a:solidFill>
                <a:latin typeface="Comic Sans MS"/>
                <a:ea typeface="DejaVu Sans"/>
              </a:rPr>
              <a:t> </a:t>
            </a:r>
            <a:r>
              <a:rPr b="0" lang="ru-RU" sz="2400" spc="-1" strike="noStrike">
                <a:solidFill>
                  <a:srgbClr val="ffffff"/>
                </a:solidFill>
                <a:latin typeface="Calibri"/>
                <a:ea typeface="DejaVu Sans"/>
              </a:rPr>
              <a:t>образовательный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174" name="CustomShape 4"/>
          <p:cNvSpPr/>
          <p:nvPr/>
        </p:nvSpPr>
        <p:spPr>
          <a:xfrm>
            <a:off x="1620000" y="3060000"/>
            <a:ext cx="10438200" cy="143820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 anchor="ctr">
            <a:noAutofit/>
          </a:bodyPr>
          <a:p>
            <a:pPr algn="just">
              <a:lnSpc>
                <a:spcPct val="100000"/>
              </a:lnSpc>
            </a:pPr>
            <a:r>
              <a:rPr b="1" lang="ru-RU" sz="2000" spc="-1" strike="noStrike">
                <a:solidFill>
                  <a:srgbClr val="0d54a0"/>
                </a:solidFill>
                <a:latin typeface="Times New Roman"/>
                <a:ea typeface="Times New Roman"/>
              </a:rPr>
              <a:t>Цикл вебинаров по внедрению в образовательный процесс ОО Пермского края  рабочих программ по учебным предметам НОО, ООО на основе онлайн конструктора рабочих программ, разработанного  ФГБНУ «ИСРО РАО», электронных конспектов уроков и пр.</a:t>
            </a:r>
            <a:endParaRPr b="0" lang="ru-RU" sz="2000" spc="-1" strike="noStrike">
              <a:latin typeface="Arial"/>
            </a:endParaRPr>
          </a:p>
        </p:txBody>
      </p:sp>
      <p:pic>
        <p:nvPicPr>
          <p:cNvPr id="175" name="Рисунок 82" descr=""/>
          <p:cNvPicPr/>
          <p:nvPr/>
        </p:nvPicPr>
        <p:blipFill>
          <a:blip r:embed="rId1"/>
          <a:stretch/>
        </p:blipFill>
        <p:spPr>
          <a:xfrm>
            <a:off x="9540000" y="180000"/>
            <a:ext cx="1828080" cy="1256400"/>
          </a:xfrm>
          <a:prstGeom prst="rect">
            <a:avLst/>
          </a:prstGeom>
          <a:ln w="0">
            <a:noFill/>
          </a:ln>
        </p:spPr>
      </p:pic>
      <p:sp>
        <p:nvSpPr>
          <p:cNvPr id="176" name="CustomShape 5"/>
          <p:cNvSpPr/>
          <p:nvPr/>
        </p:nvSpPr>
        <p:spPr>
          <a:xfrm>
            <a:off x="1080000" y="1662120"/>
            <a:ext cx="10618200" cy="1216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just">
              <a:lnSpc>
                <a:spcPct val="100000"/>
              </a:lnSpc>
            </a:pPr>
            <a:r>
              <a:rPr b="1" lang="ru-RU" sz="2000" spc="-1" strike="noStrike">
                <a:solidFill>
                  <a:srgbClr val="0d54a0"/>
                </a:solidFill>
                <a:latin typeface="Times New Roman"/>
                <a:ea typeface="Microsoft YaHei"/>
              </a:rPr>
              <a:t>Установочные вебинары/семинары по теме: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lang="ru-RU" sz="2000" spc="-1" strike="noStrike">
                <a:solidFill>
                  <a:srgbClr val="0d54a0"/>
                </a:solidFill>
                <a:latin typeface="Times New Roman"/>
                <a:ea typeface="Microsoft YaHei"/>
              </a:rPr>
              <a:t> </a:t>
            </a:r>
            <a:r>
              <a:rPr b="1" lang="ru-RU" sz="2000" spc="-1" strike="noStrike">
                <a:solidFill>
                  <a:srgbClr val="0d54a0"/>
                </a:solidFill>
                <a:latin typeface="Times New Roman"/>
                <a:ea typeface="Microsoft YaHei"/>
              </a:rPr>
              <a:t>«Особенности обновленных ФГОС начального общего и основного общего образования» 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lang="ru-RU" sz="2000" spc="-1" strike="noStrike">
                <a:solidFill>
                  <a:srgbClr val="0d54a0"/>
                </a:solidFill>
                <a:latin typeface="Times New Roman"/>
                <a:ea typeface="Microsoft YaHei"/>
              </a:rPr>
              <a:t>для педагогических работников ОО Пермского края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177" name="CustomShape 6"/>
          <p:cNvSpPr/>
          <p:nvPr/>
        </p:nvSpPr>
        <p:spPr>
          <a:xfrm>
            <a:off x="2207880" y="4860000"/>
            <a:ext cx="10030320" cy="179820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 anchor="ctr">
            <a:noAutofit/>
          </a:bodyPr>
          <a:p>
            <a:pPr algn="just">
              <a:lnSpc>
                <a:spcPct val="100000"/>
              </a:lnSpc>
            </a:pPr>
            <a:r>
              <a:rPr b="1" lang="ru-RU" sz="2000" spc="-1" strike="noStrike">
                <a:solidFill>
                  <a:srgbClr val="0d54a0"/>
                </a:solidFill>
                <a:latin typeface="Times New Roman"/>
                <a:ea typeface="Times New Roman"/>
              </a:rPr>
              <a:t>Методические вебинары/семинары по использованию КИМ новых типов с учетом результатов проводимых на федеральном и региональном уровнях процедур оценки качества образования, в том числе организация использования учителями предметниками федерального банка заданий по формированию функциональной грамотности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178" name="CustomShape 7"/>
          <p:cNvSpPr/>
          <p:nvPr/>
        </p:nvSpPr>
        <p:spPr>
          <a:xfrm>
            <a:off x="336960" y="180000"/>
            <a:ext cx="203040" cy="4351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1400" spc="-1" strike="noStrike">
                <a:solidFill>
                  <a:srgbClr val="4472c4"/>
                </a:solidFill>
                <a:latin typeface="Comic Sans MS"/>
                <a:ea typeface="DejaVu Sans"/>
              </a:rPr>
              <a:t>Линии дорожной карты</a:t>
            </a:r>
            <a:endParaRPr b="0" lang="ru-RU" sz="1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CustomShape 1"/>
          <p:cNvSpPr/>
          <p:nvPr/>
        </p:nvSpPr>
        <p:spPr>
          <a:xfrm>
            <a:off x="942840" y="263520"/>
            <a:ext cx="10016280" cy="866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de5a00"/>
                </a:solidFill>
                <a:latin typeface="Comic Sans MS"/>
                <a:ea typeface="DejaVu Sans"/>
              </a:rPr>
              <a:t>Консультационная деятельность</a:t>
            </a:r>
            <a:endParaRPr b="0" lang="ru-RU" sz="3600" spc="-1" strike="noStrike">
              <a:latin typeface="Arial"/>
            </a:endParaRPr>
          </a:p>
        </p:txBody>
      </p:sp>
      <p:sp>
        <p:nvSpPr>
          <p:cNvPr id="180" name="CustomShape 2"/>
          <p:cNvSpPr/>
          <p:nvPr/>
        </p:nvSpPr>
        <p:spPr>
          <a:xfrm>
            <a:off x="1801800" y="4039200"/>
            <a:ext cx="10256760" cy="225936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b="1" lang="ru-RU" sz="2000" spc="-1" strike="noStrike">
                <a:solidFill>
                  <a:srgbClr val="729fcf"/>
                </a:solidFill>
                <a:latin typeface="Times New Roman"/>
                <a:ea typeface="DejaVu Sans"/>
              </a:rPr>
              <a:t> </a:t>
            </a:r>
            <a:r>
              <a:rPr b="1" lang="ru-RU" sz="2000" spc="-1" strike="noStrike">
                <a:solidFill>
                  <a:srgbClr val="0d54a0"/>
                </a:solidFill>
                <a:latin typeface="Times New Roman"/>
                <a:ea typeface="DejaVu Sans"/>
              </a:rPr>
              <a:t>Обеспечение консультационной методической поддержки по вопросам введения обновленных ФГОС НОО и ФГОС ООО по запросам муниципальных методических служб и иных организаций, уполномоченных осуществлять методическое сопровождение педагогических работников и управленческих кадров, общеобразовательных организаций Пермского края.</a:t>
            </a:r>
            <a:endParaRPr b="0" lang="ru-RU" sz="2000" spc="-1" strike="noStrike">
              <a:latin typeface="Arial"/>
            </a:endParaRPr>
          </a:p>
        </p:txBody>
      </p:sp>
      <p:pic>
        <p:nvPicPr>
          <p:cNvPr id="181" name="Рисунок 93" descr=""/>
          <p:cNvPicPr/>
          <p:nvPr/>
        </p:nvPicPr>
        <p:blipFill>
          <a:blip r:embed="rId1"/>
          <a:stretch/>
        </p:blipFill>
        <p:spPr>
          <a:xfrm>
            <a:off x="9540000" y="180000"/>
            <a:ext cx="1828080" cy="1256400"/>
          </a:xfrm>
          <a:prstGeom prst="rect">
            <a:avLst/>
          </a:prstGeom>
          <a:ln w="0">
            <a:noFill/>
          </a:ln>
        </p:spPr>
      </p:pic>
      <p:sp>
        <p:nvSpPr>
          <p:cNvPr id="182" name="CustomShape 3"/>
          <p:cNvSpPr/>
          <p:nvPr/>
        </p:nvSpPr>
        <p:spPr>
          <a:xfrm>
            <a:off x="1260000" y="1260000"/>
            <a:ext cx="10256760" cy="251856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b="1" lang="ru-RU" sz="2000" spc="-1" strike="noStrike">
                <a:solidFill>
                  <a:srgbClr val="729fcf"/>
                </a:solidFill>
                <a:latin typeface="Times New Roman"/>
                <a:ea typeface="DejaVu Sans"/>
              </a:rPr>
              <a:t> </a:t>
            </a:r>
            <a:r>
              <a:rPr b="1" lang="ru-RU" sz="2000" spc="-1" strike="noStrike">
                <a:solidFill>
                  <a:srgbClr val="0d54a0"/>
                </a:solidFill>
                <a:latin typeface="Times New Roman"/>
                <a:ea typeface="DejaVu Sans"/>
              </a:rPr>
              <a:t>Организация и проведение индивидуальных и групповых консультаций для педагогов по вопросам обновления содержания, методик и технологий преподавания предметных областей в соответствии с требованиями обновленного ФГОС ООО. Формирование тем консультаций на основе опроса педагогических работников на платформе </a:t>
            </a:r>
            <a:r>
              <a:rPr b="1" lang="en-US" sz="2000" spc="-1" strike="noStrike">
                <a:solidFill>
                  <a:srgbClr val="0d54a0"/>
                </a:solidFill>
                <a:latin typeface="Times New Roman"/>
                <a:ea typeface="DejaVu Sans"/>
              </a:rPr>
              <a:t>Google </a:t>
            </a:r>
            <a:r>
              <a:rPr b="1" lang="ru-RU" sz="2000" spc="-1" strike="noStrike">
                <a:solidFill>
                  <a:srgbClr val="0d54a0"/>
                </a:solidFill>
                <a:latin typeface="Times New Roman"/>
                <a:ea typeface="DejaVu Sans"/>
              </a:rPr>
              <a:t>документ.  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183" name="CustomShape 4"/>
          <p:cNvSpPr/>
          <p:nvPr/>
        </p:nvSpPr>
        <p:spPr>
          <a:xfrm>
            <a:off x="216000" y="180000"/>
            <a:ext cx="634320" cy="653004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 anchor="b" vert="vert270" rot="16200000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ru-RU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CustomShape 1"/>
          <p:cNvSpPr/>
          <p:nvPr/>
        </p:nvSpPr>
        <p:spPr>
          <a:xfrm>
            <a:off x="942840" y="263520"/>
            <a:ext cx="10016280" cy="866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de5a00"/>
                </a:solidFill>
                <a:latin typeface="Comic Sans MS"/>
                <a:ea typeface="DejaVu Sans"/>
              </a:rPr>
              <a:t>Формирование пакета методических материалов реализации ООП НОО</a:t>
            </a:r>
            <a:endParaRPr b="0" lang="ru-RU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de5a00"/>
                </a:solidFill>
                <a:latin typeface="Comic Sans MS"/>
                <a:ea typeface="DejaVu Sans"/>
              </a:rPr>
              <a:t> </a:t>
            </a:r>
            <a:r>
              <a:rPr b="1" lang="ru-RU" sz="3600" spc="-1" strike="noStrike">
                <a:solidFill>
                  <a:srgbClr val="de5a00"/>
                </a:solidFill>
                <a:latin typeface="Comic Sans MS"/>
                <a:ea typeface="DejaVu Sans"/>
              </a:rPr>
              <a:t>и ООП ООО</a:t>
            </a:r>
            <a:endParaRPr b="0" lang="ru-RU" sz="3600" spc="-1" strike="noStrike">
              <a:latin typeface="Arial"/>
            </a:endParaRPr>
          </a:p>
        </p:txBody>
      </p:sp>
      <p:sp>
        <p:nvSpPr>
          <p:cNvPr id="185" name="CustomShape 2"/>
          <p:cNvSpPr/>
          <p:nvPr/>
        </p:nvSpPr>
        <p:spPr>
          <a:xfrm>
            <a:off x="1261440" y="1800000"/>
            <a:ext cx="10256760" cy="107856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b="1" lang="ru-RU" sz="2400" spc="-1" strike="noStrike">
                <a:solidFill>
                  <a:srgbClr val="729fcf"/>
                </a:solidFill>
                <a:latin typeface="Times New Roman"/>
                <a:ea typeface="Times New Roman"/>
              </a:rPr>
              <a:t>Сопроводительные методические материалы мероприятий о реализации обновленного ФГОС (презентации вебинаров/семинаров, информационные письма,  электронные ресурсы и пр.) </a:t>
            </a:r>
            <a:endParaRPr b="0" lang="ru-RU" sz="2400" spc="-1" strike="noStrike">
              <a:latin typeface="Arial"/>
            </a:endParaRPr>
          </a:p>
        </p:txBody>
      </p:sp>
      <p:pic>
        <p:nvPicPr>
          <p:cNvPr id="186" name="Рисунок 88" descr=""/>
          <p:cNvPicPr/>
          <p:nvPr/>
        </p:nvPicPr>
        <p:blipFill>
          <a:blip r:embed="rId1"/>
          <a:stretch/>
        </p:blipFill>
        <p:spPr>
          <a:xfrm>
            <a:off x="9540000" y="180000"/>
            <a:ext cx="1828080" cy="1256400"/>
          </a:xfrm>
          <a:prstGeom prst="rect">
            <a:avLst/>
          </a:prstGeom>
          <a:ln w="0">
            <a:noFill/>
          </a:ln>
        </p:spPr>
      </p:pic>
      <p:sp>
        <p:nvSpPr>
          <p:cNvPr id="187" name="CustomShape 3"/>
          <p:cNvSpPr/>
          <p:nvPr/>
        </p:nvSpPr>
        <p:spPr>
          <a:xfrm>
            <a:off x="1440000" y="3420000"/>
            <a:ext cx="10256760" cy="269856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b="1" lang="ru-RU" sz="2000" spc="-1" strike="noStrike">
                <a:solidFill>
                  <a:srgbClr val="729fcf"/>
                </a:solidFill>
                <a:latin typeface="Times New Roman"/>
                <a:ea typeface="DejaVu Sans"/>
              </a:rPr>
              <a:t>Методические рекомендации разработанные на федеральном и региональном уровне по организации урочной и внеурочной деятельности в условиях реализации обновленного ФГОС, по использованию информационных ресурсов в образовательном процессе, по психолого-педагогическому сопровождению психолого-педагогическое сопровождение реализации ФГОС НОО и ООО, по разработка общеобразовательной организацией основныхобразовательных программ, в т.ч. адаптированных образовательных программ в соответствии со ФГОС НОО и ООО с учетом соответствующих примерных  программ общего образования, о технологиях разработки ООП ООО и учебного плана ОО и пр.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188" name="CustomShape 4"/>
          <p:cNvSpPr/>
          <p:nvPr/>
        </p:nvSpPr>
        <p:spPr>
          <a:xfrm>
            <a:off x="216000" y="180000"/>
            <a:ext cx="634320" cy="653004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 anchor="b" vert="vert270" rot="16200000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189" name="CustomShape 5"/>
          <p:cNvSpPr/>
          <p:nvPr/>
        </p:nvSpPr>
        <p:spPr>
          <a:xfrm>
            <a:off x="336960" y="180000"/>
            <a:ext cx="201960" cy="4352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4472c4"/>
                </a:solidFill>
                <a:latin typeface="Comic Sans MS"/>
                <a:ea typeface="DejaVu Sans"/>
              </a:rPr>
              <a:t>Линии дорожной карты</a:t>
            </a:r>
            <a:endParaRPr b="0" lang="ru-RU" sz="1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CustomShape 1"/>
          <p:cNvSpPr/>
          <p:nvPr/>
        </p:nvSpPr>
        <p:spPr>
          <a:xfrm>
            <a:off x="942840" y="263520"/>
            <a:ext cx="10016280" cy="866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de5a00"/>
                </a:solidFill>
                <a:latin typeface="Comic Sans MS"/>
                <a:ea typeface="DejaVu Sans"/>
              </a:rPr>
              <a:t>Обмен лучшими практиками </a:t>
            </a:r>
            <a:endParaRPr b="0" lang="ru-RU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de5a00"/>
                </a:solidFill>
                <a:latin typeface="Comic Sans MS"/>
                <a:ea typeface="DejaVu Sans"/>
              </a:rPr>
              <a:t>реализации обновленного ФГОС </a:t>
            </a:r>
            <a:endParaRPr b="0" lang="ru-RU" sz="3600" spc="-1" strike="noStrike">
              <a:latin typeface="Arial"/>
            </a:endParaRPr>
          </a:p>
        </p:txBody>
      </p:sp>
      <p:sp>
        <p:nvSpPr>
          <p:cNvPr id="191" name="CustomShape 2"/>
          <p:cNvSpPr/>
          <p:nvPr/>
        </p:nvSpPr>
        <p:spPr>
          <a:xfrm>
            <a:off x="133200" y="162000"/>
            <a:ext cx="634320" cy="653004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 anchor="ctr" vert="vert270" rot="16200000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192" name="CustomShape 3"/>
          <p:cNvSpPr/>
          <p:nvPr/>
        </p:nvSpPr>
        <p:spPr>
          <a:xfrm>
            <a:off x="1443240" y="1620000"/>
            <a:ext cx="9896760" cy="125856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b="1" lang="ru-RU" sz="2000" spc="-1" strike="noStrike">
                <a:solidFill>
                  <a:srgbClr val="729fcf"/>
                </a:solidFill>
                <a:latin typeface="Times New Roman"/>
                <a:ea typeface="DejaVu Sans"/>
              </a:rPr>
              <a:t> </a:t>
            </a:r>
            <a:r>
              <a:rPr b="1" lang="ru-RU" sz="2000" spc="-1" strike="noStrike">
                <a:solidFill>
                  <a:srgbClr val="729fcf"/>
                </a:solidFill>
                <a:latin typeface="Times New Roman"/>
                <a:ea typeface="DejaVu Sans"/>
              </a:rPr>
              <a:t>Ор</a:t>
            </a:r>
            <a:r>
              <a:rPr b="1" lang="ru-RU" sz="2000" spc="-1" strike="noStrike">
                <a:solidFill>
                  <a:srgbClr val="729fcf"/>
                </a:solidFill>
                <a:latin typeface="Times New Roman"/>
                <a:ea typeface="Microsoft YaHei"/>
              </a:rPr>
              <a:t>ганизация круглых столов и площадок , в том числе в рамках августовских мероприятий, по обсуждению вопросов введения обновленного ФГОС НОО, ООО на институциональном и муниципальном уровнях </a:t>
            </a:r>
            <a:endParaRPr b="0" lang="ru-RU" sz="2000" spc="-1" strike="noStrike">
              <a:latin typeface="Arial"/>
            </a:endParaRPr>
          </a:p>
        </p:txBody>
      </p:sp>
      <p:pic>
        <p:nvPicPr>
          <p:cNvPr id="193" name="Рисунок 98" descr=""/>
          <p:cNvPicPr/>
          <p:nvPr/>
        </p:nvPicPr>
        <p:blipFill>
          <a:blip r:embed="rId1"/>
          <a:stretch/>
        </p:blipFill>
        <p:spPr>
          <a:xfrm>
            <a:off x="9540000" y="180000"/>
            <a:ext cx="1828080" cy="1256400"/>
          </a:xfrm>
          <a:prstGeom prst="rect">
            <a:avLst/>
          </a:prstGeom>
          <a:ln w="0">
            <a:noFill/>
          </a:ln>
        </p:spPr>
      </p:pic>
      <p:sp>
        <p:nvSpPr>
          <p:cNvPr id="194" name="CustomShape 4"/>
          <p:cNvSpPr/>
          <p:nvPr/>
        </p:nvSpPr>
        <p:spPr>
          <a:xfrm>
            <a:off x="1800000" y="3061440"/>
            <a:ext cx="10256760" cy="197856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b="1" lang="ru-RU" sz="2000" spc="-1" strike="noStrike">
                <a:solidFill>
                  <a:srgbClr val="729fcf"/>
                </a:solidFill>
                <a:latin typeface="Times New Roman"/>
                <a:ea typeface="DejaVu Sans"/>
              </a:rPr>
              <a:t>Организация и проведение стратегической сессии по теме «Первые результаты и проблемы введения в образовательный процесс общеобразовательных организаций  Пермского края обновленных ФГОС начального общего и основного общего образования»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195" name="CustomShape 5"/>
          <p:cNvSpPr/>
          <p:nvPr/>
        </p:nvSpPr>
        <p:spPr>
          <a:xfrm>
            <a:off x="336960" y="180000"/>
            <a:ext cx="201960" cy="4352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4472c4"/>
                </a:solidFill>
                <a:latin typeface="Comic Sans MS"/>
                <a:ea typeface="DejaVu Sans"/>
              </a:rPr>
              <a:t>Линии дорожной карты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196" name="CustomShape 6"/>
          <p:cNvSpPr/>
          <p:nvPr/>
        </p:nvSpPr>
        <p:spPr>
          <a:xfrm>
            <a:off x="2163240" y="5400000"/>
            <a:ext cx="9896760" cy="125856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b="1" lang="ru-RU" sz="2000" spc="-1" strike="noStrike">
                <a:solidFill>
                  <a:srgbClr val="729fcf"/>
                </a:solidFill>
                <a:latin typeface="Times New Roman"/>
                <a:ea typeface="DejaVu Sans"/>
              </a:rPr>
              <a:t> </a:t>
            </a:r>
            <a:r>
              <a:rPr b="1" lang="ru-RU" sz="2000" spc="-1" strike="noStrike">
                <a:solidFill>
                  <a:srgbClr val="729fcf"/>
                </a:solidFill>
                <a:latin typeface="Times New Roman"/>
                <a:ea typeface="DejaVu Sans"/>
              </a:rPr>
              <a:t>Оформление индивидуального маршрута педагога (участие в вебинарах с презентацией педагогического опыта</a:t>
            </a:r>
            <a:r>
              <a:rPr b="1" lang="ru-RU" sz="2000" spc="-1" strike="noStrike">
                <a:solidFill>
                  <a:srgbClr val="729fcf"/>
                </a:solidFill>
                <a:latin typeface="Times New Roman"/>
                <a:ea typeface="Microsoft YaHei"/>
              </a:rPr>
              <a:t>, участие в круглых столах по обсуждению вопросов введения обновленного ФГОС НОО, ООО на институциональном и муниципальном уровнях)- сертификат трансляции опыта </a:t>
            </a:r>
            <a:endParaRPr b="0" lang="ru-RU" sz="2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CustomShape 1"/>
          <p:cNvSpPr/>
          <p:nvPr/>
        </p:nvSpPr>
        <p:spPr>
          <a:xfrm>
            <a:off x="942840" y="263520"/>
            <a:ext cx="10016280" cy="866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de5a00"/>
                </a:solidFill>
                <a:latin typeface="Comic Sans MS"/>
                <a:ea typeface="DejaVu Sans"/>
              </a:rPr>
              <a:t>Разработка новых программ повышения квалификации 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de5a00"/>
                </a:solidFill>
                <a:latin typeface="Comic Sans MS"/>
                <a:ea typeface="DejaVu Sans"/>
              </a:rPr>
              <a:t>и проведение курсов повышения квалификации 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198" name="CustomShape 2"/>
          <p:cNvSpPr/>
          <p:nvPr/>
        </p:nvSpPr>
        <p:spPr>
          <a:xfrm>
            <a:off x="133200" y="162000"/>
            <a:ext cx="634320" cy="653004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 anchor="ctr" vert="vert270" rot="16200000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199" name="CustomShape 3"/>
          <p:cNvSpPr/>
          <p:nvPr/>
        </p:nvSpPr>
        <p:spPr>
          <a:xfrm>
            <a:off x="1441800" y="3600000"/>
            <a:ext cx="10256760" cy="255960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 anchor="ctr">
            <a:noAutofit/>
          </a:bodyPr>
          <a:p>
            <a:pPr algn="just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b="1" lang="ru-RU" sz="2000" spc="-1" strike="noStrike">
                <a:solidFill>
                  <a:srgbClr val="729fcf"/>
                </a:solidFill>
                <a:latin typeface="Times New Roman"/>
                <a:ea typeface="DejaVu Sans"/>
              </a:rPr>
              <a:t> </a:t>
            </a:r>
            <a:endParaRPr b="0" lang="ru-RU" sz="2000" spc="-1" strike="noStrike">
              <a:latin typeface="Arial"/>
            </a:endParaRPr>
          </a:p>
        </p:txBody>
      </p:sp>
      <p:pic>
        <p:nvPicPr>
          <p:cNvPr id="200" name="Рисунок 103" descr=""/>
          <p:cNvPicPr/>
          <p:nvPr/>
        </p:nvPicPr>
        <p:blipFill>
          <a:blip r:embed="rId1"/>
          <a:stretch/>
        </p:blipFill>
        <p:spPr>
          <a:xfrm>
            <a:off x="9540000" y="180000"/>
            <a:ext cx="1828080" cy="1256400"/>
          </a:xfrm>
          <a:prstGeom prst="rect">
            <a:avLst/>
          </a:prstGeom>
          <a:ln w="0">
            <a:noFill/>
          </a:ln>
        </p:spPr>
      </p:pic>
      <p:sp>
        <p:nvSpPr>
          <p:cNvPr id="201" name="CustomShape 4"/>
          <p:cNvSpPr/>
          <p:nvPr/>
        </p:nvSpPr>
        <p:spPr>
          <a:xfrm>
            <a:off x="1260000" y="1800000"/>
            <a:ext cx="10078560" cy="143856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b="1" lang="ru-RU" sz="2000" spc="-1" strike="noStrike">
                <a:solidFill>
                  <a:srgbClr val="729fcf"/>
                </a:solidFill>
                <a:latin typeface="Times New Roman"/>
                <a:ea typeface="Microsoft YaHei"/>
              </a:rPr>
              <a:t>Разработка дополнительных профессиональных программ повышения квалификации руководящих и педагогических работников с учетом обновленного ФГОС НОО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202" name="CustomShape 5"/>
          <p:cNvSpPr/>
          <p:nvPr/>
        </p:nvSpPr>
        <p:spPr>
          <a:xfrm>
            <a:off x="1750320" y="3722760"/>
            <a:ext cx="8998560" cy="93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729fcf"/>
                </a:solidFill>
                <a:latin typeface="Times New Roman"/>
                <a:ea typeface="Microsoft YaHei"/>
              </a:rPr>
              <a:t>Разработка дополнительных профессиональных программ повышения 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729fcf"/>
                </a:solidFill>
                <a:latin typeface="Times New Roman"/>
                <a:ea typeface="Microsoft YaHei"/>
              </a:rPr>
              <a:t>квалификации руководящих и педагогических работников с учетом 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729fcf"/>
                </a:solidFill>
                <a:latin typeface="Times New Roman"/>
                <a:ea typeface="Microsoft YaHei"/>
              </a:rPr>
              <a:t>обновленного ФГОС  ООО («Проектирование образовательного процесса при введении и реализации обновленного ФГОС основного общего образования» по отдельным предметам ( август- сентябрь)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729fcf"/>
                </a:solidFill>
                <a:latin typeface="Times New Roman"/>
                <a:ea typeface="Microsoft YaHei"/>
              </a:rPr>
              <a:t>Реализация ДПП из Федерального реестра программ « Реализация требований обновленного ФГОС НОО, ФГОС ООО в работе учителя» ( апрель- июнь)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203" name="CustomShape 6"/>
          <p:cNvSpPr/>
          <p:nvPr/>
        </p:nvSpPr>
        <p:spPr>
          <a:xfrm>
            <a:off x="336960" y="180000"/>
            <a:ext cx="201960" cy="4352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4472c4"/>
                </a:solidFill>
                <a:latin typeface="Comic Sans MS"/>
                <a:ea typeface="DejaVu Sans"/>
              </a:rPr>
              <a:t>Линии дорожной карты</a:t>
            </a:r>
            <a:endParaRPr b="0" lang="ru-RU" sz="1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CustomShape 1"/>
          <p:cNvSpPr/>
          <p:nvPr/>
        </p:nvSpPr>
        <p:spPr>
          <a:xfrm>
            <a:off x="942840" y="263520"/>
            <a:ext cx="10016280" cy="866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de5a00"/>
                </a:solidFill>
                <a:latin typeface="Comic Sans MS"/>
                <a:ea typeface="DejaVu Sans"/>
              </a:rPr>
              <a:t>Информирование педагогческой общественности о внедрении </a:t>
            </a:r>
            <a:endParaRPr b="0" lang="ru-RU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de5a00"/>
                </a:solidFill>
                <a:latin typeface="Comic Sans MS"/>
                <a:ea typeface="DejaVu Sans"/>
              </a:rPr>
              <a:t>обновленных ФГОС </a:t>
            </a:r>
            <a:endParaRPr b="0" lang="ru-RU" sz="3600" spc="-1" strike="noStrike">
              <a:latin typeface="Arial"/>
            </a:endParaRPr>
          </a:p>
        </p:txBody>
      </p:sp>
      <p:sp>
        <p:nvSpPr>
          <p:cNvPr id="205" name="CustomShape 2"/>
          <p:cNvSpPr/>
          <p:nvPr/>
        </p:nvSpPr>
        <p:spPr>
          <a:xfrm>
            <a:off x="133200" y="162000"/>
            <a:ext cx="634320" cy="653004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 anchor="ctr" vert="vert270" rot="16200000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206" name="Рисунок 108" descr=""/>
          <p:cNvPicPr/>
          <p:nvPr/>
        </p:nvPicPr>
        <p:blipFill>
          <a:blip r:embed="rId1"/>
          <a:stretch/>
        </p:blipFill>
        <p:spPr>
          <a:xfrm>
            <a:off x="9540000" y="180000"/>
            <a:ext cx="1828080" cy="1256400"/>
          </a:xfrm>
          <a:prstGeom prst="rect">
            <a:avLst/>
          </a:prstGeom>
          <a:ln w="0">
            <a:noFill/>
          </a:ln>
        </p:spPr>
      </p:pic>
      <p:sp>
        <p:nvSpPr>
          <p:cNvPr id="207" name="CustomShape 3"/>
          <p:cNvSpPr/>
          <p:nvPr/>
        </p:nvSpPr>
        <p:spPr>
          <a:xfrm>
            <a:off x="1441800" y="2700000"/>
            <a:ext cx="10256760" cy="251856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b="1" lang="ru-RU" sz="2400" spc="-1" strike="noStrike">
                <a:solidFill>
                  <a:srgbClr val="729fcf"/>
                </a:solidFill>
                <a:latin typeface="Times New Roman"/>
                <a:ea typeface="Times New Roman"/>
              </a:rPr>
              <a:t>Информирование о вопросах обновления содержания, методик и технологий преподавания учебных предметов в соответствии с требованиями обновленного ФГОС НОО и ФГОС ООО </a:t>
            </a:r>
            <a:r>
              <a:rPr b="1" lang="ru-RU" sz="2400" spc="-1" strike="noStrike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b="1" lang="ru-RU" sz="2400" spc="-1" strike="noStrike">
                <a:solidFill>
                  <a:srgbClr val="729fcf"/>
                </a:solidFill>
                <a:latin typeface="Times New Roman"/>
                <a:ea typeface="Times New Roman"/>
              </a:rPr>
              <a:t>посредством использования ресурсов сайта «Сетевое сообщество педагогов Пермского края» ( вкладка общее образование)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729fcf"/>
                </a:solidFill>
                <a:latin typeface="Times New Roman"/>
                <a:ea typeface="Times New Roman"/>
              </a:rPr>
              <a:t> </a:t>
            </a:r>
            <a:r>
              <a:rPr b="1" lang="ru-RU" sz="2400" spc="-1" strike="noStrike">
                <a:solidFill>
                  <a:srgbClr val="729fcf"/>
                </a:solidFill>
                <a:latin typeface="Times New Roman"/>
                <a:ea typeface="Times New Roman"/>
              </a:rPr>
              <a:t>(</a:t>
            </a:r>
            <a:r>
              <a:rPr b="1" lang="ru-RU" sz="2400" spc="-1" strike="noStrike" u="sng">
                <a:solidFill>
                  <a:srgbClr val="0563c1"/>
                </a:solidFill>
                <a:uFillTx/>
                <a:latin typeface="Calibri"/>
                <a:ea typeface="Times New Roman"/>
                <a:hlinkClick r:id="rId2"/>
              </a:rPr>
              <a:t>http://educomm.iro.perm.ru/</a:t>
            </a: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)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208" name="CustomShape 4"/>
          <p:cNvSpPr/>
          <p:nvPr/>
        </p:nvSpPr>
        <p:spPr>
          <a:xfrm>
            <a:off x="336960" y="180000"/>
            <a:ext cx="201960" cy="4352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4472c4"/>
                </a:solidFill>
                <a:latin typeface="Comic Sans MS"/>
                <a:ea typeface="DejaVu Sans"/>
              </a:rPr>
              <a:t>Линии дорожной карты</a:t>
            </a:r>
            <a:endParaRPr b="0" lang="ru-RU" sz="1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CustomShape 1"/>
          <p:cNvSpPr/>
          <p:nvPr/>
        </p:nvSpPr>
        <p:spPr>
          <a:xfrm>
            <a:off x="1981080" y="2700000"/>
            <a:ext cx="8997120" cy="217188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2600" spc="-1" strike="noStrike">
                <a:solidFill>
                  <a:srgbClr val="1f4e79"/>
                </a:solidFill>
                <a:latin typeface="Comic Sans MS"/>
                <a:ea typeface="DejaVu Sans"/>
              </a:rPr>
              <a:t>ПЛАН МЕРОПРИЯТИЙ В СООТВЕТСТВИИ</a:t>
            </a:r>
            <a:endParaRPr b="0" lang="ru-RU" sz="2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600" spc="-1" strike="noStrike">
                <a:solidFill>
                  <a:srgbClr val="1f4e79"/>
                </a:solidFill>
                <a:latin typeface="Comic Sans MS"/>
                <a:ea typeface="DejaVu Sans"/>
              </a:rPr>
              <a:t>с дорожной картой методического сопровождения введения в общеобразовательных организациях Пермского края обновленного ФГОС</a:t>
            </a:r>
            <a:endParaRPr b="0" lang="ru-RU" sz="2600" spc="-1" strike="noStrike">
              <a:latin typeface="Arial"/>
            </a:endParaRPr>
          </a:p>
        </p:txBody>
      </p:sp>
      <p:sp>
        <p:nvSpPr>
          <p:cNvPr id="210" name="CustomShape 2"/>
          <p:cNvSpPr/>
          <p:nvPr/>
        </p:nvSpPr>
        <p:spPr>
          <a:xfrm>
            <a:off x="7744680" y="6021720"/>
            <a:ext cx="27900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333f4f"/>
                </a:solidFill>
                <a:latin typeface="Comic Sans MS"/>
                <a:ea typeface="DejaVu Sans"/>
              </a:rPr>
              <a:t> 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211" name="Рисунок 77" descr=""/>
          <p:cNvPicPr/>
          <p:nvPr/>
        </p:nvPicPr>
        <p:blipFill>
          <a:blip r:embed="rId1"/>
          <a:stretch/>
        </p:blipFill>
        <p:spPr>
          <a:xfrm>
            <a:off x="1151280" y="328680"/>
            <a:ext cx="2986920" cy="20538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CustomShape 1"/>
          <p:cNvSpPr/>
          <p:nvPr/>
        </p:nvSpPr>
        <p:spPr>
          <a:xfrm>
            <a:off x="609480" y="221040"/>
            <a:ext cx="10971000" cy="1248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13" name="CustomShape 2"/>
          <p:cNvSpPr/>
          <p:nvPr/>
        </p:nvSpPr>
        <p:spPr>
          <a:xfrm>
            <a:off x="609480" y="1604520"/>
            <a:ext cx="10971000" cy="3975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14" name="" descr=""/>
          <p:cNvPicPr/>
          <p:nvPr/>
        </p:nvPicPr>
        <p:blipFill>
          <a:blip r:embed="rId1"/>
          <a:srcRect l="20388" t="23405" r="22030" b="27199"/>
          <a:stretch/>
        </p:blipFill>
        <p:spPr>
          <a:xfrm>
            <a:off x="13680" y="221040"/>
            <a:ext cx="12226320" cy="58989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CustomShape 1"/>
          <p:cNvSpPr/>
          <p:nvPr/>
        </p:nvSpPr>
        <p:spPr>
          <a:xfrm>
            <a:off x="609480" y="221040"/>
            <a:ext cx="10971000" cy="1248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16" name="CustomShape 2"/>
          <p:cNvSpPr/>
          <p:nvPr/>
        </p:nvSpPr>
        <p:spPr>
          <a:xfrm>
            <a:off x="609480" y="1604520"/>
            <a:ext cx="10971000" cy="3975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17" name="Рисунок 4" descr=""/>
          <p:cNvPicPr/>
          <p:nvPr/>
        </p:nvPicPr>
        <p:blipFill>
          <a:blip r:embed="rId1"/>
          <a:srcRect l="10929" t="18621" r="12264" b="27262"/>
          <a:stretch/>
        </p:blipFill>
        <p:spPr>
          <a:xfrm>
            <a:off x="0" y="2055240"/>
            <a:ext cx="12113280" cy="4801320"/>
          </a:xfrm>
          <a:prstGeom prst="rect">
            <a:avLst/>
          </a:prstGeom>
          <a:ln w="0">
            <a:noFill/>
          </a:ln>
        </p:spPr>
      </p:pic>
      <p:pic>
        <p:nvPicPr>
          <p:cNvPr id="218" name="Рисунок 5" descr=""/>
          <p:cNvPicPr/>
          <p:nvPr/>
        </p:nvPicPr>
        <p:blipFill>
          <a:blip r:embed="rId2"/>
          <a:srcRect l="10010" t="17358" r="11829" b="58093"/>
          <a:stretch/>
        </p:blipFill>
        <p:spPr>
          <a:xfrm>
            <a:off x="-80280" y="0"/>
            <a:ext cx="11889360" cy="21024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CustomShape 1"/>
          <p:cNvSpPr/>
          <p:nvPr/>
        </p:nvSpPr>
        <p:spPr>
          <a:xfrm>
            <a:off x="609480" y="221040"/>
            <a:ext cx="10971000" cy="1248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20" name="CustomShape 2"/>
          <p:cNvSpPr/>
          <p:nvPr/>
        </p:nvSpPr>
        <p:spPr>
          <a:xfrm>
            <a:off x="609480" y="1604520"/>
            <a:ext cx="10971000" cy="3975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21" name="Рисунок 6" descr=""/>
          <p:cNvPicPr/>
          <p:nvPr/>
        </p:nvPicPr>
        <p:blipFill>
          <a:blip r:embed="rId1"/>
          <a:srcRect l="10010" t="17358" r="11829" b="71073"/>
          <a:stretch/>
        </p:blipFill>
        <p:spPr>
          <a:xfrm>
            <a:off x="150480" y="79920"/>
            <a:ext cx="11889360" cy="992880"/>
          </a:xfrm>
          <a:prstGeom prst="rect">
            <a:avLst/>
          </a:prstGeom>
          <a:ln w="0">
            <a:noFill/>
          </a:ln>
        </p:spPr>
      </p:pic>
      <p:pic>
        <p:nvPicPr>
          <p:cNvPr id="222" name="Рисунок 4" descr=""/>
          <p:cNvPicPr/>
          <p:nvPr/>
        </p:nvPicPr>
        <p:blipFill>
          <a:blip r:embed="rId2"/>
          <a:srcRect l="11002" t="17746" r="11681" b="0"/>
          <a:stretch/>
        </p:blipFill>
        <p:spPr>
          <a:xfrm>
            <a:off x="464760" y="1038240"/>
            <a:ext cx="10657440" cy="63770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CustomShape 1"/>
          <p:cNvSpPr/>
          <p:nvPr/>
        </p:nvSpPr>
        <p:spPr>
          <a:xfrm>
            <a:off x="942840" y="263520"/>
            <a:ext cx="10016280" cy="866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90000"/>
              </a:lnSpc>
            </a:pPr>
            <a:r>
              <a:rPr b="1" lang="ru-RU" sz="4400" spc="-1" strike="noStrike">
                <a:solidFill>
                  <a:srgbClr val="de5a00"/>
                </a:solidFill>
                <a:latin typeface="Comic Sans MS"/>
                <a:ea typeface="DejaVu Sans"/>
              </a:rPr>
              <a:t>Обновленный ФГОС 2021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24" name="CustomShape 2"/>
          <p:cNvSpPr/>
          <p:nvPr/>
        </p:nvSpPr>
        <p:spPr>
          <a:xfrm>
            <a:off x="133200" y="162000"/>
            <a:ext cx="634320" cy="653004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</p:sp>
      <p:pic>
        <p:nvPicPr>
          <p:cNvPr id="125" name="Рисунок 82" descr=""/>
          <p:cNvPicPr/>
          <p:nvPr/>
        </p:nvPicPr>
        <p:blipFill>
          <a:blip r:embed="rId1"/>
          <a:stretch/>
        </p:blipFill>
        <p:spPr>
          <a:xfrm>
            <a:off x="10230840" y="180000"/>
            <a:ext cx="1828080" cy="1256400"/>
          </a:xfrm>
          <a:prstGeom prst="rect">
            <a:avLst/>
          </a:prstGeom>
          <a:ln w="0">
            <a:noFill/>
          </a:ln>
        </p:spPr>
      </p:pic>
      <p:sp>
        <p:nvSpPr>
          <p:cNvPr id="126" name="CustomShape 3"/>
          <p:cNvSpPr/>
          <p:nvPr/>
        </p:nvSpPr>
        <p:spPr>
          <a:xfrm>
            <a:off x="1080000" y="1662120"/>
            <a:ext cx="10618200" cy="1216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7" name="CustomShape 4"/>
          <p:cNvSpPr/>
          <p:nvPr/>
        </p:nvSpPr>
        <p:spPr>
          <a:xfrm>
            <a:off x="2340000" y="3600000"/>
            <a:ext cx="8771040" cy="323892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</p:sp>
      <p:sp>
        <p:nvSpPr>
          <p:cNvPr id="128" name="CustomShape 5"/>
          <p:cNvSpPr/>
          <p:nvPr/>
        </p:nvSpPr>
        <p:spPr>
          <a:xfrm>
            <a:off x="180000" y="1047960"/>
            <a:ext cx="358920" cy="4352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1400" spc="-1" strike="noStrike">
                <a:solidFill>
                  <a:srgbClr val="4472c4"/>
                </a:solidFill>
                <a:latin typeface="Comic Sans MS"/>
                <a:ea typeface="DejaVu Sans"/>
              </a:rPr>
              <a:t>Нормативный </a:t>
            </a: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400" spc="-1" strike="noStrike">
                <a:solidFill>
                  <a:srgbClr val="4472c4"/>
                </a:solidFill>
                <a:latin typeface="Comic Sans MS"/>
                <a:ea typeface="DejaVu Sans"/>
              </a:rPr>
              <a:t>документ</a:t>
            </a:r>
            <a:endParaRPr b="0" lang="ru-RU" sz="1400" spc="-1" strike="noStrike">
              <a:latin typeface="Arial"/>
            </a:endParaRPr>
          </a:p>
        </p:txBody>
      </p:sp>
      <p:pic>
        <p:nvPicPr>
          <p:cNvPr id="129" name="" descr=""/>
          <p:cNvPicPr/>
          <p:nvPr/>
        </p:nvPicPr>
        <p:blipFill>
          <a:blip r:embed="rId2"/>
          <a:srcRect l="33687" t="12906" r="24994" b="10978"/>
          <a:stretch/>
        </p:blipFill>
        <p:spPr>
          <a:xfrm>
            <a:off x="900000" y="1260360"/>
            <a:ext cx="5038560" cy="5218560"/>
          </a:xfrm>
          <a:prstGeom prst="rect">
            <a:avLst/>
          </a:prstGeom>
          <a:ln w="0">
            <a:noFill/>
          </a:ln>
        </p:spPr>
      </p:pic>
      <p:pic>
        <p:nvPicPr>
          <p:cNvPr id="130" name="" descr=""/>
          <p:cNvPicPr/>
          <p:nvPr/>
        </p:nvPicPr>
        <p:blipFill>
          <a:blip r:embed="rId3"/>
          <a:srcRect l="21870" t="41785" r="44193" b="21484"/>
          <a:stretch/>
        </p:blipFill>
        <p:spPr>
          <a:xfrm>
            <a:off x="5940360" y="3700440"/>
            <a:ext cx="4858560" cy="2957760"/>
          </a:xfrm>
          <a:prstGeom prst="rect">
            <a:avLst/>
          </a:prstGeom>
          <a:ln w="0">
            <a:noFill/>
          </a:ln>
        </p:spPr>
      </p:pic>
      <p:pic>
        <p:nvPicPr>
          <p:cNvPr id="131" name="" descr=""/>
          <p:cNvPicPr/>
          <p:nvPr/>
        </p:nvPicPr>
        <p:blipFill>
          <a:blip r:embed="rId4"/>
          <a:srcRect l="58793" t="43101" r="14654" b="26212"/>
          <a:stretch/>
        </p:blipFill>
        <p:spPr>
          <a:xfrm>
            <a:off x="6660000" y="1130760"/>
            <a:ext cx="3598920" cy="23385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CustomShape 1"/>
          <p:cNvSpPr/>
          <p:nvPr/>
        </p:nvSpPr>
        <p:spPr>
          <a:xfrm>
            <a:off x="1981080" y="2700000"/>
            <a:ext cx="8997120" cy="217188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2600" spc="-1" strike="noStrike">
                <a:solidFill>
                  <a:srgbClr val="1f4e79"/>
                </a:solidFill>
                <a:latin typeface="Comic Sans MS"/>
                <a:ea typeface="DejaVu Sans"/>
              </a:rPr>
              <a:t>ССЫЛКА для ответов участников опроса</a:t>
            </a:r>
            <a:endParaRPr b="0" lang="ru-RU" sz="2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800" spc="-1" strike="noStrike" u="sng">
                <a:solidFill>
                  <a:srgbClr val="0563c1"/>
                </a:solidFill>
                <a:uFillTx/>
                <a:latin typeface="arial"/>
                <a:ea typeface="DejaVu Sans"/>
                <a:hlinkClick r:id="rId1"/>
              </a:rPr>
              <a:t>https://docs.google.com/forms/d/e/1FAIpQLSetoM6FDnDrdV1041Q9aTue8pRKsVaNYHjH-nGBUkeO0LYCag/viewform</a:t>
            </a:r>
            <a:endParaRPr b="0" lang="ru-RU" sz="2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2800" spc="-1" strike="noStrike">
              <a:latin typeface="Arial"/>
            </a:endParaRPr>
          </a:p>
        </p:txBody>
      </p:sp>
      <p:sp>
        <p:nvSpPr>
          <p:cNvPr id="224" name="CustomShape 2"/>
          <p:cNvSpPr/>
          <p:nvPr/>
        </p:nvSpPr>
        <p:spPr>
          <a:xfrm>
            <a:off x="7744680" y="6021720"/>
            <a:ext cx="27900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333f4f"/>
                </a:solidFill>
                <a:latin typeface="Comic Sans MS"/>
                <a:ea typeface="DejaVu Sans"/>
              </a:rPr>
              <a:t> 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225" name="Рисунок 77" descr=""/>
          <p:cNvPicPr/>
          <p:nvPr/>
        </p:nvPicPr>
        <p:blipFill>
          <a:blip r:embed="rId2"/>
          <a:stretch/>
        </p:blipFill>
        <p:spPr>
          <a:xfrm>
            <a:off x="1151280" y="328680"/>
            <a:ext cx="2986920" cy="20538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CustomShape 1"/>
          <p:cNvSpPr/>
          <p:nvPr/>
        </p:nvSpPr>
        <p:spPr>
          <a:xfrm>
            <a:off x="942840" y="263520"/>
            <a:ext cx="10016280" cy="866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90000"/>
              </a:lnSpc>
            </a:pPr>
            <a:endParaRPr b="0" lang="ru-RU" sz="1800" spc="-1" strike="noStrike">
              <a:latin typeface="Arial"/>
            </a:endParaRPr>
          </a:p>
          <a:p>
            <a:pPr>
              <a:lnSpc>
                <a:spcPct val="90000"/>
              </a:lnSpc>
            </a:pPr>
            <a:endParaRPr b="0" lang="ru-RU" sz="1800" spc="-1" strike="noStrike">
              <a:latin typeface="Arial"/>
            </a:endParaRPr>
          </a:p>
          <a:p>
            <a:pPr>
              <a:lnSpc>
                <a:spcPct val="90000"/>
              </a:lnSpc>
            </a:pPr>
            <a:endParaRPr b="0" lang="ru-RU" sz="1800" spc="-1" strike="noStrike">
              <a:latin typeface="Arial"/>
            </a:endParaRPr>
          </a:p>
          <a:p>
            <a:pPr>
              <a:lnSpc>
                <a:spcPct val="90000"/>
              </a:lnSpc>
            </a:pPr>
            <a:endParaRPr b="0" lang="ru-RU" sz="1800" spc="-1" strike="noStrike">
              <a:latin typeface="Arial"/>
            </a:endParaRPr>
          </a:p>
          <a:p>
            <a:pPr>
              <a:lnSpc>
                <a:spcPct val="90000"/>
              </a:lnSpc>
            </a:pPr>
            <a:endParaRPr b="0" lang="ru-RU" sz="1800" spc="-1" strike="noStrike">
              <a:latin typeface="Arial"/>
            </a:endParaRPr>
          </a:p>
          <a:p>
            <a:pPr>
              <a:lnSpc>
                <a:spcPct val="90000"/>
              </a:lnSpc>
            </a:pPr>
            <a:endParaRPr b="0" lang="ru-RU" sz="1800" spc="-1" strike="noStrike">
              <a:latin typeface="Arial"/>
            </a:endParaRPr>
          </a:p>
          <a:p>
            <a:pPr>
              <a:lnSpc>
                <a:spcPct val="90000"/>
              </a:lnSpc>
            </a:pPr>
            <a:endParaRPr b="0" lang="ru-RU" sz="1800" spc="-1" strike="noStrike">
              <a:latin typeface="Arial"/>
            </a:endParaRPr>
          </a:p>
          <a:p>
            <a:pPr>
              <a:lnSpc>
                <a:spcPct val="90000"/>
              </a:lnSpc>
            </a:pPr>
            <a:endParaRPr b="0" lang="ru-RU" sz="1800" spc="-1" strike="noStrike">
              <a:latin typeface="Arial"/>
            </a:endParaRPr>
          </a:p>
          <a:p>
            <a:pPr>
              <a:lnSpc>
                <a:spcPct val="90000"/>
              </a:lnSpc>
            </a:pPr>
            <a:endParaRPr b="0" lang="ru-RU" sz="1800" spc="-1" strike="noStrike">
              <a:latin typeface="Arial"/>
            </a:endParaRPr>
          </a:p>
          <a:p>
            <a:pPr>
              <a:lnSpc>
                <a:spcPct val="90000"/>
              </a:lnSpc>
            </a:pPr>
            <a:r>
              <a:rPr b="1" lang="ru-RU" sz="4400" spc="-1" strike="noStrike">
                <a:solidFill>
                  <a:srgbClr val="de5a00"/>
                </a:solidFill>
                <a:latin typeface="Comic Sans MS"/>
                <a:ea typeface="DejaVu Sans"/>
              </a:rPr>
              <a:t>СПАСИБО ЗА ВНИМАНИЕ!</a:t>
            </a:r>
            <a:endParaRPr b="0" lang="ru-RU" sz="4400" spc="-1" strike="noStrike">
              <a:latin typeface="Arial"/>
            </a:endParaRPr>
          </a:p>
        </p:txBody>
      </p:sp>
      <p:pic>
        <p:nvPicPr>
          <p:cNvPr id="227" name="Рисунок 111" descr=""/>
          <p:cNvPicPr/>
          <p:nvPr/>
        </p:nvPicPr>
        <p:blipFill>
          <a:blip r:embed="rId1"/>
          <a:stretch/>
        </p:blipFill>
        <p:spPr>
          <a:xfrm>
            <a:off x="3274920" y="2520360"/>
            <a:ext cx="3922200" cy="2696760"/>
          </a:xfrm>
          <a:prstGeom prst="rect">
            <a:avLst/>
          </a:prstGeom>
          <a:ln w="0">
            <a:noFill/>
          </a:ln>
        </p:spPr>
      </p:pic>
      <p:sp>
        <p:nvSpPr>
          <p:cNvPr id="228" name="CustomShape 2"/>
          <p:cNvSpPr/>
          <p:nvPr/>
        </p:nvSpPr>
        <p:spPr>
          <a:xfrm>
            <a:off x="7542720" y="5760000"/>
            <a:ext cx="3047400" cy="599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С уважением, Женина Л.В.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larisaJ@yandex.ru</a:t>
            </a:r>
            <a:endParaRPr b="0" lang="ru-RU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CustomShape 1"/>
          <p:cNvSpPr/>
          <p:nvPr/>
        </p:nvSpPr>
        <p:spPr>
          <a:xfrm>
            <a:off x="942840" y="263520"/>
            <a:ext cx="10756080" cy="866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90000"/>
              </a:lnSpc>
            </a:pPr>
            <a:r>
              <a:rPr b="1" lang="ru-RU" sz="4400" spc="-1" strike="noStrike">
                <a:solidFill>
                  <a:srgbClr val="de5a00"/>
                </a:solidFill>
                <a:latin typeface="Comic Sans MS"/>
                <a:ea typeface="DejaVu Sans"/>
              </a:rPr>
              <a:t>Основные принципы  обновленных ФГОС НОО, ФГОС ООО 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33" name="CustomShape 2"/>
          <p:cNvSpPr/>
          <p:nvPr/>
        </p:nvSpPr>
        <p:spPr>
          <a:xfrm>
            <a:off x="133200" y="162000"/>
            <a:ext cx="634320" cy="653004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</p:sp>
      <p:sp>
        <p:nvSpPr>
          <p:cNvPr id="134" name="CustomShape 3"/>
          <p:cNvSpPr/>
          <p:nvPr/>
        </p:nvSpPr>
        <p:spPr>
          <a:xfrm>
            <a:off x="900000" y="1620000"/>
            <a:ext cx="10978200" cy="1438920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ffffff"/>
                </a:solidFill>
                <a:latin typeface="Comic Sans MS"/>
                <a:ea typeface="DejaVu Sans"/>
              </a:rPr>
              <a:t> </a:t>
            </a:r>
            <a:r>
              <a:rPr b="0" lang="ru-RU" sz="2400" spc="-1" strike="noStrike">
                <a:solidFill>
                  <a:srgbClr val="ffffff"/>
                </a:solidFill>
                <a:latin typeface="Calibri"/>
                <a:ea typeface="DejaVu Sans"/>
              </a:rPr>
              <a:t>образовательный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135" name="CustomShape 4"/>
          <p:cNvSpPr/>
          <p:nvPr/>
        </p:nvSpPr>
        <p:spPr>
          <a:xfrm>
            <a:off x="1620000" y="3420000"/>
            <a:ext cx="10438200" cy="323892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 anchor="ctr">
            <a:noAutofit/>
          </a:bodyPr>
          <a:p>
            <a:pPr algn="just">
              <a:lnSpc>
                <a:spcPct val="100000"/>
              </a:lnSpc>
            </a:pPr>
            <a:r>
              <a:rPr b="1" lang="ru-RU" sz="2000" spc="-1" strike="noStrike">
                <a:solidFill>
                  <a:srgbClr val="0d54a0"/>
                </a:solidFill>
                <a:latin typeface="Times New Roman"/>
                <a:ea typeface="Times New Roman"/>
              </a:rPr>
              <a:t>В обновленных ФГОС НОО и ООО сохраняется: 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lang="ru-RU" sz="2000" spc="-1" strike="noStrike">
                <a:solidFill>
                  <a:srgbClr val="0d54a0"/>
                </a:solidFill>
                <a:latin typeface="Times New Roman"/>
                <a:ea typeface="Times New Roman"/>
              </a:rPr>
              <a:t>-структура основной образовательной программы и механизмы обеспечения  вариативности (наличие двух частей образовательной программы: обязательной части и части, формируемой участниками образовательных отношений), 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lang="ru-RU" sz="2000" spc="-1" strike="noStrike">
                <a:solidFill>
                  <a:srgbClr val="0d54a0"/>
                </a:solidFill>
                <a:latin typeface="Times New Roman"/>
                <a:ea typeface="Times New Roman"/>
              </a:rPr>
              <a:t>-возможность разработки и реализации дифференцированных программ, 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lang="ru-RU" sz="2000" spc="-1" strike="noStrike">
                <a:solidFill>
                  <a:srgbClr val="0d54a0"/>
                </a:solidFill>
                <a:latin typeface="Times New Roman"/>
                <a:ea typeface="Times New Roman"/>
              </a:rPr>
              <a:t>-возможность разработки и реализации индивидуальных учебных планов. 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lang="ru-RU" sz="2000" spc="-1" strike="noStrike">
                <a:solidFill>
                  <a:srgbClr val="0d54a0"/>
                </a:solidFill>
                <a:latin typeface="Times New Roman"/>
                <a:ea typeface="Times New Roman"/>
              </a:rPr>
              <a:t>-структура требований к результатам реализации ООП (группы 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lang="ru-RU" sz="2000" spc="-1" strike="noStrike">
                <a:solidFill>
                  <a:srgbClr val="0d54a0"/>
                </a:solidFill>
                <a:latin typeface="Times New Roman"/>
                <a:ea typeface="Times New Roman"/>
              </a:rPr>
              <a:t>требований к предметным, метапредметным и личностным результатам);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lang="ru-RU" sz="2000" spc="-1" strike="noStrike">
                <a:solidFill>
                  <a:srgbClr val="0d54a0"/>
                </a:solidFill>
                <a:latin typeface="Times New Roman"/>
                <a:ea typeface="Times New Roman"/>
              </a:rPr>
              <a:t>-использование проектной деятельности для достижения комплексных образовательных результатов.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</p:txBody>
      </p:sp>
      <p:sp>
        <p:nvSpPr>
          <p:cNvPr id="136" name="CustomShape 5"/>
          <p:cNvSpPr/>
          <p:nvPr/>
        </p:nvSpPr>
        <p:spPr>
          <a:xfrm>
            <a:off x="1080000" y="1662120"/>
            <a:ext cx="10618200" cy="1216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just">
              <a:lnSpc>
                <a:spcPct val="100000"/>
              </a:lnSpc>
            </a:pPr>
            <a:r>
              <a:rPr b="1" lang="ru-RU" sz="2000" spc="-1" strike="noStrike">
                <a:solidFill>
                  <a:srgbClr val="0d54a0"/>
                </a:solidFill>
                <a:latin typeface="Times New Roman"/>
                <a:ea typeface="Microsoft YaHei"/>
              </a:rPr>
              <a:t>Обновленные ФГОС НОО и ООО не меняют методологических подходов 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lang="ru-RU" sz="2000" spc="-1" strike="noStrike">
                <a:solidFill>
                  <a:srgbClr val="0d54a0"/>
                </a:solidFill>
                <a:latin typeface="Times New Roman"/>
                <a:ea typeface="Microsoft YaHei"/>
              </a:rPr>
              <a:t>к разработке и реализации основных образовательных программ . Основой организации образовательной деятельности в соответствии  с обновленными ФГОС остается системно-деятельностный подход.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137" name="CustomShape 6"/>
          <p:cNvSpPr/>
          <p:nvPr/>
        </p:nvSpPr>
        <p:spPr>
          <a:xfrm>
            <a:off x="180000" y="360000"/>
            <a:ext cx="358920" cy="5843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1400" spc="-1" strike="noStrike">
                <a:solidFill>
                  <a:srgbClr val="4472c4"/>
                </a:solidFill>
                <a:latin typeface="Comic Sans MS"/>
                <a:ea typeface="DejaVu Sans"/>
              </a:rPr>
              <a:t>Сохранены</a:t>
            </a: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CustomShape 1"/>
          <p:cNvSpPr/>
          <p:nvPr/>
        </p:nvSpPr>
        <p:spPr>
          <a:xfrm>
            <a:off x="942840" y="263520"/>
            <a:ext cx="10756080" cy="866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90000"/>
              </a:lnSpc>
            </a:pPr>
            <a:r>
              <a:rPr b="1" lang="ru-RU" sz="4400" spc="-1" strike="noStrike">
                <a:solidFill>
                  <a:srgbClr val="de5a00"/>
                </a:solidFill>
                <a:latin typeface="Comic Sans MS"/>
                <a:ea typeface="DejaVu Sans"/>
              </a:rPr>
              <a:t>Основные принципы  обновленных ФГОС НОО, ФГОС ООО 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39" name="CustomShape 2"/>
          <p:cNvSpPr/>
          <p:nvPr/>
        </p:nvSpPr>
        <p:spPr>
          <a:xfrm>
            <a:off x="133200" y="162000"/>
            <a:ext cx="634320" cy="653004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</p:sp>
      <p:sp>
        <p:nvSpPr>
          <p:cNvPr id="140" name="CustomShape 3"/>
          <p:cNvSpPr/>
          <p:nvPr/>
        </p:nvSpPr>
        <p:spPr>
          <a:xfrm>
            <a:off x="900720" y="1440000"/>
            <a:ext cx="10978200" cy="1618920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ffffff"/>
                </a:solidFill>
                <a:latin typeface="Comic Sans MS"/>
                <a:ea typeface="DejaVu Sans"/>
              </a:rPr>
              <a:t> </a:t>
            </a:r>
            <a:r>
              <a:rPr b="0" lang="ru-RU" sz="2400" spc="-1" strike="noStrike">
                <a:solidFill>
                  <a:srgbClr val="ffffff"/>
                </a:solidFill>
                <a:latin typeface="Calibri"/>
                <a:ea typeface="DejaVu Sans"/>
              </a:rPr>
              <a:t>образовательный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141" name="CustomShape 4"/>
          <p:cNvSpPr/>
          <p:nvPr/>
        </p:nvSpPr>
        <p:spPr>
          <a:xfrm>
            <a:off x="1620000" y="3420000"/>
            <a:ext cx="10438200" cy="323892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 anchor="ctr">
            <a:noAutofit/>
          </a:bodyPr>
          <a:p>
            <a:pPr algn="just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lang="ru-RU" sz="2000" spc="-1" strike="noStrike">
                <a:solidFill>
                  <a:srgbClr val="0d54a0"/>
                </a:solidFill>
                <a:latin typeface="Times New Roman"/>
                <a:ea typeface="Times New Roman"/>
              </a:rPr>
              <a:t>В обновленных ФГОС НОО и ООО изменены: 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lang="ru-RU" sz="2000" spc="-1" strike="noStrike">
                <a:solidFill>
                  <a:srgbClr val="0d54a0"/>
                </a:solidFill>
                <a:latin typeface="Times New Roman"/>
                <a:ea typeface="Times New Roman"/>
              </a:rPr>
              <a:t>- общий объем аудиторной работы обучающихся, включая обучающихся с ОВЗ;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lang="ru-RU" sz="2000" spc="-1" strike="noStrike">
                <a:solidFill>
                  <a:srgbClr val="0d54a0"/>
                </a:solidFill>
                <a:latin typeface="Times New Roman"/>
                <a:ea typeface="Times New Roman"/>
              </a:rPr>
              <a:t>- количество учебных предметов, изучающихся на углубленном уровне;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lang="ru-RU" sz="2000" spc="-1" strike="noStrike">
                <a:solidFill>
                  <a:srgbClr val="0d54a0"/>
                </a:solidFill>
                <a:latin typeface="Times New Roman"/>
                <a:ea typeface="Times New Roman"/>
              </a:rPr>
              <a:t>- введено понятие «учебный модуль»;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lang="ru-RU" sz="2000" spc="-1" strike="noStrike">
                <a:solidFill>
                  <a:srgbClr val="0d54a0"/>
                </a:solidFill>
                <a:latin typeface="Times New Roman"/>
                <a:ea typeface="Times New Roman"/>
              </a:rPr>
              <a:t>-детализирован воспитательный компонент в деятельности учителя и школы, определены связи воспитательного и собственно учебного процесса.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lang="ru-RU" sz="2000" spc="-1" strike="noStrike">
                <a:solidFill>
                  <a:srgbClr val="0d54a0"/>
                </a:solidFill>
                <a:latin typeface="Times New Roman"/>
                <a:ea typeface="Times New Roman"/>
              </a:rPr>
              <a:t>-процедуры обновления материально-_x005F_x0002_технической базы образовательных организаций - разъяснение понятия «современная информационно-образовательная среда» 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lang="ru-RU" sz="2000" spc="-1" strike="noStrike">
                <a:solidFill>
                  <a:srgbClr val="0d54a0"/>
                </a:solidFill>
                <a:latin typeface="Times New Roman"/>
                <a:ea typeface="Times New Roman"/>
              </a:rPr>
              <a:t>Все эти изменения требуют пересмотра учебного плана образовательной 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lang="ru-RU" sz="2000" spc="-1" strike="noStrike">
                <a:solidFill>
                  <a:srgbClr val="0d54a0"/>
                </a:solidFill>
                <a:latin typeface="Times New Roman"/>
                <a:ea typeface="Times New Roman"/>
              </a:rPr>
              <a:t>организации, рабочих программ по учебным предметам, программ внеурочной 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lang="ru-RU" sz="2000" spc="-1" strike="noStrike">
                <a:solidFill>
                  <a:srgbClr val="0d54a0"/>
                </a:solidFill>
                <a:latin typeface="Times New Roman"/>
                <a:ea typeface="Times New Roman"/>
              </a:rPr>
              <a:t>деятельности, обновление рабочих программ воспитания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</p:txBody>
      </p:sp>
      <p:sp>
        <p:nvSpPr>
          <p:cNvPr id="142" name="CustomShape 5"/>
          <p:cNvSpPr/>
          <p:nvPr/>
        </p:nvSpPr>
        <p:spPr>
          <a:xfrm>
            <a:off x="1080000" y="1482840"/>
            <a:ext cx="10618200" cy="1216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just">
              <a:lnSpc>
                <a:spcPct val="100000"/>
              </a:lnSpc>
            </a:pPr>
            <a:r>
              <a:rPr b="1" lang="ru-RU" sz="2000" spc="-1" strike="noStrike">
                <a:solidFill>
                  <a:srgbClr val="0d54a0"/>
                </a:solidFill>
                <a:latin typeface="Times New Roman"/>
                <a:ea typeface="Microsoft YaHei"/>
              </a:rPr>
              <a:t>Детализированы  требования к результатам и условиям реализации основных 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lang="ru-RU" sz="2000" spc="-1" strike="noStrike">
                <a:solidFill>
                  <a:srgbClr val="0d54a0"/>
                </a:solidFill>
                <a:latin typeface="Times New Roman"/>
                <a:ea typeface="Microsoft YaHei"/>
              </a:rPr>
              <a:t>образовательных программ. Формулировки детализированных требований к личностным, метапредметным и предметным образовательным результатам конкретизированы по годам обучения и направлениям формирования функциональной грамотности обучающихся. 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</p:txBody>
      </p:sp>
      <p:sp>
        <p:nvSpPr>
          <p:cNvPr id="143" name="CustomShape 6"/>
          <p:cNvSpPr/>
          <p:nvPr/>
        </p:nvSpPr>
        <p:spPr>
          <a:xfrm>
            <a:off x="180000" y="360000"/>
            <a:ext cx="358920" cy="5630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1400" spc="-1" strike="noStrike">
                <a:solidFill>
                  <a:srgbClr val="4472c4"/>
                </a:solidFill>
                <a:latin typeface="Comic Sans MS"/>
                <a:ea typeface="DejaVu Sans"/>
              </a:rPr>
              <a:t>Изменены</a:t>
            </a: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CustomShape 1"/>
          <p:cNvSpPr/>
          <p:nvPr/>
        </p:nvSpPr>
        <p:spPr>
          <a:xfrm>
            <a:off x="360000" y="180000"/>
            <a:ext cx="9537120" cy="125892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600" spc="-1" strike="noStrike">
                <a:solidFill>
                  <a:srgbClr val="1f4e79"/>
                </a:solidFill>
                <a:latin typeface="Comic Sans MS"/>
                <a:ea typeface="DejaVu Sans"/>
              </a:rPr>
              <a:t>Учебно-методические документы по обеспечению </a:t>
            </a:r>
            <a:endParaRPr b="0" lang="ru-RU" sz="2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600" spc="-1" strike="noStrike">
                <a:solidFill>
                  <a:srgbClr val="1f4e79"/>
                </a:solidFill>
                <a:latin typeface="Comic Sans MS"/>
                <a:ea typeface="DejaVu Sans"/>
              </a:rPr>
              <a:t>реализации обновленных ФГОС НОО и ООО </a:t>
            </a:r>
            <a:endParaRPr b="0" lang="ru-RU" sz="2600" spc="-1" strike="noStrike">
              <a:latin typeface="Arial"/>
            </a:endParaRPr>
          </a:p>
        </p:txBody>
      </p:sp>
      <p:sp>
        <p:nvSpPr>
          <p:cNvPr id="145" name="CustomShape 2"/>
          <p:cNvSpPr/>
          <p:nvPr/>
        </p:nvSpPr>
        <p:spPr>
          <a:xfrm>
            <a:off x="7744320" y="6021720"/>
            <a:ext cx="27900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333f4f"/>
                </a:solidFill>
                <a:latin typeface="Comic Sans MS"/>
                <a:ea typeface="DejaVu Sans"/>
              </a:rPr>
              <a:t> 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46" name="Рисунок 77_2" descr=""/>
          <p:cNvPicPr/>
          <p:nvPr/>
        </p:nvPicPr>
        <p:blipFill>
          <a:blip r:embed="rId1"/>
          <a:stretch/>
        </p:blipFill>
        <p:spPr>
          <a:xfrm>
            <a:off x="10260720" y="360000"/>
            <a:ext cx="1798200" cy="1236240"/>
          </a:xfrm>
          <a:prstGeom prst="rect">
            <a:avLst/>
          </a:prstGeom>
          <a:ln w="0">
            <a:noFill/>
          </a:ln>
        </p:spPr>
      </p:pic>
      <p:pic>
        <p:nvPicPr>
          <p:cNvPr id="147" name="" descr=""/>
          <p:cNvPicPr/>
          <p:nvPr/>
        </p:nvPicPr>
        <p:blipFill>
          <a:blip r:embed="rId2"/>
          <a:srcRect l="41063" t="14320" r="14652" b="35815"/>
          <a:stretch/>
        </p:blipFill>
        <p:spPr>
          <a:xfrm>
            <a:off x="180360" y="2160000"/>
            <a:ext cx="5398920" cy="3419280"/>
          </a:xfrm>
          <a:prstGeom prst="rect">
            <a:avLst/>
          </a:prstGeom>
          <a:ln w="0">
            <a:noFill/>
          </a:ln>
        </p:spPr>
      </p:pic>
      <p:sp>
        <p:nvSpPr>
          <p:cNvPr id="148" name="CustomShape 3"/>
          <p:cNvSpPr/>
          <p:nvPr/>
        </p:nvSpPr>
        <p:spPr>
          <a:xfrm>
            <a:off x="5760000" y="1620000"/>
            <a:ext cx="6299640" cy="521964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600" spc="-1" strike="noStrike">
                <a:solidFill>
                  <a:srgbClr val="1f4e79"/>
                </a:solidFill>
                <a:latin typeface="Comic Sans MS"/>
                <a:ea typeface="DejaVu Sans"/>
              </a:rPr>
              <a:t>Примерные рабочие программы по предметам обязательной </a:t>
            </a:r>
            <a:endParaRPr b="0" lang="ru-RU" sz="2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600" spc="-1" strike="noStrike">
                <a:solidFill>
                  <a:srgbClr val="1f4e79"/>
                </a:solidFill>
                <a:latin typeface="Comic Sans MS"/>
                <a:ea typeface="DejaVu Sans"/>
              </a:rPr>
              <a:t>части учебного плана доступны на портале Единого содержания общего образования </a:t>
            </a:r>
            <a:endParaRPr b="0" lang="ru-RU" sz="2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600" spc="-1" strike="noStrike">
                <a:solidFill>
                  <a:srgbClr val="1f4e79"/>
                </a:solidFill>
                <a:latin typeface="Comic Sans MS"/>
                <a:ea typeface="DejaVu Sans"/>
              </a:rPr>
              <a:t>https://edsoo.ru/Primernie_rabochie_progra.htm, Примерные основные общеобразовательные программы на портале реестра ООП</a:t>
            </a:r>
            <a:endParaRPr b="0" lang="ru-RU" sz="2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600" spc="-1" strike="noStrike">
                <a:solidFill>
                  <a:srgbClr val="1f4e79"/>
                </a:solidFill>
                <a:latin typeface="Comic Sans MS"/>
                <a:ea typeface="DejaVu Sans"/>
              </a:rPr>
              <a:t>https://fgosreestr.ru.</a:t>
            </a:r>
            <a:endParaRPr b="0" lang="ru-RU" sz="2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600" spc="-1" strike="noStrike">
                <a:solidFill>
                  <a:srgbClr val="1f4e79"/>
                </a:solidFill>
                <a:latin typeface="Comic Sans MS"/>
                <a:ea typeface="DejaVu Sans"/>
              </a:rPr>
              <a:t> </a:t>
            </a:r>
            <a:endParaRPr b="0" lang="ru-RU" sz="2600" spc="-1" strike="noStrike">
              <a:latin typeface="Arial"/>
            </a:endParaRPr>
          </a:p>
        </p:txBody>
      </p:sp>
      <p:sp>
        <p:nvSpPr>
          <p:cNvPr id="149" name="Line 4"/>
          <p:cNvSpPr/>
          <p:nvPr/>
        </p:nvSpPr>
        <p:spPr>
          <a:xfrm>
            <a:off x="1850040" y="3533760"/>
            <a:ext cx="3780000" cy="0"/>
          </a:xfrm>
          <a:prstGeom prst="line">
            <a:avLst/>
          </a:prstGeom>
          <a:ln w="0">
            <a:solidFill>
              <a:srgbClr val="3465a4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50" name="Line 5"/>
          <p:cNvSpPr/>
          <p:nvPr/>
        </p:nvSpPr>
        <p:spPr>
          <a:xfrm>
            <a:off x="1440000" y="3780000"/>
            <a:ext cx="4140000" cy="0"/>
          </a:xfrm>
          <a:prstGeom prst="line">
            <a:avLst/>
          </a:prstGeom>
          <a:ln w="0">
            <a:solidFill>
              <a:srgbClr val="3465a4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CustomShape 1"/>
          <p:cNvSpPr/>
          <p:nvPr/>
        </p:nvSpPr>
        <p:spPr>
          <a:xfrm>
            <a:off x="360000" y="180000"/>
            <a:ext cx="9537120" cy="125892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600" spc="-1" strike="noStrike">
                <a:solidFill>
                  <a:srgbClr val="1f4e79"/>
                </a:solidFill>
                <a:latin typeface="Comic Sans MS"/>
                <a:ea typeface="DejaVu Sans"/>
              </a:rPr>
              <a:t>Учебно-методические документы по обеспечению </a:t>
            </a:r>
            <a:endParaRPr b="0" lang="ru-RU" sz="2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600" spc="-1" strike="noStrike">
                <a:solidFill>
                  <a:srgbClr val="1f4e79"/>
                </a:solidFill>
                <a:latin typeface="Comic Sans MS"/>
                <a:ea typeface="DejaVu Sans"/>
              </a:rPr>
              <a:t>реализации обновленных ФГОС НОО и ООО </a:t>
            </a:r>
            <a:endParaRPr b="0" lang="ru-RU" sz="2600" spc="-1" strike="noStrike">
              <a:latin typeface="Arial"/>
            </a:endParaRPr>
          </a:p>
        </p:txBody>
      </p:sp>
      <p:sp>
        <p:nvSpPr>
          <p:cNvPr id="152" name="CustomShape 2"/>
          <p:cNvSpPr/>
          <p:nvPr/>
        </p:nvSpPr>
        <p:spPr>
          <a:xfrm>
            <a:off x="7744320" y="6021720"/>
            <a:ext cx="27900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333f4f"/>
                </a:solidFill>
                <a:latin typeface="Comic Sans MS"/>
                <a:ea typeface="DejaVu Sans"/>
              </a:rPr>
              <a:t> 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53" name="Рисунок 77_3" descr=""/>
          <p:cNvPicPr/>
          <p:nvPr/>
        </p:nvPicPr>
        <p:blipFill>
          <a:blip r:embed="rId1"/>
          <a:stretch/>
        </p:blipFill>
        <p:spPr>
          <a:xfrm>
            <a:off x="10260720" y="360000"/>
            <a:ext cx="1798200" cy="1236240"/>
          </a:xfrm>
          <a:prstGeom prst="rect">
            <a:avLst/>
          </a:prstGeom>
          <a:ln w="0">
            <a:noFill/>
          </a:ln>
        </p:spPr>
      </p:pic>
      <p:pic>
        <p:nvPicPr>
          <p:cNvPr id="154" name="" descr=""/>
          <p:cNvPicPr/>
          <p:nvPr/>
        </p:nvPicPr>
        <p:blipFill>
          <a:blip r:embed="rId2"/>
          <a:srcRect l="41063" t="14320" r="14652" b="35815"/>
          <a:stretch/>
        </p:blipFill>
        <p:spPr>
          <a:xfrm>
            <a:off x="180360" y="2160000"/>
            <a:ext cx="5398920" cy="3419280"/>
          </a:xfrm>
          <a:prstGeom prst="rect">
            <a:avLst/>
          </a:prstGeom>
          <a:ln w="0">
            <a:noFill/>
          </a:ln>
        </p:spPr>
      </p:pic>
      <p:sp>
        <p:nvSpPr>
          <p:cNvPr id="155" name="CustomShape 3"/>
          <p:cNvSpPr/>
          <p:nvPr/>
        </p:nvSpPr>
        <p:spPr>
          <a:xfrm>
            <a:off x="5760000" y="1620000"/>
            <a:ext cx="6299640" cy="521964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600" spc="-1" strike="noStrike">
                <a:solidFill>
                  <a:srgbClr val="1f4e79"/>
                </a:solidFill>
                <a:latin typeface="Comic Sans MS"/>
                <a:ea typeface="DejaVu Sans"/>
              </a:rPr>
              <a:t>Примерные рабочие программы по предметам обязательной </a:t>
            </a:r>
            <a:endParaRPr b="0" lang="ru-RU" sz="2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600" spc="-1" strike="noStrike">
                <a:solidFill>
                  <a:srgbClr val="1f4e79"/>
                </a:solidFill>
                <a:latin typeface="Comic Sans MS"/>
                <a:ea typeface="DejaVu Sans"/>
              </a:rPr>
              <a:t>части учебного плана доступны на портале Единого содержания общего образования </a:t>
            </a:r>
            <a:endParaRPr b="0" lang="ru-RU" sz="2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600" spc="-1" strike="noStrike">
                <a:solidFill>
                  <a:srgbClr val="1f4e79"/>
                </a:solidFill>
                <a:latin typeface="Comic Sans MS"/>
                <a:ea typeface="DejaVu Sans"/>
              </a:rPr>
              <a:t>https://edsoo.ru/Primernie_rabochie_progra.htm, Примерные основные общеобразовательные программы на портале реестра ООП</a:t>
            </a:r>
            <a:endParaRPr b="0" lang="ru-RU" sz="2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600" spc="-1" strike="noStrike">
                <a:solidFill>
                  <a:srgbClr val="1f4e79"/>
                </a:solidFill>
                <a:latin typeface="Comic Sans MS"/>
                <a:ea typeface="DejaVu Sans"/>
              </a:rPr>
              <a:t>https://fgosreestr.ru.</a:t>
            </a:r>
            <a:endParaRPr b="0" lang="ru-RU" sz="2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600" spc="-1" strike="noStrike">
                <a:solidFill>
                  <a:srgbClr val="1f4e79"/>
                </a:solidFill>
                <a:latin typeface="Comic Sans MS"/>
                <a:ea typeface="DejaVu Sans"/>
              </a:rPr>
              <a:t> </a:t>
            </a:r>
            <a:endParaRPr b="0" lang="ru-RU" sz="2600" spc="-1" strike="noStrike">
              <a:latin typeface="Arial"/>
            </a:endParaRPr>
          </a:p>
        </p:txBody>
      </p:sp>
      <p:sp>
        <p:nvSpPr>
          <p:cNvPr id="156" name="Line 4"/>
          <p:cNvSpPr/>
          <p:nvPr/>
        </p:nvSpPr>
        <p:spPr>
          <a:xfrm>
            <a:off x="1850040" y="3533760"/>
            <a:ext cx="3780000" cy="0"/>
          </a:xfrm>
          <a:prstGeom prst="line">
            <a:avLst/>
          </a:prstGeom>
          <a:ln w="0">
            <a:solidFill>
              <a:srgbClr val="3465a4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57" name="Line 5"/>
          <p:cNvSpPr/>
          <p:nvPr/>
        </p:nvSpPr>
        <p:spPr>
          <a:xfrm>
            <a:off x="1440000" y="3780000"/>
            <a:ext cx="4140000" cy="0"/>
          </a:xfrm>
          <a:prstGeom prst="line">
            <a:avLst/>
          </a:prstGeom>
          <a:ln w="0">
            <a:solidFill>
              <a:srgbClr val="3465a4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CustomShape 1"/>
          <p:cNvSpPr/>
          <p:nvPr/>
        </p:nvSpPr>
        <p:spPr>
          <a:xfrm>
            <a:off x="360000" y="180000"/>
            <a:ext cx="9537120" cy="125892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600" spc="-1" strike="noStrike">
                <a:solidFill>
                  <a:srgbClr val="1f4e79"/>
                </a:solidFill>
                <a:latin typeface="Comic Sans MS"/>
                <a:ea typeface="DejaVu Sans"/>
              </a:rPr>
              <a:t>ПОСЛЕДОВАТЕЛЬНОСТЬ ДЕЙСТВИЙ ПО ВВЕДЕНИЮ ОБНОВЛЕННОГО ФГОС НОО,ФГОС ООО </a:t>
            </a:r>
            <a:endParaRPr b="0" lang="ru-RU" sz="2600" spc="-1" strike="noStrike">
              <a:latin typeface="Arial"/>
            </a:endParaRPr>
          </a:p>
        </p:txBody>
      </p:sp>
      <p:sp>
        <p:nvSpPr>
          <p:cNvPr id="159" name="CustomShape 2"/>
          <p:cNvSpPr/>
          <p:nvPr/>
        </p:nvSpPr>
        <p:spPr>
          <a:xfrm>
            <a:off x="7744320" y="6021720"/>
            <a:ext cx="27900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333f4f"/>
                </a:solidFill>
                <a:latin typeface="Comic Sans MS"/>
                <a:ea typeface="DejaVu Sans"/>
              </a:rPr>
              <a:t> 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60" name="Рисунок 77_0" descr=""/>
          <p:cNvPicPr/>
          <p:nvPr/>
        </p:nvPicPr>
        <p:blipFill>
          <a:blip r:embed="rId1"/>
          <a:stretch/>
        </p:blipFill>
        <p:spPr>
          <a:xfrm>
            <a:off x="10260720" y="360000"/>
            <a:ext cx="1798200" cy="1236240"/>
          </a:xfrm>
          <a:prstGeom prst="rect">
            <a:avLst/>
          </a:prstGeom>
          <a:ln w="0">
            <a:noFill/>
          </a:ln>
        </p:spPr>
      </p:pic>
      <p:pic>
        <p:nvPicPr>
          <p:cNvPr id="161" name="" descr=""/>
          <p:cNvPicPr/>
          <p:nvPr/>
        </p:nvPicPr>
        <p:blipFill>
          <a:blip r:embed="rId2"/>
          <a:srcRect l="41545" t="41795" r="13919" b="30681"/>
          <a:stretch/>
        </p:blipFill>
        <p:spPr>
          <a:xfrm>
            <a:off x="540000" y="2003760"/>
            <a:ext cx="10798560" cy="37548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CustomShape 1"/>
          <p:cNvSpPr/>
          <p:nvPr/>
        </p:nvSpPr>
        <p:spPr>
          <a:xfrm>
            <a:off x="360000" y="180000"/>
            <a:ext cx="9537120" cy="125892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1f4e79"/>
                </a:solidFill>
                <a:latin typeface="Comic Sans MS"/>
                <a:ea typeface="DejaVu Sans"/>
              </a:rPr>
              <a:t> </a:t>
            </a:r>
            <a:r>
              <a:rPr b="1" lang="ru-RU" sz="2800" spc="-1" strike="noStrike">
                <a:solidFill>
                  <a:srgbClr val="1f4e79"/>
                </a:solidFill>
                <a:latin typeface="Comic Sans MS"/>
                <a:ea typeface="DejaVu Sans"/>
              </a:rPr>
              <a:t>Критерии готовности ОО к введению обновленных ФГОС НОО и ФГОС ООО 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163" name="CustomShape 2"/>
          <p:cNvSpPr/>
          <p:nvPr/>
        </p:nvSpPr>
        <p:spPr>
          <a:xfrm>
            <a:off x="7744320" y="6021720"/>
            <a:ext cx="27900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333f4f"/>
                </a:solidFill>
                <a:latin typeface="Comic Sans MS"/>
                <a:ea typeface="DejaVu Sans"/>
              </a:rPr>
              <a:t> 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64" name="Рисунок 77_4" descr=""/>
          <p:cNvPicPr/>
          <p:nvPr/>
        </p:nvPicPr>
        <p:blipFill>
          <a:blip r:embed="rId1"/>
          <a:stretch/>
        </p:blipFill>
        <p:spPr>
          <a:xfrm>
            <a:off x="10260720" y="360000"/>
            <a:ext cx="1798200" cy="1236240"/>
          </a:xfrm>
          <a:prstGeom prst="rect">
            <a:avLst/>
          </a:prstGeom>
          <a:ln w="0">
            <a:noFill/>
          </a:ln>
        </p:spPr>
      </p:pic>
      <p:sp>
        <p:nvSpPr>
          <p:cNvPr id="165" name="CustomShape 3"/>
          <p:cNvSpPr/>
          <p:nvPr/>
        </p:nvSpPr>
        <p:spPr>
          <a:xfrm>
            <a:off x="0" y="1440000"/>
            <a:ext cx="6299640" cy="521964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1f4e79"/>
                </a:solidFill>
                <a:latin typeface="Comic Sans MS"/>
                <a:ea typeface="DejaVu Sans"/>
              </a:rPr>
              <a:t>Разработаны и утверждены на уровне образовательной организации документы по введению обновленных ФГОС: 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1f4e79"/>
                </a:solidFill>
                <a:latin typeface="Comic Sans MS"/>
                <a:ea typeface="DejaVu Sans"/>
              </a:rPr>
              <a:t>- план _x005F_x0002_график мероприятий по введению ;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1f4e79"/>
                </a:solidFill>
                <a:latin typeface="Comic Sans MS"/>
                <a:ea typeface="DejaVu Sans"/>
              </a:rPr>
              <a:t>- основные образовательные программы 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1f4e79"/>
                </a:solidFill>
                <a:latin typeface="Comic Sans MS"/>
                <a:ea typeface="DejaVu Sans"/>
              </a:rPr>
              <a:t>начального общего и основного общего образования;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1f4e79"/>
                </a:solidFill>
                <a:latin typeface="Comic Sans MS"/>
                <a:ea typeface="DejaVu Sans"/>
              </a:rPr>
              <a:t>-рабочие программы по учебным предметам, 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1f4e79"/>
                </a:solidFill>
                <a:latin typeface="Comic Sans MS"/>
                <a:ea typeface="DejaVu Sans"/>
              </a:rPr>
              <a:t>-программы внеурочной деятельности;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1f4e79"/>
                </a:solidFill>
                <a:latin typeface="Comic Sans MS"/>
                <a:ea typeface="DejaVu Sans"/>
              </a:rPr>
              <a:t>-нормативная база (локальные акты) образовательной организации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1f4e79"/>
                </a:solidFill>
                <a:latin typeface="Comic Sans MS"/>
                <a:ea typeface="DejaVu Sans"/>
              </a:rPr>
              <a:t>-штатное расписание и должностные инструкции  работников образовательной организации 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600" spc="-1" strike="noStrike">
                <a:solidFill>
                  <a:srgbClr val="1f4e79"/>
                </a:solidFill>
                <a:latin typeface="Comic Sans MS"/>
                <a:ea typeface="DejaVu Sans"/>
              </a:rPr>
              <a:t> </a:t>
            </a:r>
            <a:endParaRPr b="0" lang="ru-RU" sz="2600" spc="-1" strike="noStrike">
              <a:latin typeface="Arial"/>
            </a:endParaRPr>
          </a:p>
        </p:txBody>
      </p:sp>
      <p:sp>
        <p:nvSpPr>
          <p:cNvPr id="166" name="CustomShape 4"/>
          <p:cNvSpPr/>
          <p:nvPr/>
        </p:nvSpPr>
        <p:spPr>
          <a:xfrm>
            <a:off x="5940000" y="1440000"/>
            <a:ext cx="6299640" cy="521964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1f4e79"/>
                </a:solidFill>
                <a:latin typeface="Comic Sans MS"/>
                <a:ea typeface="DejaVu Sans"/>
              </a:rPr>
              <a:t>-обеспечена доступность использования информационно-методических ресурсов 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1f4e79"/>
                </a:solidFill>
                <a:latin typeface="Comic Sans MS"/>
                <a:ea typeface="DejaVu Sans"/>
              </a:rPr>
              <a:t>для участников образовательных отношений;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1f4e79"/>
                </a:solidFill>
                <a:latin typeface="Comic Sans MS"/>
                <a:ea typeface="DejaVu Sans"/>
              </a:rPr>
              <a:t>- обновлен/укомплектован библиотечно-информационный центр образовательной организаций учебной и учебно-методической литературой;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1f4e79"/>
                </a:solidFill>
                <a:latin typeface="Comic Sans MS"/>
                <a:ea typeface="DejaVu Sans"/>
              </a:rPr>
              <a:t>- определена модель реализации сетевых форм взаимодействия общеобразовательной организации с организациями дополнительного 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1f4e79"/>
                </a:solidFill>
                <a:latin typeface="Comic Sans MS"/>
                <a:ea typeface="DejaVu Sans"/>
              </a:rPr>
              <a:t>образования, учреждениями культуры и спорта в реализации ООП;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1f4e79"/>
                </a:solidFill>
                <a:latin typeface="Comic Sans MS"/>
                <a:ea typeface="DejaVu Sans"/>
              </a:rPr>
              <a:t>-разработан план работы внутришкольных МО с ориентацией на рассмотрение и методическую помощь по вопросам обновленных ФГОС, 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1f4e79"/>
                </a:solidFill>
                <a:latin typeface="Comic Sans MS"/>
                <a:ea typeface="DejaVu Sans"/>
              </a:rPr>
              <a:t>-осуществлено повышение квалификации управленческой и педагогической команд по вопросам введения обновленных ФГОС 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167" name="CustomShape 5"/>
          <p:cNvSpPr/>
          <p:nvPr/>
        </p:nvSpPr>
        <p:spPr>
          <a:xfrm>
            <a:off x="0" y="1440000"/>
            <a:ext cx="6299640" cy="521964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1f4e79"/>
                </a:solidFill>
                <a:latin typeface="Comic Sans MS"/>
                <a:ea typeface="DejaVu Sans"/>
              </a:rPr>
              <a:t>Разработаны и утверждены на уровне образовательной организации документы по введению обновленных ФГОС: 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1f4e79"/>
                </a:solidFill>
                <a:latin typeface="Comic Sans MS"/>
                <a:ea typeface="DejaVu Sans"/>
              </a:rPr>
              <a:t>- план график мероприятий по введению ;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1f4e79"/>
                </a:solidFill>
                <a:latin typeface="Comic Sans MS"/>
                <a:ea typeface="DejaVu Sans"/>
              </a:rPr>
              <a:t>- основные образовательные программы 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1f4e79"/>
                </a:solidFill>
                <a:latin typeface="Comic Sans MS"/>
                <a:ea typeface="DejaVu Sans"/>
              </a:rPr>
              <a:t>начального общего и основного общего образования;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1f4e79"/>
                </a:solidFill>
                <a:latin typeface="Comic Sans MS"/>
                <a:ea typeface="DejaVu Sans"/>
              </a:rPr>
              <a:t>-рабочие программы по учебным предметам, 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1f4e79"/>
                </a:solidFill>
                <a:latin typeface="Comic Sans MS"/>
                <a:ea typeface="DejaVu Sans"/>
              </a:rPr>
              <a:t>-программы внеурочной деятельности;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1f4e79"/>
                </a:solidFill>
                <a:latin typeface="Comic Sans MS"/>
                <a:ea typeface="DejaVu Sans"/>
              </a:rPr>
              <a:t>-нормативная база (локальные акты) образовательной организации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1f4e79"/>
                </a:solidFill>
                <a:latin typeface="Comic Sans MS"/>
                <a:ea typeface="DejaVu Sans"/>
              </a:rPr>
              <a:t>-штатное расписание и должностные инструкции  работников образовательной организации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1f4e79"/>
                </a:solidFill>
                <a:latin typeface="Comic Sans MS"/>
                <a:ea typeface="DejaVu Sans"/>
              </a:rPr>
              <a:t>-определен список учебников, учебных пособий, информационно-цифровых ресурсов, используемых в образовательном процессе  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600" spc="-1" strike="noStrike">
                <a:solidFill>
                  <a:srgbClr val="1f4e79"/>
                </a:solidFill>
                <a:latin typeface="Comic Sans MS"/>
                <a:ea typeface="DejaVu Sans"/>
              </a:rPr>
              <a:t> </a:t>
            </a:r>
            <a:endParaRPr b="0" lang="ru-RU" sz="2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CustomShape 1"/>
          <p:cNvSpPr/>
          <p:nvPr/>
        </p:nvSpPr>
        <p:spPr>
          <a:xfrm>
            <a:off x="1981080" y="2700000"/>
            <a:ext cx="8997120" cy="2171880"/>
          </a:xfrm>
          <a:prstGeom prst="roundRect">
            <a:avLst>
              <a:gd name="adj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b="1" lang="ru-RU" sz="3600" spc="-1" strike="noStrike">
                <a:solidFill>
                  <a:srgbClr val="1f4e79"/>
                </a:solidFill>
                <a:latin typeface="Comic Sans MS"/>
                <a:ea typeface="DejaVu Sans"/>
              </a:rPr>
              <a:t>ДОРОЖНАЯ КАРТА </a:t>
            </a:r>
            <a:endParaRPr b="0" lang="ru-RU" sz="3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600" spc="-1" strike="noStrike">
                <a:solidFill>
                  <a:srgbClr val="1f4e79"/>
                </a:solidFill>
                <a:latin typeface="Comic Sans MS"/>
                <a:ea typeface="DejaVu Sans"/>
              </a:rPr>
              <a:t>методического сопровождения введения в общеобразовательных организациях Пермского края обновленного ФГОС</a:t>
            </a:r>
            <a:endParaRPr b="0" lang="ru-RU" sz="2600" spc="-1" strike="noStrike">
              <a:latin typeface="Arial"/>
            </a:endParaRPr>
          </a:p>
        </p:txBody>
      </p:sp>
      <p:sp>
        <p:nvSpPr>
          <p:cNvPr id="169" name="CustomShape 2"/>
          <p:cNvSpPr/>
          <p:nvPr/>
        </p:nvSpPr>
        <p:spPr>
          <a:xfrm>
            <a:off x="4476960" y="6021720"/>
            <a:ext cx="681408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333f4f"/>
                </a:solidFill>
                <a:latin typeface="Comic Sans MS"/>
                <a:ea typeface="DejaVu Sans"/>
              </a:rPr>
              <a:t> </a:t>
            </a:r>
            <a:r>
              <a:rPr b="1" lang="ru-RU" sz="1800" spc="-1" strike="noStrike">
                <a:solidFill>
                  <a:srgbClr val="333f4f"/>
                </a:solidFill>
                <a:latin typeface="Comic Sans MS"/>
                <a:ea typeface="DejaVu Sans"/>
              </a:rPr>
              <a:t>зав.кафедрой общего образования  ЦНППМПР ИРО ПК 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333f4f"/>
                </a:solidFill>
                <a:latin typeface="Comic Sans MS"/>
                <a:ea typeface="DejaVu Sans"/>
              </a:rPr>
              <a:t>к.и.н., доцент  Женина Л.В.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70" name="Рисунок 77_1" descr=""/>
          <p:cNvPicPr/>
          <p:nvPr/>
        </p:nvPicPr>
        <p:blipFill>
          <a:blip r:embed="rId1"/>
          <a:stretch/>
        </p:blipFill>
        <p:spPr>
          <a:xfrm>
            <a:off x="1151280" y="328680"/>
            <a:ext cx="2986920" cy="20538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348</TotalTime>
  <Application>LibreOffice/7.0.0.3$Windows_X86_64 LibreOffice_project/8061b3e9204bef6b321a21033174034a5e2ea88e</Application>
  <Words>872</Words>
  <Paragraphs>84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2021-08-22T16:07:15Z</dcterms:created>
  <dc:creator>test</dc:creator>
  <dc:description/>
  <dc:language>ru-RU</dc:language>
  <cp:lastModifiedBy/>
  <dcterms:modified xsi:type="dcterms:W3CDTF">2022-04-21T14:33:51Z</dcterms:modified>
  <cp:revision>29</cp:revision>
  <dc:subject/>
  <dc:title>Командообразование Установка на групповую работу Общее время выполнения 45 минут Установка от модератора (5 минут) Цели (5 минут) Люди и роли (5 минут) Назначение (10 минут) Ценности (5 минут) Правила и практики (10 минут) Завершение (5 минут)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1</vt:i4>
  </property>
  <property fmtid="{D5CDD505-2E9C-101B-9397-08002B2CF9AE}" pid="8" name="PresentationFormat">
    <vt:lpwstr>Широкоэкранный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16</vt:i4>
  </property>
</Properties>
</file>