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77" r:id="rId2"/>
    <p:sldId id="259" r:id="rId3"/>
    <p:sldId id="260" r:id="rId4"/>
    <p:sldId id="261" r:id="rId5"/>
    <p:sldId id="281" r:id="rId6"/>
    <p:sldId id="279" r:id="rId7"/>
    <p:sldId id="280" r:id="rId8"/>
    <p:sldId id="258" r:id="rId9"/>
    <p:sldId id="256" r:id="rId10"/>
    <p:sldId id="257" r:id="rId11"/>
    <p:sldId id="278" r:id="rId12"/>
    <p:sldId id="262" r:id="rId13"/>
    <p:sldId id="284" r:id="rId14"/>
    <p:sldId id="282" r:id="rId15"/>
    <p:sldId id="285" r:id="rId16"/>
    <p:sldId id="283" r:id="rId17"/>
    <p:sldId id="286" r:id="rId18"/>
    <p:sldId id="287" r:id="rId19"/>
    <p:sldId id="292" r:id="rId20"/>
    <p:sldId id="263" r:id="rId21"/>
    <p:sldId id="266" r:id="rId22"/>
    <p:sldId id="264" r:id="rId23"/>
    <p:sldId id="288" r:id="rId24"/>
    <p:sldId id="265" r:id="rId25"/>
    <p:sldId id="268" r:id="rId26"/>
    <p:sldId id="289" r:id="rId27"/>
    <p:sldId id="290" r:id="rId28"/>
    <p:sldId id="267" r:id="rId29"/>
    <p:sldId id="269" r:id="rId30"/>
    <p:sldId id="291" r:id="rId31"/>
    <p:sldId id="270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  <a:srgbClr val="F1EFF0"/>
    <a:srgbClr val="F8F57C"/>
    <a:srgbClr val="F7FED8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9AE3D-E02A-4371-B05B-D5E51702176B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E9AA8-D694-40C0-9284-E218A56E7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01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E9AA8-D694-40C0-9284-E218A56E74A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616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0C9BD9A-2CE2-4340-9691-E538CEE3800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760363-E379-4D42-B468-1C844C728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73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BD9A-2CE2-4340-9691-E538CEE3800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0363-E379-4D42-B468-1C844C728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89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0C9BD9A-2CE2-4340-9691-E538CEE3800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760363-E379-4D42-B468-1C844C728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84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BD9A-2CE2-4340-9691-E538CEE3800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07760363-E379-4D42-B468-1C844C728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12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0C9BD9A-2CE2-4340-9691-E538CEE3800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760363-E379-4D42-B468-1C844C728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27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BD9A-2CE2-4340-9691-E538CEE3800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0363-E379-4D42-B468-1C844C728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469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BD9A-2CE2-4340-9691-E538CEE3800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0363-E379-4D42-B468-1C844C728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96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BD9A-2CE2-4340-9691-E538CEE3800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0363-E379-4D42-B468-1C844C728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20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BD9A-2CE2-4340-9691-E538CEE3800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0363-E379-4D42-B468-1C844C728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08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0C9BD9A-2CE2-4340-9691-E538CEE3800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7760363-E379-4D42-B468-1C844C728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90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BD9A-2CE2-4340-9691-E538CEE3800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60363-E379-4D42-B468-1C844C728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38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90C9BD9A-2CE2-4340-9691-E538CEE38003}" type="datetimeFigureOut">
              <a:rPr lang="ru-RU" smtClean="0"/>
              <a:t>27.04.2021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7760363-E379-4D42-B468-1C844C728BF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17656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-oge.sdamgia.ru/test?theme=26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hem-oge.sdamgia.ru/test?theme=26&amp;print=true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chem-oge.sdamgia.ru/pdf/dcd44665ff1b98f095e7f501c7cbc24d.pdf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ipi.ru/oge/otkrytyy-bank-zadaniy-oge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oge.fipi.ru/os/xmodules/qprint/index.php?proj=33B3A93C5A6599124B04FB95616C835B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os.fipi.ru/home/1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hyperlink" Target="https://studarium.ru/" TargetMode="External"/><Relationship Id="rId3" Type="http://schemas.openxmlformats.org/officeDocument/2006/relationships/image" Target="../media/image34.png"/><Relationship Id="rId7" Type="http://schemas.openxmlformats.org/officeDocument/2006/relationships/hyperlink" Target="http://vmirhimii.ucoz.ru/tests" TargetMode="External"/><Relationship Id="rId12" Type="http://schemas.openxmlformats.org/officeDocument/2006/relationships/hyperlink" Target="https://learningapps.org/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hyperlink" Target="https://onlinetestpad.com/ru/tests/chemistry" TargetMode="External"/><Relationship Id="rId5" Type="http://schemas.openxmlformats.org/officeDocument/2006/relationships/image" Target="../media/image36.png"/><Relationship Id="rId10" Type="http://schemas.openxmlformats.org/officeDocument/2006/relationships/hyperlink" Target="https://neznaika.info/ege/chemistry/" TargetMode="External"/><Relationship Id="rId4" Type="http://schemas.openxmlformats.org/officeDocument/2006/relationships/image" Target="../media/image35.png"/><Relationship Id="rId9" Type="http://schemas.openxmlformats.org/officeDocument/2006/relationships/hyperlink" Target="https://testometrika.com/chemistry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69285" y="856605"/>
            <a:ext cx="229742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27.04.2021</a:t>
            </a:r>
            <a:endParaRPr lang="ru-RU" sz="3200" b="1" dirty="0">
              <a:ln w="12700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2615" y="2486387"/>
            <a:ext cx="1110477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</a:rPr>
              <a:t>СЕТЕВАЯ ГРУППА </a:t>
            </a:r>
          </a:p>
          <a:p>
            <a:pPr algn="ctr"/>
            <a:r>
              <a:rPr lang="ru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</a:rPr>
              <a:t>ХИМИЯ</a:t>
            </a:r>
          </a:p>
          <a:p>
            <a:pPr algn="ctr"/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  <a:lumOff val="50000"/>
                  </a:schemeClr>
                </a:solidFill>
              </a:rPr>
              <a:t>В</a:t>
            </a:r>
            <a:r>
              <a:rPr lang="ru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</a:rPr>
              <a:t>ебинар-консультация № 1</a:t>
            </a:r>
            <a:endParaRPr lang="ru-RU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50000"/>
                  <a:lumOff val="5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2615" y="1522615"/>
            <a:ext cx="1117076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Образовательный лифт: ШНОР</a:t>
            </a:r>
            <a:endParaRPr lang="ru-RU" sz="4400" b="1" dirty="0">
              <a:ln w="12700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/>
              </a:solidFill>
            </a:endParaRPr>
          </a:p>
        </p:txBody>
      </p:sp>
      <p:pic>
        <p:nvPicPr>
          <p:cNvPr id="1026" name="Picture 2" descr="https://avatars.mds.yandex.net/get-zen_doc/1219524/pub_5c46cee5c7497200ae46b747_5c46cf3b68735700ac7413c6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10" y="5057576"/>
            <a:ext cx="1792978" cy="149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85622" y="5266041"/>
            <a:ext cx="891775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Клинова М.Н., руководитель группы, научный сотрудник отдела НМС ОО</a:t>
            </a:r>
            <a:endParaRPr lang="ru-RU" sz="3200" b="1" dirty="0">
              <a:ln w="12700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04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byforex.ru/images/graf-up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2931" y="646853"/>
            <a:ext cx="1589355" cy="149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53741" y="776606"/>
            <a:ext cx="657905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  <a:lumOff val="50000"/>
                  </a:schemeClr>
                </a:solidFill>
              </a:rPr>
              <a:t>Статистика по результатам </a:t>
            </a:r>
          </a:p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  <a:lumOff val="50000"/>
                  </a:schemeClr>
                </a:solidFill>
              </a:rPr>
              <a:t>выполнения ТЗ № 1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31" y="2139885"/>
            <a:ext cx="11364196" cy="42463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Овал 4"/>
          <p:cNvSpPr/>
          <p:nvPr/>
        </p:nvSpPr>
        <p:spPr>
          <a:xfrm>
            <a:off x="2364505" y="5933411"/>
            <a:ext cx="757382" cy="738909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9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0894290" y="5933408"/>
            <a:ext cx="757382" cy="738909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2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058727" y="5933409"/>
            <a:ext cx="757382" cy="738909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2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213926" y="5933410"/>
            <a:ext cx="757382" cy="738909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8</a:t>
            </a:r>
            <a:r>
              <a:rPr lang="ru-RU" sz="2000" b="1" baseline="30000" dirty="0" smtClean="0">
                <a:solidFill>
                  <a:schemeClr val="accent1"/>
                </a:solidFill>
              </a:rPr>
              <a:t>*</a:t>
            </a:r>
            <a:endParaRPr lang="ru-RU" sz="2800" b="1" baseline="30000" dirty="0">
              <a:solidFill>
                <a:schemeClr val="accent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432800" y="776606"/>
            <a:ext cx="3334327" cy="1080000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21 работа от 22 учителей </a:t>
            </a:r>
            <a:endParaRPr lang="ru-RU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74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0291" y="748896"/>
            <a:ext cx="112406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  <a:lumOff val="50000"/>
                  </a:schemeClr>
                </a:solidFill>
              </a:rPr>
              <a:t>О маршрутных листах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8765305" y="671828"/>
            <a:ext cx="757382" cy="738909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9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90" y="1697570"/>
            <a:ext cx="11490037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chemeClr val="accent6">
                    <a:lumMod val="50000"/>
                  </a:schemeClr>
                </a:solidFill>
              </a:rPr>
              <a:t>Обобщенные замечания по работам (отдельным):</a:t>
            </a:r>
          </a:p>
          <a:p>
            <a:pPr algn="just"/>
            <a:r>
              <a:rPr lang="ru-RU" sz="2400" b="0" cap="none" spc="0" dirty="0" smtClean="0">
                <a:ln w="0"/>
                <a:solidFill>
                  <a:schemeClr val="accent6">
                    <a:lumMod val="50000"/>
                  </a:schemeClr>
                </a:solidFill>
              </a:rPr>
              <a:t>1. Отсутствует титульный лист и краткая аннотация к маршрутному листу.</a:t>
            </a:r>
          </a:p>
          <a:p>
            <a:pPr algn="just"/>
            <a:r>
              <a:rPr lang="ru-RU" sz="2400" dirty="0" smtClean="0">
                <a:ln w="0"/>
                <a:solidFill>
                  <a:schemeClr val="accent6">
                    <a:lumMod val="50000"/>
                  </a:schemeClr>
                </a:solidFill>
              </a:rPr>
              <a:t>2. Некорректное оформление и форматирование текстов – использование множества разных шрифтов, нет выравнивания текстов, лишние пробелы, разные межстрочные интервалы, ненужное использование автофигур вместо вставки символа в химическом уравнении, отсутствие над- и подстрочных символов в формулах и др.</a:t>
            </a:r>
          </a:p>
          <a:p>
            <a:pPr algn="just"/>
            <a:r>
              <a:rPr lang="ru-RU" sz="2400" b="0" cap="none" spc="0" dirty="0" smtClean="0">
                <a:ln w="0"/>
                <a:solidFill>
                  <a:srgbClr val="FF0000"/>
                </a:solidFill>
              </a:rPr>
              <a:t>3.</a:t>
            </a:r>
            <a:r>
              <a:rPr lang="ru-RU" sz="2400" b="0" cap="none" spc="0" dirty="0" smtClean="0">
                <a:ln w="0"/>
                <a:solidFill>
                  <a:schemeClr val="accent6">
                    <a:lumMod val="50000"/>
                  </a:schemeClr>
                </a:solidFill>
              </a:rPr>
              <a:t> Отсутствие дидактического «шлейфа» в виде приложений с назначаемыми диагностическими, тренировочными заданиями (или онлайн-ссылок на них).</a:t>
            </a:r>
          </a:p>
          <a:p>
            <a:pPr algn="just"/>
            <a:r>
              <a:rPr lang="ru-RU" sz="2400" dirty="0" smtClean="0">
                <a:ln w="0"/>
                <a:solidFill>
                  <a:schemeClr val="accent6">
                    <a:lumMod val="50000"/>
                  </a:schemeClr>
                </a:solidFill>
              </a:rPr>
              <a:t>4. Несоответствие целевых запросов обучающихся на результат ГИА и назначенных в маршрутном листе тем и заданий для повторения и подготовки.</a:t>
            </a:r>
            <a:endParaRPr lang="ru-RU" sz="2400" b="0" cap="none" spc="0" dirty="0">
              <a:ln w="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526843">
            <a:off x="212433" y="755106"/>
            <a:ext cx="3168074" cy="923330"/>
          </a:xfrm>
          <a:prstGeom prst="rect">
            <a:avLst/>
          </a:prstGeom>
          <a:solidFill>
            <a:srgbClr val="F8F57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Мысленно «приложите» замечания к своей работе: так или не так?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96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244" y="1176567"/>
            <a:ext cx="6852660" cy="39478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35672" y="3786141"/>
            <a:ext cx="4576473" cy="2862322"/>
          </a:xfrm>
          <a:prstGeom prst="rect">
            <a:avLst/>
          </a:prstGeom>
          <a:solidFill>
            <a:srgbClr val="F8F57C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accent3"/>
                </a:solidFill>
              </a:rPr>
              <a:t>Ссылки лучше приводить на проверенные </a:t>
            </a:r>
            <a:r>
              <a:rPr lang="ru-RU" sz="2000" dirty="0">
                <a:ln w="0"/>
                <a:solidFill>
                  <a:schemeClr val="accent3"/>
                </a:solidFill>
              </a:rPr>
              <a:t>образовательные сайты с учебными </a:t>
            </a:r>
            <a:r>
              <a:rPr lang="ru-RU" sz="2000" dirty="0" smtClean="0">
                <a:ln w="0"/>
                <a:solidFill>
                  <a:schemeClr val="accent3"/>
                </a:solidFill>
              </a:rPr>
              <a:t>заданиями, но не </a:t>
            </a:r>
            <a:r>
              <a:rPr lang="ru-RU" sz="2000" b="0" cap="none" spc="0" dirty="0" smtClean="0">
                <a:ln w="0"/>
                <a:solidFill>
                  <a:schemeClr val="accent3"/>
                </a:solidFill>
              </a:rPr>
              <a:t>«общие» ссылки на первую страницу сайта, лучше подготовить частные ссылки – на группы конкретных заданий</a:t>
            </a:r>
            <a:r>
              <a:rPr lang="ru-RU" sz="2000" dirty="0" smtClean="0">
                <a:ln w="0"/>
                <a:solidFill>
                  <a:schemeClr val="accent3"/>
                </a:solidFill>
              </a:rPr>
              <a:t>. </a:t>
            </a:r>
          </a:p>
          <a:p>
            <a:pPr algn="ctr"/>
            <a:r>
              <a:rPr lang="ru-RU" sz="2000" b="1" dirty="0" smtClean="0">
                <a:ln w="0"/>
                <a:solidFill>
                  <a:schemeClr val="accent3"/>
                </a:solidFill>
              </a:rPr>
              <a:t>КАК ЭТО ПРАВИЛЬНО СДЕЛАТЬ?</a:t>
            </a:r>
            <a:endParaRPr lang="ru-RU" sz="2000" b="1" cap="none" spc="0" dirty="0">
              <a:ln w="0"/>
              <a:solidFill>
                <a:schemeClr val="accent3"/>
              </a:solidFill>
            </a:endParaRPr>
          </a:p>
        </p:txBody>
      </p:sp>
      <p:sp>
        <p:nvSpPr>
          <p:cNvPr id="6" name="Стрелка углом 5"/>
          <p:cNvSpPr/>
          <p:nvPr/>
        </p:nvSpPr>
        <p:spPr>
          <a:xfrm rot="5400000">
            <a:off x="3498784" y="6297406"/>
            <a:ext cx="334803" cy="518537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672" y="626445"/>
            <a:ext cx="8134350" cy="27336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0526" y="5695098"/>
            <a:ext cx="1583892" cy="6941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9389" y="5519855"/>
            <a:ext cx="3928974" cy="48505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77982" y="6139778"/>
            <a:ext cx="1984077" cy="49898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3614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21" y="635837"/>
            <a:ext cx="5789110" cy="238446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286921" y="6362706"/>
            <a:ext cx="4839855" cy="338554"/>
          </a:xfrm>
          <a:prstGeom prst="rect">
            <a:avLst/>
          </a:prstGeom>
          <a:solidFill>
            <a:srgbClr val="F8F57C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de-AT" sz="1600" dirty="0">
                <a:hlinkClick r:id="rId3"/>
              </a:rPr>
              <a:t>https://</a:t>
            </a:r>
            <a:r>
              <a:rPr lang="de-AT" sz="1600" dirty="0" smtClean="0">
                <a:hlinkClick r:id="rId3"/>
              </a:rPr>
              <a:t>chem-oge.sdamgia.ru/test?theme=26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921" y="3246331"/>
            <a:ext cx="5765736" cy="30159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Овал 4"/>
          <p:cNvSpPr/>
          <p:nvPr/>
        </p:nvSpPr>
        <p:spPr>
          <a:xfrm>
            <a:off x="2336806" y="1985826"/>
            <a:ext cx="489527" cy="25861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511838" y="2236881"/>
            <a:ext cx="458" cy="100508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286921" y="4027054"/>
            <a:ext cx="2089727" cy="19396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4635" y="3666836"/>
            <a:ext cx="5700560" cy="2595419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cxnSp>
        <p:nvCxnSpPr>
          <p:cNvPr id="13" name="Прямая со стрелкой 12"/>
          <p:cNvCxnSpPr/>
          <p:nvPr/>
        </p:nvCxnSpPr>
        <p:spPr>
          <a:xfrm>
            <a:off x="2376648" y="4124036"/>
            <a:ext cx="3887987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6264635" y="6396304"/>
            <a:ext cx="5700560" cy="338554"/>
          </a:xfrm>
          <a:prstGeom prst="rect">
            <a:avLst/>
          </a:prstGeom>
          <a:solidFill>
            <a:srgbClr val="F8F57C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600" dirty="0">
                <a:hlinkClick r:id="rId6"/>
              </a:rPr>
              <a:t>https://</a:t>
            </a:r>
            <a:r>
              <a:rPr lang="ru-RU" sz="1600" dirty="0" smtClean="0">
                <a:hlinkClick r:id="rId6"/>
              </a:rPr>
              <a:t>chem-oge.sdamgia.ru/test?theme=26&amp;print=true</a:t>
            </a:r>
            <a:r>
              <a:rPr lang="en-US" sz="1600" dirty="0" smtClean="0"/>
              <a:t> </a:t>
            </a:r>
            <a:endParaRPr lang="ru-RU" sz="1600" dirty="0"/>
          </a:p>
        </p:txBody>
      </p:sp>
      <p:sp>
        <p:nvSpPr>
          <p:cNvPr id="17" name="Овал 16"/>
          <p:cNvSpPr/>
          <p:nvPr/>
        </p:nvSpPr>
        <p:spPr>
          <a:xfrm>
            <a:off x="6193575" y="3953164"/>
            <a:ext cx="5859880" cy="2678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908800" y="1292872"/>
            <a:ext cx="397163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На сайте «Решу ОГЭ»</a:t>
            </a:r>
            <a:endParaRPr lang="ru-RU" sz="4400" b="1" cap="none" spc="0" dirty="0">
              <a:ln w="12700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7084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971384" y="6241503"/>
            <a:ext cx="8241144" cy="338554"/>
          </a:xfrm>
          <a:prstGeom prst="rect">
            <a:avLst/>
          </a:prstGeom>
          <a:solidFill>
            <a:srgbClr val="F8F57C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hlinkClick r:id="rId2"/>
              </a:rPr>
              <a:t>https://</a:t>
            </a:r>
            <a:r>
              <a:rPr lang="ru-RU" sz="1600" dirty="0" smtClean="0">
                <a:hlinkClick r:id="rId2"/>
              </a:rPr>
              <a:t>chem-oge.sdamgia.ru/pdf/dcd44665ff1b98f095e7f501c7cbc24d.pdf</a:t>
            </a:r>
            <a:r>
              <a:rPr lang="en-US" sz="1600" dirty="0" smtClean="0"/>
              <a:t> </a:t>
            </a:r>
            <a:endParaRPr lang="ru-RU" sz="16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7279" y="815987"/>
            <a:ext cx="9329354" cy="513223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9043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87247" y="1168812"/>
            <a:ext cx="569883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На сайте ФИПИ: Открытый банк заданий ОГЭ</a:t>
            </a:r>
            <a:endParaRPr lang="ru-RU" sz="4400" b="1" cap="none" spc="0" dirty="0">
              <a:ln w="12700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84" y="610406"/>
            <a:ext cx="4338447" cy="2689081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695371" y="1022887"/>
            <a:ext cx="4486229" cy="338554"/>
          </a:xfrm>
          <a:prstGeom prst="rect">
            <a:avLst/>
          </a:prstGeom>
          <a:solidFill>
            <a:srgbClr val="F8F57C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600" dirty="0">
                <a:hlinkClick r:id="rId3"/>
              </a:rPr>
              <a:t>https://</a:t>
            </a:r>
            <a:r>
              <a:rPr lang="ru-RU" sz="1600" dirty="0" smtClean="0">
                <a:hlinkClick r:id="rId3"/>
              </a:rPr>
              <a:t>fipi.ru/oge/otkrytyy-bank-zadaniy-oge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384" y="3861335"/>
            <a:ext cx="4338447" cy="260864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6873" y="3861335"/>
            <a:ext cx="6306272" cy="265175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7" name="Овал 6"/>
          <p:cNvSpPr/>
          <p:nvPr/>
        </p:nvSpPr>
        <p:spPr>
          <a:xfrm>
            <a:off x="3273784" y="2263178"/>
            <a:ext cx="711194" cy="25424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476978" y="2514233"/>
            <a:ext cx="16993" cy="134710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118539" y="4695933"/>
            <a:ext cx="807150" cy="248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925690" y="4820233"/>
            <a:ext cx="4922010" cy="2120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66232" y="4173902"/>
            <a:ext cx="1174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Искать задания!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656873" y="6280372"/>
            <a:ext cx="329196" cy="23271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809926" y="6222751"/>
            <a:ext cx="2066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Отложить задания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34628" y="6089021"/>
            <a:ext cx="4746972" cy="584775"/>
          </a:xfrm>
          <a:prstGeom prst="rect">
            <a:avLst/>
          </a:prstGeom>
          <a:solidFill>
            <a:srgbClr val="F8F57C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600" dirty="0">
                <a:hlinkClick r:id="rId6"/>
              </a:rPr>
              <a:t>http://</a:t>
            </a:r>
            <a:r>
              <a:rPr lang="ru-RU" sz="1600" dirty="0" smtClean="0">
                <a:hlinkClick r:id="rId6"/>
              </a:rPr>
              <a:t>oge.fipi.ru/os/xmodules/qprint/index.php?proj=33B3A93C5A6599124B04FB95616C835B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cxnSp>
        <p:nvCxnSpPr>
          <p:cNvPr id="19" name="Прямая со стрелкой 18"/>
          <p:cNvCxnSpPr>
            <a:stCxn id="17" idx="1"/>
            <a:endCxn id="16" idx="6"/>
          </p:cNvCxnSpPr>
          <p:nvPr/>
        </p:nvCxnSpPr>
        <p:spPr>
          <a:xfrm flipH="1">
            <a:off x="5986069" y="6392028"/>
            <a:ext cx="823857" cy="470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580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644" y="730919"/>
            <a:ext cx="11637914" cy="5579569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5" name="Овал 4"/>
          <p:cNvSpPr/>
          <p:nvPr/>
        </p:nvSpPr>
        <p:spPr>
          <a:xfrm>
            <a:off x="11549678" y="1614308"/>
            <a:ext cx="429886" cy="36124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10335491" y="1975555"/>
            <a:ext cx="1214187" cy="869246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739421" y="1547602"/>
            <a:ext cx="829734" cy="36124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500444" y="1527689"/>
            <a:ext cx="6313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Ссылка не всегда сохраняется, при открытии на другом компьютере может не сработать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9857" y="2497347"/>
            <a:ext cx="3154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Можно </a:t>
            </a:r>
            <a:r>
              <a:rPr lang="ru-RU" sz="1600" dirty="0">
                <a:solidFill>
                  <a:srgbClr val="C00000"/>
                </a:solidFill>
              </a:rPr>
              <a:t>скопировать </a:t>
            </a:r>
            <a:endParaRPr lang="ru-RU" sz="1600" dirty="0" smtClean="0">
              <a:solidFill>
                <a:srgbClr val="C00000"/>
              </a:solidFill>
            </a:endParaRPr>
          </a:p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в </a:t>
            </a:r>
            <a:r>
              <a:rPr lang="en-US" sz="1600" dirty="0" smtClean="0">
                <a:solidFill>
                  <a:srgbClr val="C00000"/>
                </a:solidFill>
              </a:rPr>
              <a:t>Word </a:t>
            </a:r>
            <a:r>
              <a:rPr lang="ru-RU" sz="1600" dirty="0" smtClean="0">
                <a:solidFill>
                  <a:srgbClr val="C00000"/>
                </a:solidFill>
              </a:rPr>
              <a:t>или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сразу распечатать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81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7099" y="741028"/>
            <a:ext cx="722279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На сайте ФИПИ: Открытый банк заданий ЕГЭ </a:t>
            </a:r>
          </a:p>
          <a:p>
            <a:pPr algn="ctr"/>
            <a:r>
              <a:rPr lang="ru-RU" sz="4400" b="1" cap="none" spc="0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(новая версия)</a:t>
            </a:r>
            <a:endParaRPr lang="ru-RU" sz="4400" b="1" cap="none" spc="0" dirty="0">
              <a:ln w="12700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78" y="706176"/>
            <a:ext cx="4086907" cy="277552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2170180" y="3111101"/>
            <a:ext cx="2741456" cy="369332"/>
          </a:xfrm>
          <a:prstGeom prst="rect">
            <a:avLst/>
          </a:prstGeom>
          <a:solidFill>
            <a:srgbClr val="F8F57C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dirty="0">
                <a:hlinkClick r:id="rId3"/>
              </a:rPr>
              <a:t>http://</a:t>
            </a:r>
            <a:r>
              <a:rPr lang="ru-RU" dirty="0" smtClean="0">
                <a:hlinkClick r:id="rId3"/>
              </a:rPr>
              <a:t>os.fipi.ru/home/1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378" y="3652941"/>
            <a:ext cx="4086907" cy="2971623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6" name="Овал 5"/>
          <p:cNvSpPr/>
          <p:nvPr/>
        </p:nvSpPr>
        <p:spPr>
          <a:xfrm>
            <a:off x="3234734" y="1176256"/>
            <a:ext cx="711194" cy="25424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365956" y="1341750"/>
            <a:ext cx="1902138" cy="234214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207012" y="3996079"/>
            <a:ext cx="366937" cy="33314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>
            <a:stCxn id="9" idx="5"/>
          </p:cNvCxnSpPr>
          <p:nvPr/>
        </p:nvCxnSpPr>
        <p:spPr>
          <a:xfrm>
            <a:off x="520212" y="4280437"/>
            <a:ext cx="6851432" cy="33216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1644" y="3652941"/>
            <a:ext cx="4538253" cy="2971623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4534651" y="4626511"/>
            <a:ext cx="2712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Новая версия банка позволяет осуществлять подбор заданий по разделам, КЭС, уровням, типам ответов (зеленая стрелка)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44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98" y="688621"/>
            <a:ext cx="5466291" cy="3574497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600" y="1870915"/>
            <a:ext cx="5738159" cy="4784405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cxnSp>
        <p:nvCxnSpPr>
          <p:cNvPr id="4" name="Прямая со стрелкой 3"/>
          <p:cNvCxnSpPr/>
          <p:nvPr/>
        </p:nvCxnSpPr>
        <p:spPr>
          <a:xfrm>
            <a:off x="5667022" y="3630365"/>
            <a:ext cx="530578" cy="273881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966178" y="814697"/>
            <a:ext cx="59695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Ссылку на избранные задания создать невозможно, но можно назначить для выполнения номера выбранных заданий из системы</a:t>
            </a: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598" y="5715733"/>
            <a:ext cx="5466291" cy="84372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9" name="Овал 8"/>
          <p:cNvSpPr/>
          <p:nvPr/>
        </p:nvSpPr>
        <p:spPr>
          <a:xfrm>
            <a:off x="6163732" y="4711725"/>
            <a:ext cx="270933" cy="26373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>
            <a:stCxn id="9" idx="2"/>
          </p:cNvCxnSpPr>
          <p:nvPr/>
        </p:nvCxnSpPr>
        <p:spPr>
          <a:xfrm flipH="1">
            <a:off x="4707466" y="4843590"/>
            <a:ext cx="1456266" cy="87214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47454" y="4987274"/>
            <a:ext cx="3294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По каждому заданию можно просмотреть его свойства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434665" y="4713576"/>
            <a:ext cx="615246" cy="26187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>
            <a:endCxn id="14" idx="7"/>
          </p:cNvCxnSpPr>
          <p:nvPr/>
        </p:nvCxnSpPr>
        <p:spPr>
          <a:xfrm flipH="1">
            <a:off x="6959810" y="1625593"/>
            <a:ext cx="1822946" cy="312633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01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8457" y="5153287"/>
            <a:ext cx="2416666" cy="90000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295" y="860582"/>
            <a:ext cx="3704998" cy="90000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450" y="2767365"/>
            <a:ext cx="3515096" cy="90000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6020" y="3217365"/>
            <a:ext cx="2743547" cy="90000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9781" y="2767365"/>
            <a:ext cx="3564704" cy="90000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8346790" y="3469173"/>
            <a:ext cx="2970685" cy="338554"/>
          </a:xfrm>
          <a:prstGeom prst="rect">
            <a:avLst/>
          </a:prstGeom>
          <a:solidFill>
            <a:srgbClr val="F8F57C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1600" dirty="0">
                <a:hlinkClick r:id="rId7"/>
              </a:rPr>
              <a:t>http://</a:t>
            </a:r>
            <a:r>
              <a:rPr lang="ru-RU" sz="1600" dirty="0" smtClean="0">
                <a:hlinkClick r:id="rId7"/>
              </a:rPr>
              <a:t>vmirhimii.ucoz.ru/tests</a:t>
            </a:r>
            <a:endParaRPr lang="ru-RU" sz="16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08025" y="5153287"/>
            <a:ext cx="3761538" cy="90000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4545093" y="3948088"/>
            <a:ext cx="3565400" cy="338554"/>
          </a:xfrm>
          <a:prstGeom prst="rect">
            <a:avLst/>
          </a:prstGeom>
          <a:solidFill>
            <a:srgbClr val="F8F57C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1600" dirty="0">
                <a:hlinkClick r:id="rId9"/>
              </a:rPr>
              <a:t>https://testometrika.com/chemistry</a:t>
            </a:r>
            <a:r>
              <a:rPr lang="ru-RU" sz="1600" dirty="0" smtClean="0">
                <a:hlinkClick r:id="rId9"/>
              </a:rPr>
              <a:t>/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3928" y="3609534"/>
            <a:ext cx="3686140" cy="338554"/>
          </a:xfrm>
          <a:prstGeom prst="rect">
            <a:avLst/>
          </a:prstGeom>
          <a:solidFill>
            <a:srgbClr val="F8F57C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600" dirty="0">
                <a:hlinkClick r:id="rId10"/>
              </a:rPr>
              <a:t>https://neznaika.info/ege/chemistry</a:t>
            </a:r>
            <a:r>
              <a:rPr lang="ru-RU" sz="1600" dirty="0" smtClean="0">
                <a:hlinkClick r:id="rId10"/>
              </a:rPr>
              <a:t>/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44342" y="1615781"/>
            <a:ext cx="4366901" cy="338554"/>
          </a:xfrm>
          <a:prstGeom prst="rect">
            <a:avLst/>
          </a:prstGeom>
          <a:solidFill>
            <a:srgbClr val="F8F57C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1600" dirty="0">
                <a:hlinkClick r:id="rId11"/>
              </a:rPr>
              <a:t>https://</a:t>
            </a:r>
            <a:r>
              <a:rPr lang="ru-RU" sz="1600" dirty="0" smtClean="0">
                <a:hlinkClick r:id="rId11"/>
              </a:rPr>
              <a:t>onlinetestpad.com/ru/tests/chemistry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29475" y="5884010"/>
            <a:ext cx="2518638" cy="338554"/>
          </a:xfrm>
          <a:prstGeom prst="rect">
            <a:avLst/>
          </a:prstGeom>
          <a:solidFill>
            <a:srgbClr val="F8F57C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1600" dirty="0">
                <a:hlinkClick r:id="rId12"/>
              </a:rPr>
              <a:t>https://learningapps.org</a:t>
            </a:r>
            <a:r>
              <a:rPr lang="ru-RU" sz="1600" dirty="0" smtClean="0">
                <a:hlinkClick r:id="rId12"/>
              </a:rPr>
              <a:t>/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265542" y="5949214"/>
            <a:ext cx="2183611" cy="338554"/>
          </a:xfrm>
          <a:prstGeom prst="rect">
            <a:avLst/>
          </a:prstGeom>
          <a:solidFill>
            <a:srgbClr val="F8F57C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1600" dirty="0">
                <a:hlinkClick r:id="rId13"/>
              </a:rPr>
              <a:t>https://studarium.ru</a:t>
            </a:r>
            <a:r>
              <a:rPr lang="ru-RU" sz="1600" dirty="0" smtClean="0">
                <a:hlinkClick r:id="rId13"/>
              </a:rPr>
              <a:t>/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3200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443" y="748897"/>
            <a:ext cx="113422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  <a:lumOff val="50000"/>
                  </a:schemeClr>
                </a:solidFill>
              </a:rPr>
              <a:t>Результаты анкетирования (27 человек)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443" y="1655799"/>
            <a:ext cx="113422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24 – </a:t>
            </a:r>
            <a:r>
              <a:rPr lang="ru-RU" sz="2000" b="1" dirty="0" smtClean="0">
                <a:solidFill>
                  <a:srgbClr val="002060"/>
                </a:solidFill>
              </a:rPr>
              <a:t>педагогическое ВО</a:t>
            </a:r>
            <a:r>
              <a:rPr lang="ru-RU" sz="2000" b="1" dirty="0">
                <a:solidFill>
                  <a:srgbClr val="002060"/>
                </a:solidFill>
              </a:rPr>
              <a:t>, </a:t>
            </a:r>
            <a:r>
              <a:rPr lang="ru-RU" sz="2000" b="1" dirty="0" smtClean="0">
                <a:solidFill>
                  <a:srgbClr val="002060"/>
                </a:solidFill>
              </a:rPr>
              <a:t>2 </a:t>
            </a:r>
            <a:r>
              <a:rPr lang="ru-RU" sz="2000" b="1" dirty="0">
                <a:solidFill>
                  <a:srgbClr val="002060"/>
                </a:solidFill>
              </a:rPr>
              <a:t>– переподготовка</a:t>
            </a:r>
            <a:r>
              <a:rPr lang="ru-RU" sz="2000" b="1" dirty="0" smtClean="0">
                <a:solidFill>
                  <a:srgbClr val="002060"/>
                </a:solidFill>
              </a:rPr>
              <a:t>, 1 </a:t>
            </a:r>
            <a:r>
              <a:rPr lang="ru-RU" sz="2000" b="1" dirty="0">
                <a:solidFill>
                  <a:srgbClr val="002060"/>
                </a:solidFill>
              </a:rPr>
              <a:t>– без ВО и </a:t>
            </a:r>
            <a:r>
              <a:rPr lang="ru-RU" sz="2000" b="1" dirty="0" smtClean="0">
                <a:solidFill>
                  <a:srgbClr val="002060"/>
                </a:solidFill>
              </a:rPr>
              <a:t>переподготовки.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Педагогический </a:t>
            </a:r>
            <a:r>
              <a:rPr lang="ru-RU" sz="2000" b="1" dirty="0">
                <a:solidFill>
                  <a:srgbClr val="002060"/>
                </a:solidFill>
              </a:rPr>
              <a:t>стаж: от 3 до 43 </a:t>
            </a:r>
            <a:r>
              <a:rPr lang="ru-RU" sz="2000" b="1" dirty="0" smtClean="0">
                <a:solidFill>
                  <a:srgbClr val="002060"/>
                </a:solidFill>
              </a:rPr>
              <a:t>лет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634" y="2993590"/>
            <a:ext cx="9279875" cy="3591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29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5599" y="1072169"/>
            <a:ext cx="112406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  <a:lumOff val="50000"/>
                  </a:schemeClr>
                </a:solidFill>
              </a:rPr>
              <a:t>О разноуровневых заданиях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9254834" y="918035"/>
            <a:ext cx="757382" cy="738909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8</a:t>
            </a:r>
            <a:r>
              <a:rPr lang="ru-RU" sz="2000" b="1" baseline="30000" dirty="0" smtClean="0">
                <a:solidFill>
                  <a:schemeClr val="accent1"/>
                </a:solidFill>
              </a:rPr>
              <a:t>*</a:t>
            </a:r>
            <a:endParaRPr lang="ru-RU" sz="2800" b="1" baseline="30000" dirty="0">
              <a:solidFill>
                <a:schemeClr val="accent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5599" y="2408770"/>
            <a:ext cx="11490037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0"/>
                <a:solidFill>
                  <a:schemeClr val="accent6">
                    <a:lumMod val="50000"/>
                  </a:schemeClr>
                </a:solidFill>
              </a:rPr>
              <a:t>Обобщенные замечания по работам (отдельным):</a:t>
            </a:r>
          </a:p>
          <a:p>
            <a:pPr algn="just"/>
            <a:r>
              <a:rPr lang="ru-RU" sz="2400" b="0" cap="none" spc="0" dirty="0" smtClean="0">
                <a:ln w="0"/>
                <a:solidFill>
                  <a:schemeClr val="accent6">
                    <a:lumMod val="50000"/>
                  </a:schemeClr>
                </a:solidFill>
              </a:rPr>
              <a:t>1. Нет указания, на каких этапах урочной или внеурочной деятельности предполагается использование представленных разноуровневых заданий, а также каким образом предусмотрен выбор уровня.</a:t>
            </a:r>
          </a:p>
          <a:p>
            <a:pPr algn="just"/>
            <a:r>
              <a:rPr lang="ru-RU" sz="2400" b="0" cap="none" spc="0" dirty="0" smtClean="0">
                <a:ln w="0"/>
                <a:solidFill>
                  <a:schemeClr val="accent6">
                    <a:lumMod val="50000"/>
                  </a:schemeClr>
                </a:solidFill>
              </a:rPr>
              <a:t>2. </a:t>
            </a:r>
            <a:r>
              <a:rPr lang="ru-RU" sz="2400" dirty="0">
                <a:ln w="0"/>
                <a:solidFill>
                  <a:schemeClr val="accent6">
                    <a:lumMod val="50000"/>
                  </a:schemeClr>
                </a:solidFill>
              </a:rPr>
              <a:t>Не всегда указано, по какому признаку выделены уровни в заданиях (или признак определен неточно).</a:t>
            </a:r>
          </a:p>
          <a:p>
            <a:pPr algn="just"/>
            <a:r>
              <a:rPr lang="ru-RU" sz="2400" b="0" cap="none" spc="0" dirty="0" smtClean="0">
                <a:ln w="0"/>
                <a:solidFill>
                  <a:schemeClr val="accent6">
                    <a:lumMod val="50000"/>
                  </a:schemeClr>
                </a:solidFill>
              </a:rPr>
              <a:t>3. Недостаточное число уровневых заданий для заявленной темы. </a:t>
            </a:r>
          </a:p>
          <a:p>
            <a:pPr algn="just"/>
            <a:r>
              <a:rPr lang="ru-RU" sz="2400" b="0" cap="none" spc="0" dirty="0" smtClean="0">
                <a:ln w="0"/>
                <a:solidFill>
                  <a:srgbClr val="002060"/>
                </a:solidFill>
              </a:rPr>
              <a:t>4. Нет указания на «стоимость» выполнения выбранного уровня.</a:t>
            </a:r>
            <a:endParaRPr lang="ru-RU" sz="2400" b="0" cap="none" spc="0" dirty="0">
              <a:ln w="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68798" y="1657189"/>
            <a:ext cx="3214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</a:rPr>
              <a:t>Есть задания для «особых» детей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84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638" y="239206"/>
            <a:ext cx="5084631" cy="29935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9698" y="2677607"/>
            <a:ext cx="5131364" cy="31690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0916" y="3320472"/>
            <a:ext cx="4880938" cy="333432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6250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99" y="222540"/>
            <a:ext cx="6647874" cy="165378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783" y="952696"/>
            <a:ext cx="6541799" cy="210586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6200" y="2831378"/>
            <a:ext cx="6767945" cy="382355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4175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012556"/>
              </p:ext>
            </p:extLst>
          </p:nvPr>
        </p:nvGraphicFramePr>
        <p:xfrm>
          <a:off x="240146" y="579517"/>
          <a:ext cx="11684000" cy="5769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8655">
                  <a:extLst>
                    <a:ext uri="{9D8B030D-6E8A-4147-A177-3AD203B41FA5}">
                      <a16:colId xmlns:a16="http://schemas.microsoft.com/office/drawing/2014/main" val="1368894566"/>
                    </a:ext>
                  </a:extLst>
                </a:gridCol>
                <a:gridCol w="4424218">
                  <a:extLst>
                    <a:ext uri="{9D8B030D-6E8A-4147-A177-3AD203B41FA5}">
                      <a16:colId xmlns:a16="http://schemas.microsoft.com/office/drawing/2014/main" val="2550289258"/>
                    </a:ext>
                  </a:extLst>
                </a:gridCol>
                <a:gridCol w="3040797">
                  <a:extLst>
                    <a:ext uri="{9D8B030D-6E8A-4147-A177-3AD203B41FA5}">
                      <a16:colId xmlns:a16="http://schemas.microsoft.com/office/drawing/2014/main" val="582920236"/>
                    </a:ext>
                  </a:extLst>
                </a:gridCol>
                <a:gridCol w="2630330">
                  <a:extLst>
                    <a:ext uri="{9D8B030D-6E8A-4147-A177-3AD203B41FA5}">
                      <a16:colId xmlns:a16="http://schemas.microsoft.com/office/drawing/2014/main" val="1908488102"/>
                    </a:ext>
                  </a:extLst>
                </a:gridCol>
              </a:tblGrid>
              <a:tr h="156794"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Уровень 1. Базовый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Уровень 2. Повышенный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Уровень 3. Высокий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081348"/>
                  </a:ext>
                </a:extLst>
              </a:tr>
              <a:tr h="405910"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Цель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Восприятие знаний</a:t>
                      </a:r>
                      <a:r>
                        <a:rPr lang="ru-RU" sz="1600" dirty="0">
                          <a:effectLst/>
                        </a:rPr>
                        <a:t>, осознание</a:t>
                      </a:r>
                      <a:r>
                        <a:rPr lang="ru-RU" sz="1600" dirty="0" smtClean="0">
                          <a:effectLst/>
                        </a:rPr>
                        <a:t>, запоминание, воспроизведение.</a:t>
                      </a:r>
                      <a:endParaRPr lang="ru-RU" sz="1600" dirty="0">
                        <a:effectLst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Применение знаний.</a:t>
                      </a:r>
                      <a:endParaRPr lang="ru-RU" sz="1600" dirty="0">
                        <a:effectLst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Творческое</a:t>
                      </a:r>
                    </a:p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использование знаний</a:t>
                      </a:r>
                      <a:r>
                        <a:rPr lang="ru-RU" sz="1600" dirty="0" smtClean="0">
                          <a:effectLst/>
                        </a:rPr>
                        <a:t>.</a:t>
                      </a:r>
                      <a:endParaRPr lang="ru-RU" sz="1600" dirty="0">
                        <a:effectLst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86917"/>
                  </a:ext>
                </a:extLst>
              </a:tr>
              <a:tr h="592748"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Задача ученика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Машинальное запоминание формул, необходимых для решения, а также усвоение последовательности действий при решении задачи.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Использование отработанного алгоритма предыдущего уровня при решении задачи.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Самостоятельное составление алгоритма и применение формул для решения </a:t>
                      </a:r>
                      <a:r>
                        <a:rPr lang="ru-RU" sz="1600" dirty="0" smtClean="0">
                          <a:effectLst/>
                        </a:rPr>
                        <a:t>задачи.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648441"/>
                  </a:ext>
                </a:extLst>
              </a:tr>
              <a:tr h="2025167"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Вопросы для учеников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Как вычислить массу чистого вещества?</a:t>
                      </a:r>
                    </a:p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Какие величины известны и как их можно применить для нахождения массы?</a:t>
                      </a:r>
                    </a:p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Как преобразовать формулу нахождения массовой доли, чтобы найти массу вещества? </a:t>
                      </a:r>
                    </a:p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Как определить количество вещества по уравнению?</a:t>
                      </a:r>
                    </a:p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Как найти массу вещества через количество вещества?</a:t>
                      </a:r>
                      <a:endParaRPr lang="ru-RU" sz="1600" u="none" strike="noStrike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Определи массу чистого вещества по известным величинам</a:t>
                      </a:r>
                    </a:p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Определи количество чистого вещества.</a:t>
                      </a:r>
                    </a:p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Соотнеси количество искомого вещества с получившимся количеством вещества.</a:t>
                      </a:r>
                    </a:p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Найди массу вещества.</a:t>
                      </a:r>
                      <a:endParaRPr lang="ru-RU" sz="1600" u="none" strike="noStrike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Используя ранее изученный алгоритм, реши задание 22 теста ОГЭ.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854042"/>
                  </a:ext>
                </a:extLst>
              </a:tr>
              <a:tr h="343631">
                <a:tc>
                  <a:txBody>
                    <a:bodyPr/>
                    <a:lstStyle/>
                    <a:p>
                      <a:pPr marL="36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Использование формул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ω = </a:t>
                      </a:r>
                      <a:r>
                        <a:rPr lang="ru-RU" sz="1600" u="none" strike="noStrike" dirty="0" smtClean="0">
                          <a:effectLst/>
                        </a:rPr>
                        <a:t>m</a:t>
                      </a:r>
                      <a:r>
                        <a:rPr lang="ru-RU" sz="1600" u="none" strike="noStrike" baseline="-25000" dirty="0" smtClean="0">
                          <a:effectLst/>
                        </a:rPr>
                        <a:t>в-ва </a:t>
                      </a:r>
                      <a:r>
                        <a:rPr lang="ru-RU" sz="1600" u="none" strike="noStrike" dirty="0" smtClean="0">
                          <a:effectLst/>
                        </a:rPr>
                        <a:t>/ …</a:t>
                      </a:r>
                      <a:endParaRPr lang="ru-RU" sz="1600" u="none" strike="noStrike" dirty="0">
                        <a:effectLst/>
                      </a:endParaRPr>
                    </a:p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n = </a:t>
                      </a:r>
                      <a:r>
                        <a:rPr lang="ru-RU" sz="1600" u="none" strike="noStrike" dirty="0" smtClean="0">
                          <a:effectLst/>
                        </a:rPr>
                        <a:t>... / M </a:t>
                      </a:r>
                      <a:r>
                        <a:rPr lang="ru-RU" sz="1600" u="none" strike="noStrike" dirty="0">
                          <a:effectLst/>
                        </a:rPr>
                        <a:t>= … / N</a:t>
                      </a:r>
                      <a:r>
                        <a:rPr lang="ru-RU" sz="1600" u="none" strike="noStrike" baseline="-25000" dirty="0">
                          <a:effectLst/>
                        </a:rPr>
                        <a:t>A</a:t>
                      </a:r>
                      <a:r>
                        <a:rPr lang="ru-RU" sz="1600" u="none" strike="noStrike" dirty="0">
                          <a:effectLst/>
                        </a:rPr>
                        <a:t> = … / V</a:t>
                      </a:r>
                    </a:p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m = n*...</a:t>
                      </a:r>
                      <a:endParaRPr lang="ru-RU" sz="1600" u="none" strike="noStrike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ω =</a:t>
                      </a:r>
                    </a:p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n =</a:t>
                      </a:r>
                    </a:p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m = </a:t>
                      </a:r>
                      <a:endParaRPr lang="ru-RU" sz="1600" u="none" strike="noStrike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массовая доля</a:t>
                      </a:r>
                    </a:p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количество вещества</a:t>
                      </a:r>
                    </a:p>
                    <a:p>
                      <a:pPr marL="360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u="none" strike="noStrike" dirty="0">
                          <a:effectLst/>
                        </a:rPr>
                        <a:t>масса</a:t>
                      </a:r>
                      <a:endParaRPr lang="ru-RU" sz="1600" u="none" strike="noStrike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16118" marR="16118" marT="16118" marB="161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3599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2473" y="6360775"/>
            <a:ext cx="11619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Хочется продолжения – к еще хотя бы одному заданию ОГЭ / области предметного содержания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2473" y="53507"/>
            <a:ext cx="116516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Для обучения алгоритму выполнения задания 22 КИМ ОГЭ по химии (расчетная задача).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08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0291" y="672556"/>
            <a:ext cx="112406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  <a:lumOff val="50000"/>
                  </a:schemeClr>
                </a:solidFill>
              </a:rPr>
              <a:t>О логических цепочках заданий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9924472" y="671828"/>
            <a:ext cx="757382" cy="738909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2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97746" y="1331694"/>
            <a:ext cx="3639127" cy="381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Обе цепочки заданий – по ОВР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6800" y="1192674"/>
            <a:ext cx="491461" cy="539203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158533"/>
              </p:ext>
            </p:extLst>
          </p:nvPr>
        </p:nvGraphicFramePr>
        <p:xfrm>
          <a:off x="480291" y="1822133"/>
          <a:ext cx="11240654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0327">
                  <a:extLst>
                    <a:ext uri="{9D8B030D-6E8A-4147-A177-3AD203B41FA5}">
                      <a16:colId xmlns:a16="http://schemas.microsoft.com/office/drawing/2014/main" val="3256495037"/>
                    </a:ext>
                  </a:extLst>
                </a:gridCol>
                <a:gridCol w="5620327">
                  <a:extLst>
                    <a:ext uri="{9D8B030D-6E8A-4147-A177-3AD203B41FA5}">
                      <a16:colId xmlns:a16="http://schemas.microsoft.com/office/drawing/2014/main" val="10403095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Один вариант цепочки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Второй вариант цепочки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179902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Приведены 19</a:t>
                      </a:r>
                      <a:r>
                        <a:rPr lang="ru-RU" sz="2000" baseline="0" dirty="0" smtClean="0"/>
                        <a:t> заданий по теме «ОВР» в порядке определенного педагогом возрастания сложности + отдельно презентация с теорией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Для задания № 20 ОГЭ выделены три составляющих мини-умения, к каждому приведены теория и упражнения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467275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87" y="5003949"/>
            <a:ext cx="5863502" cy="10763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728" y="3651651"/>
            <a:ext cx="5848925" cy="12907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50971" y="6093111"/>
            <a:ext cx="5933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Над последовательностью заданий еще нужно подумать=))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36145" y="3628108"/>
            <a:ext cx="5384800" cy="230832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1600" dirty="0">
                <a:ea typeface="Calibri" panose="020F0502020204030204" pitchFamily="34" charset="0"/>
              </a:rPr>
              <a:t>А. Умение определять степень окисления химических элементов в </a:t>
            </a:r>
            <a:r>
              <a:rPr lang="ru-RU" sz="1600" dirty="0" smtClean="0">
                <a:ea typeface="Calibri" panose="020F0502020204030204" pitchFamily="34" charset="0"/>
              </a:rPr>
              <a:t>соединениях.</a:t>
            </a:r>
          </a:p>
          <a:p>
            <a:endParaRPr lang="ru-RU" sz="1600" dirty="0" smtClean="0"/>
          </a:p>
          <a:p>
            <a:r>
              <a:rPr lang="ru-RU" sz="1600" dirty="0" smtClean="0"/>
              <a:t>Б</a:t>
            </a:r>
            <a:r>
              <a:rPr lang="ru-RU" sz="1600" dirty="0"/>
              <a:t>. Умения определять окислитель и восстановитель, процессы окисление и восстановление, количество отданных и принятых </a:t>
            </a:r>
            <a:r>
              <a:rPr lang="ru-RU" sz="1600" dirty="0" smtClean="0"/>
              <a:t>электронов.</a:t>
            </a:r>
          </a:p>
          <a:p>
            <a:endParaRPr lang="ru-RU" sz="1600" dirty="0" smtClean="0"/>
          </a:p>
          <a:p>
            <a:r>
              <a:rPr lang="ru-RU" sz="1600" dirty="0" smtClean="0"/>
              <a:t>В</a:t>
            </a:r>
            <a:r>
              <a:rPr lang="ru-RU" sz="1600" dirty="0"/>
              <a:t>. Умения составлять электронный баланс и расставлять </a:t>
            </a:r>
            <a:r>
              <a:rPr lang="ru-RU" sz="1600" dirty="0" smtClean="0"/>
              <a:t>коэффициенты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336145" y="6019609"/>
            <a:ext cx="538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Получилось мини-пособие к теме=))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63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54" y="228378"/>
            <a:ext cx="6363855" cy="631445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7236" y="4087309"/>
            <a:ext cx="6415232" cy="217032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4601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82" y="817418"/>
            <a:ext cx="6863034" cy="55187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073" y="1190363"/>
            <a:ext cx="6307426" cy="307019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9528" y="4369206"/>
            <a:ext cx="5947207" cy="233988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9176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82" y="1180089"/>
            <a:ext cx="6698529" cy="46470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1782" y="1072949"/>
            <a:ext cx="5229080" cy="21102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6316" y="3824001"/>
            <a:ext cx="6474546" cy="282805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2992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0291" y="921961"/>
            <a:ext cx="112406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  <a:lumOff val="50000"/>
                  </a:schemeClr>
                </a:solidFill>
              </a:rPr>
              <a:t>О программах для самостоятельного изучения/повторения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0349346" y="1091115"/>
            <a:ext cx="757382" cy="738909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2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0291" y="2884162"/>
            <a:ext cx="1124065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ea typeface="Calibri" panose="020F0502020204030204" pitchFamily="34" charset="0"/>
              </a:rPr>
              <a:t>Программа </a:t>
            </a:r>
            <a:r>
              <a:rPr lang="ru-RU" sz="2000" dirty="0">
                <a:solidFill>
                  <a:srgbClr val="002060"/>
                </a:solidFill>
                <a:ea typeface="Calibri" panose="020F0502020204030204" pitchFamily="34" charset="0"/>
              </a:rPr>
              <a:t>для самостоятельного изучения темы «Химическая связь» </a:t>
            </a:r>
            <a:r>
              <a:rPr lang="ru-RU" sz="2000" dirty="0" smtClean="0">
                <a:solidFill>
                  <a:srgbClr val="002060"/>
                </a:solidFill>
                <a:ea typeface="Calibri" panose="020F0502020204030204" pitchFamily="34" charset="0"/>
              </a:rPr>
              <a:t>для </a:t>
            </a:r>
            <a:r>
              <a:rPr lang="ru-RU" sz="2000" dirty="0">
                <a:solidFill>
                  <a:srgbClr val="002060"/>
                </a:solidFill>
                <a:ea typeface="Calibri" panose="020F0502020204030204" pitchFamily="34" charset="0"/>
              </a:rPr>
              <a:t>учащихся 9 </a:t>
            </a:r>
            <a:r>
              <a:rPr lang="ru-RU" sz="2000" dirty="0" smtClean="0">
                <a:solidFill>
                  <a:srgbClr val="002060"/>
                </a:solidFill>
                <a:ea typeface="Calibri" panose="020F0502020204030204" pitchFamily="34" charset="0"/>
              </a:rPr>
              <a:t>класса.</a:t>
            </a:r>
          </a:p>
          <a:p>
            <a:pPr marL="342900" indent="-342900">
              <a:buAutoNum type="arabicPeriod"/>
            </a:pPr>
            <a:endParaRPr lang="ru-RU" sz="2000" dirty="0" smtClean="0">
              <a:solidFill>
                <a:srgbClr val="002060"/>
              </a:solidFill>
              <a:ea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Программа для самостоятельного </a:t>
            </a:r>
            <a:r>
              <a:rPr lang="ru-RU" sz="2000" dirty="0">
                <a:solidFill>
                  <a:srgbClr val="002060"/>
                </a:solidFill>
              </a:rPr>
              <a:t>повторения и самоконтроля по теме «Химические уравнения</a:t>
            </a:r>
            <a:r>
              <a:rPr lang="ru-RU" sz="2000" dirty="0" smtClean="0">
                <a:solidFill>
                  <a:srgbClr val="002060"/>
                </a:solidFill>
              </a:rPr>
              <a:t>» </a:t>
            </a:r>
            <a:r>
              <a:rPr lang="ru-RU" sz="2000" dirty="0" smtClean="0">
                <a:solidFill>
                  <a:srgbClr val="002060"/>
                </a:solidFill>
              </a:rPr>
              <a:t>в </a:t>
            </a:r>
            <a:r>
              <a:rPr lang="ru-RU" sz="2000" dirty="0">
                <a:solidFill>
                  <a:srgbClr val="002060"/>
                </a:solidFill>
              </a:rPr>
              <a:t>8 классе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7164" y="5400361"/>
            <a:ext cx="113976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ea typeface="Calibri" panose="020F0502020204030204" pitchFamily="34" charset="0"/>
              </a:rPr>
              <a:t>Обе программы основаны на использовании Интернет-ресурсов, но построены по-разному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18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08" y="696162"/>
            <a:ext cx="5785485" cy="55476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073" y="2773143"/>
            <a:ext cx="5791055" cy="387646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9247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318" y="1240414"/>
            <a:ext cx="10287000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57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12" y="1662980"/>
            <a:ext cx="5520170" cy="36480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328" y="631153"/>
            <a:ext cx="6059054" cy="611357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6764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400" y="675005"/>
            <a:ext cx="112406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  <a:lumOff val="50000"/>
                  </a:schemeClr>
                </a:solidFill>
              </a:rPr>
              <a:t>Техническое задание № 2 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6398" y="4742358"/>
            <a:ext cx="11434619" cy="15696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ВНИМАНИЕ! </a:t>
            </a:r>
          </a:p>
          <a:p>
            <a:pPr algn="just"/>
            <a:r>
              <a:rPr lang="ru-RU" sz="24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Ссылки </a:t>
            </a:r>
            <a:r>
              <a:rPr lang="ru-RU" sz="2400" b="1" dirty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на </a:t>
            </a:r>
            <a:r>
              <a:rPr lang="ru-RU" sz="24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онлайн-диагностику и опрос будут отправлены на электронные почты участников группы не позднее чем через 3  дня </a:t>
            </a:r>
            <a:r>
              <a:rPr lang="ru-RU" sz="2400" b="1" dirty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после вебинара</a:t>
            </a:r>
            <a:r>
              <a:rPr lang="ru-RU" sz="24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.</a:t>
            </a:r>
            <a:endParaRPr lang="ru-RU" sz="2400" b="1" dirty="0">
              <a:ln w="12700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399" y="2031573"/>
            <a:ext cx="114346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400" b="1" dirty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Пройти онлайн-диагностику естественнонаучной грамотности (мини-аналог мониторинга </a:t>
            </a:r>
            <a:r>
              <a:rPr lang="en-US" sz="24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PISA</a:t>
            </a:r>
            <a:r>
              <a:rPr lang="ru-RU" sz="24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, используемого для оценки ЕНГ 15-летних школьников). </a:t>
            </a:r>
            <a:endParaRPr lang="ru-RU" sz="2400" b="1" dirty="0">
              <a:ln w="12700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/>
              </a:solidFill>
            </a:endParaRPr>
          </a:p>
          <a:p>
            <a:pPr marL="457200" indent="-457200" algn="just">
              <a:buAutoNum type="arabicPeriod"/>
            </a:pPr>
            <a:r>
              <a:rPr lang="ru-RU" sz="2400" b="1" dirty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Пройти </a:t>
            </a:r>
            <a:r>
              <a:rPr lang="ru-RU" sz="24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мини-опрос </a:t>
            </a:r>
            <a:r>
              <a:rPr lang="ru-RU" sz="2400" b="1" dirty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после диагностики </a:t>
            </a:r>
            <a:r>
              <a:rPr lang="ru-RU" sz="24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ЕНГ (в </a:t>
            </a:r>
            <a:r>
              <a:rPr lang="ru-RU" sz="2400" b="1" dirty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аспекте </a:t>
            </a:r>
            <a:r>
              <a:rPr lang="ru-RU" sz="24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методического анализа </a:t>
            </a:r>
            <a:r>
              <a:rPr lang="ru-RU" sz="2400" b="1" dirty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предложенных </a:t>
            </a:r>
            <a:r>
              <a:rPr lang="ru-RU" sz="24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заданий). </a:t>
            </a:r>
            <a:endParaRPr lang="ru-RU" sz="2400" b="1" dirty="0">
              <a:ln w="12700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1142" y="1414844"/>
            <a:ext cx="9211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400" b="1" dirty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Срок </a:t>
            </a:r>
            <a:r>
              <a:rPr lang="ru-RU" sz="24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выполнения – </a:t>
            </a:r>
            <a:r>
              <a:rPr lang="ru-RU" sz="2400" b="1" dirty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до 21 мая 2021 года (включительно</a:t>
            </a:r>
            <a:r>
              <a:rPr lang="ru-RU" sz="2400" b="1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)</a:t>
            </a:r>
            <a:endParaRPr lang="ru-RU" sz="2400" b="1" dirty="0">
              <a:ln w="12700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68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945" y="1152380"/>
            <a:ext cx="10677525" cy="486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84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75" y="931226"/>
            <a:ext cx="6061652" cy="55757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8217" y="2262908"/>
            <a:ext cx="6109241" cy="4410367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5347855" y="2549237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22</a:t>
            </a:r>
            <a:endParaRPr lang="ru-RU" sz="1200" dirty="0"/>
          </a:p>
        </p:txBody>
      </p:sp>
      <p:sp>
        <p:nvSpPr>
          <p:cNvPr id="5" name="Овал 4"/>
          <p:cNvSpPr/>
          <p:nvPr/>
        </p:nvSpPr>
        <p:spPr>
          <a:xfrm>
            <a:off x="3964058" y="3700648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</a:t>
            </a:r>
            <a:endParaRPr lang="ru-RU" sz="1200" dirty="0"/>
          </a:p>
        </p:txBody>
      </p:sp>
      <p:sp>
        <p:nvSpPr>
          <p:cNvPr id="6" name="Овал 5"/>
          <p:cNvSpPr/>
          <p:nvPr/>
        </p:nvSpPr>
        <p:spPr>
          <a:xfrm>
            <a:off x="4668983" y="2549235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4</a:t>
            </a:r>
            <a:endParaRPr lang="ru-RU" sz="1200" dirty="0"/>
          </a:p>
        </p:txBody>
      </p:sp>
      <p:sp>
        <p:nvSpPr>
          <p:cNvPr id="7" name="Овал 6"/>
          <p:cNvSpPr/>
          <p:nvPr/>
        </p:nvSpPr>
        <p:spPr>
          <a:xfrm>
            <a:off x="3964058" y="2549235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8" name="Овал 7"/>
          <p:cNvSpPr/>
          <p:nvPr/>
        </p:nvSpPr>
        <p:spPr>
          <a:xfrm>
            <a:off x="10463338" y="4236354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9</a:t>
            </a:r>
            <a:endParaRPr lang="ru-RU" sz="1200" dirty="0"/>
          </a:p>
        </p:txBody>
      </p:sp>
      <p:sp>
        <p:nvSpPr>
          <p:cNvPr id="9" name="Овал 8"/>
          <p:cNvSpPr/>
          <p:nvPr/>
        </p:nvSpPr>
        <p:spPr>
          <a:xfrm>
            <a:off x="2506373" y="5648701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</a:t>
            </a:r>
            <a:endParaRPr lang="ru-RU" sz="1200" dirty="0"/>
          </a:p>
        </p:txBody>
      </p:sp>
      <p:sp>
        <p:nvSpPr>
          <p:cNvPr id="10" name="Овал 9"/>
          <p:cNvSpPr/>
          <p:nvPr/>
        </p:nvSpPr>
        <p:spPr>
          <a:xfrm>
            <a:off x="5356805" y="4684734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6</a:t>
            </a:r>
            <a:endParaRPr lang="ru-RU" sz="1200" dirty="0"/>
          </a:p>
        </p:txBody>
      </p:sp>
      <p:sp>
        <p:nvSpPr>
          <p:cNvPr id="11" name="Овал 10"/>
          <p:cNvSpPr/>
          <p:nvPr/>
        </p:nvSpPr>
        <p:spPr>
          <a:xfrm>
            <a:off x="3958069" y="4684733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5</a:t>
            </a:r>
            <a:endParaRPr lang="ru-RU" sz="1200" dirty="0"/>
          </a:p>
        </p:txBody>
      </p:sp>
      <p:sp>
        <p:nvSpPr>
          <p:cNvPr id="12" name="Овал 11"/>
          <p:cNvSpPr/>
          <p:nvPr/>
        </p:nvSpPr>
        <p:spPr>
          <a:xfrm>
            <a:off x="4657437" y="4684735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15</a:t>
            </a:r>
            <a:endParaRPr lang="ru-RU" sz="1200" dirty="0"/>
          </a:p>
        </p:txBody>
      </p:sp>
      <p:sp>
        <p:nvSpPr>
          <p:cNvPr id="13" name="Овал 12"/>
          <p:cNvSpPr/>
          <p:nvPr/>
        </p:nvSpPr>
        <p:spPr>
          <a:xfrm>
            <a:off x="3257223" y="4684733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14" name="Овал 13"/>
          <p:cNvSpPr/>
          <p:nvPr/>
        </p:nvSpPr>
        <p:spPr>
          <a:xfrm>
            <a:off x="4664363" y="3700649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8</a:t>
            </a:r>
            <a:endParaRPr lang="ru-RU" sz="1200" dirty="0"/>
          </a:p>
        </p:txBody>
      </p:sp>
      <p:sp>
        <p:nvSpPr>
          <p:cNvPr id="15" name="Овал 14"/>
          <p:cNvSpPr/>
          <p:nvPr/>
        </p:nvSpPr>
        <p:spPr>
          <a:xfrm>
            <a:off x="5347856" y="3700648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17</a:t>
            </a:r>
            <a:endParaRPr lang="ru-RU" sz="1200" dirty="0"/>
          </a:p>
        </p:txBody>
      </p:sp>
      <p:sp>
        <p:nvSpPr>
          <p:cNvPr id="16" name="Овал 15"/>
          <p:cNvSpPr/>
          <p:nvPr/>
        </p:nvSpPr>
        <p:spPr>
          <a:xfrm>
            <a:off x="4657436" y="5668819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8</a:t>
            </a:r>
            <a:endParaRPr lang="ru-RU" sz="1200" dirty="0"/>
          </a:p>
        </p:txBody>
      </p:sp>
      <p:sp>
        <p:nvSpPr>
          <p:cNvPr id="17" name="Овал 16"/>
          <p:cNvSpPr/>
          <p:nvPr/>
        </p:nvSpPr>
        <p:spPr>
          <a:xfrm>
            <a:off x="5316831" y="5668820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17</a:t>
            </a:r>
            <a:endParaRPr lang="ru-RU" sz="1200" dirty="0"/>
          </a:p>
        </p:txBody>
      </p:sp>
      <p:sp>
        <p:nvSpPr>
          <p:cNvPr id="18" name="Овал 17"/>
          <p:cNvSpPr/>
          <p:nvPr/>
        </p:nvSpPr>
        <p:spPr>
          <a:xfrm>
            <a:off x="9762472" y="4236355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4</a:t>
            </a:r>
            <a:endParaRPr lang="ru-RU" sz="1200" dirty="0"/>
          </a:p>
        </p:txBody>
      </p:sp>
      <p:sp>
        <p:nvSpPr>
          <p:cNvPr id="19" name="Овал 18"/>
          <p:cNvSpPr/>
          <p:nvPr/>
        </p:nvSpPr>
        <p:spPr>
          <a:xfrm>
            <a:off x="8343648" y="4236357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20" name="Овал 19"/>
          <p:cNvSpPr/>
          <p:nvPr/>
        </p:nvSpPr>
        <p:spPr>
          <a:xfrm>
            <a:off x="9087965" y="4236356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</a:t>
            </a:r>
            <a:endParaRPr lang="ru-RU" sz="1200" dirty="0"/>
          </a:p>
        </p:txBody>
      </p:sp>
      <p:sp>
        <p:nvSpPr>
          <p:cNvPr id="21" name="Овал 20"/>
          <p:cNvSpPr/>
          <p:nvPr/>
        </p:nvSpPr>
        <p:spPr>
          <a:xfrm>
            <a:off x="10463338" y="2673104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8</a:t>
            </a:r>
            <a:endParaRPr lang="ru-RU" sz="1200" dirty="0"/>
          </a:p>
        </p:txBody>
      </p:sp>
      <p:sp>
        <p:nvSpPr>
          <p:cNvPr id="22" name="Овал 21"/>
          <p:cNvSpPr/>
          <p:nvPr/>
        </p:nvSpPr>
        <p:spPr>
          <a:xfrm>
            <a:off x="11168263" y="2673103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4</a:t>
            </a:r>
            <a:endParaRPr lang="ru-RU" sz="1200" dirty="0"/>
          </a:p>
        </p:txBody>
      </p:sp>
      <p:sp>
        <p:nvSpPr>
          <p:cNvPr id="23" name="Овал 22"/>
          <p:cNvSpPr/>
          <p:nvPr/>
        </p:nvSpPr>
        <p:spPr>
          <a:xfrm>
            <a:off x="9762473" y="2673103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13</a:t>
            </a:r>
            <a:endParaRPr lang="ru-RU" sz="1200" dirty="0"/>
          </a:p>
        </p:txBody>
      </p:sp>
      <p:sp>
        <p:nvSpPr>
          <p:cNvPr id="24" name="Овал 23"/>
          <p:cNvSpPr/>
          <p:nvPr/>
        </p:nvSpPr>
        <p:spPr>
          <a:xfrm>
            <a:off x="9093202" y="2676901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25" name="Овал 24"/>
          <p:cNvSpPr/>
          <p:nvPr/>
        </p:nvSpPr>
        <p:spPr>
          <a:xfrm>
            <a:off x="8453584" y="2673106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26" name="Овал 25"/>
          <p:cNvSpPr/>
          <p:nvPr/>
        </p:nvSpPr>
        <p:spPr>
          <a:xfrm>
            <a:off x="11170598" y="4236353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11</a:t>
            </a:r>
            <a:endParaRPr lang="ru-RU" sz="1200" dirty="0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5857" y="1722871"/>
            <a:ext cx="4219575" cy="523875"/>
          </a:xfrm>
          <a:prstGeom prst="rect">
            <a:avLst/>
          </a:prstGeom>
        </p:spPr>
      </p:pic>
      <p:sp>
        <p:nvSpPr>
          <p:cNvPr id="28" name="Овал 27"/>
          <p:cNvSpPr/>
          <p:nvPr/>
        </p:nvSpPr>
        <p:spPr>
          <a:xfrm>
            <a:off x="10455851" y="5693390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10</a:t>
            </a:r>
            <a:endParaRPr lang="ru-RU" sz="1200" dirty="0"/>
          </a:p>
        </p:txBody>
      </p:sp>
      <p:sp>
        <p:nvSpPr>
          <p:cNvPr id="29" name="Овал 28"/>
          <p:cNvSpPr/>
          <p:nvPr/>
        </p:nvSpPr>
        <p:spPr>
          <a:xfrm>
            <a:off x="9762471" y="5668819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4</a:t>
            </a:r>
            <a:endParaRPr lang="ru-RU" sz="1200" dirty="0"/>
          </a:p>
        </p:txBody>
      </p:sp>
      <p:sp>
        <p:nvSpPr>
          <p:cNvPr id="30" name="Овал 29"/>
          <p:cNvSpPr/>
          <p:nvPr/>
        </p:nvSpPr>
        <p:spPr>
          <a:xfrm>
            <a:off x="9094498" y="5668819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</a:t>
            </a:r>
            <a:endParaRPr lang="ru-RU" sz="1200" dirty="0"/>
          </a:p>
        </p:txBody>
      </p:sp>
      <p:sp>
        <p:nvSpPr>
          <p:cNvPr id="31" name="Овал 30"/>
          <p:cNvSpPr/>
          <p:nvPr/>
        </p:nvSpPr>
        <p:spPr>
          <a:xfrm>
            <a:off x="11149231" y="5693390"/>
            <a:ext cx="526473" cy="5357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11</a:t>
            </a:r>
            <a:endParaRPr lang="ru-RU" sz="12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225778" y="812800"/>
            <a:ext cx="5657500" cy="91007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33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178" y="1370011"/>
            <a:ext cx="10182225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69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25" y="914688"/>
            <a:ext cx="10277475" cy="50101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152" y="5924838"/>
            <a:ext cx="11255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P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  <a:r>
              <a:rPr lang="en-US" sz="2000" b="1" dirty="0" smtClean="0">
                <a:solidFill>
                  <a:srgbClr val="002060"/>
                </a:solidFill>
              </a:rPr>
              <a:t>S</a:t>
            </a:r>
            <a:r>
              <a:rPr lang="ru-RU" sz="2000" b="1" dirty="0" smtClean="0">
                <a:solidFill>
                  <a:srgbClr val="002060"/>
                </a:solidFill>
              </a:rPr>
              <a:t>. Результаты ответов на вопросы, связанных с </a:t>
            </a:r>
            <a:r>
              <a:rPr lang="en-US" sz="2000" b="1" dirty="0" smtClean="0">
                <a:solidFill>
                  <a:srgbClr val="002060"/>
                </a:solidFill>
              </a:rPr>
              <a:t>PISA</a:t>
            </a:r>
            <a:r>
              <a:rPr lang="ru-RU" sz="2000" b="1" dirty="0" smtClean="0">
                <a:solidFill>
                  <a:srgbClr val="002060"/>
                </a:solidFill>
              </a:rPr>
              <a:t>, будут представлены на втором вебинаре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770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97" y="2227036"/>
            <a:ext cx="11361708" cy="408254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2597" y="878206"/>
            <a:ext cx="113617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  <a:lumOff val="50000"/>
                  </a:schemeClr>
                </a:solidFill>
              </a:rPr>
              <a:t>На установочном вебинаре 19 марта было выдано первое задание для самостоятельной работы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52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86" y="657050"/>
            <a:ext cx="11321231" cy="604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52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Другая 4">
      <a:majorFont>
        <a:latin typeface="Century Schoolbook"/>
        <a:ea typeface=""/>
        <a:cs typeface=""/>
      </a:majorFont>
      <a:minorFont>
        <a:latin typeface="Century Schoolbook"/>
        <a:ea typeface=""/>
        <a:cs typeface="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1027</TotalTime>
  <Words>940</Words>
  <Application>Microsoft Office PowerPoint</Application>
  <PresentationFormat>Широкоэкранный</PresentationFormat>
  <Paragraphs>151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Century Schoolbook</vt:lpstr>
      <vt:lpstr>Wingdings 2</vt:lpstr>
      <vt:lpstr>Дивиденд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Клинова М Н</dc:creator>
  <cp:lastModifiedBy>Клинова М Н</cp:lastModifiedBy>
  <cp:revision>133</cp:revision>
  <dcterms:created xsi:type="dcterms:W3CDTF">2021-04-24T15:28:37Z</dcterms:created>
  <dcterms:modified xsi:type="dcterms:W3CDTF">2021-04-27T17:34:20Z</dcterms:modified>
</cp:coreProperties>
</file>