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25"/>
  </p:notesMasterIdLst>
  <p:handoutMasterIdLst>
    <p:handoutMasterId r:id="rId26"/>
  </p:handoutMasterIdLst>
  <p:sldIdLst>
    <p:sldId id="257" r:id="rId2"/>
    <p:sldId id="273" r:id="rId3"/>
    <p:sldId id="270" r:id="rId4"/>
    <p:sldId id="27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1" r:id="rId13"/>
    <p:sldId id="268" r:id="rId14"/>
    <p:sldId id="266" r:id="rId15"/>
    <p:sldId id="267" r:id="rId16"/>
    <p:sldId id="269" r:id="rId17"/>
    <p:sldId id="272" r:id="rId18"/>
    <p:sldId id="274" r:id="rId19"/>
    <p:sldId id="278" r:id="rId20"/>
    <p:sldId id="276" r:id="rId21"/>
    <p:sldId id="275" r:id="rId22"/>
    <p:sldId id="277" r:id="rId23"/>
    <p:sldId id="280" r:id="rId2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9003842-3EF1-4998-B790-E2EE42432769}">
          <p14:sldIdLst>
            <p14:sldId id="257"/>
          </p14:sldIdLst>
        </p14:section>
        <p14:section name="Раздел оглавления" id="{1E476B7F-0A46-4325-96D8-35A9431F5926}">
          <p14:sldIdLst>
            <p14:sldId id="273"/>
          </p14:sldIdLst>
        </p14:section>
        <p14:section name="ОБОБЩЕННЫЙ АНАЛИЗ РЕЗУЛЬТАТОВ АНКЕТИРОВАНИЯ УЧАСТНИКОВ ГРУППЫ " id="{79AA1832-5EA6-401C-83DC-FC82A7BDE6DF}">
          <p14:sldIdLst>
            <p14:sldId id="270"/>
            <p14:sldId id="279"/>
            <p14:sldId id="259"/>
            <p14:sldId id="260"/>
            <p14:sldId id="261"/>
            <p14:sldId id="262"/>
            <p14:sldId id="263"/>
            <p14:sldId id="264"/>
            <p14:sldId id="265"/>
          </p14:sldIdLst>
        </p14:section>
        <p14:section name="ЗНАКОМСТВО С ЭЛЕКТРОННЫМИ ИСТОЧНИКАМИ ЗАДАНИЙ ФГ  " id="{4FA95A70-CDEB-4F4C-88FF-75B33D76E63D}">
          <p14:sldIdLst>
            <p14:sldId id="271"/>
            <p14:sldId id="268"/>
            <p14:sldId id="266"/>
            <p14:sldId id="267"/>
            <p14:sldId id="269"/>
          </p14:sldIdLst>
        </p14:section>
        <p14:section name="ДОРОЖНАЯ КАРТА ПРОЕКТА  " id="{7ABF9817-CBAE-4A99-A427-30B57F2B7843}">
          <p14:sldIdLst>
            <p14:sldId id="272"/>
            <p14:sldId id="274"/>
            <p14:sldId id="278"/>
            <p14:sldId id="276"/>
            <p14:sldId id="275"/>
            <p14:sldId id="277"/>
            <p14:sldId id="28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90" autoAdjust="0"/>
  </p:normalViewPr>
  <p:slideViewPr>
    <p:cSldViewPr snapToGrid="0">
      <p:cViewPr varScale="1">
        <p:scale>
          <a:sx n="81" d="100"/>
          <a:sy n="81" d="100"/>
        </p:scale>
        <p:origin x="72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E51D080-0FA4-452C-BE9C-57B885F95115}" type="datetime1">
              <a:rPr lang="ru-RU" smtClean="0"/>
              <a:t>08.02.2022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68A2903-BD5A-4833-B0CA-AB5B8165171B}" type="datetime1">
              <a:rPr lang="ru-RU" smtClean="0"/>
              <a:t>08.02.2022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  <a:endParaRPr lang="en-US"/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A68A2903-BD5A-4833-B0CA-AB5B8165171B}" type="datetime1">
              <a:rPr lang="ru-RU" smtClean="0"/>
              <a:t>08.02.2022</a:t>
            </a:fld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45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A68A2903-BD5A-4833-B0CA-AB5B8165171B}" type="datetime1">
              <a:rPr lang="ru-RU" smtClean="0"/>
              <a:t>08.02.2022</a:t>
            </a:fld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031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  <a:cs typeface="FreesiaUPC" panose="020B0502040204020203" pitchFamily="34" charset="-34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/>
              <a:t>Образец подзаголовка</a:t>
            </a:r>
            <a:endParaRPr lang="en-US" dirty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Дата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4DAEB3-2211-4CA3-9D23-0143FCF3926F}" type="datetime1">
              <a:rPr lang="ru-RU" smtClean="0"/>
              <a:t>08.02.2022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Номер слайда 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82E9B35-0826-45CC-9C2C-707B22DFAA83}" type="datetime1">
              <a:rPr lang="ru-RU" smtClean="0"/>
              <a:t>08.02.2022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Номер слайда 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C0063D-EDF2-4190-A726-B9B651F864E7}" type="datetime1">
              <a:rPr lang="ru-RU" smtClean="0"/>
              <a:t>08.02.2022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289488-0C23-4DC8-A9FA-240659547385}" type="datetime1">
              <a:rPr lang="ru-RU" smtClean="0"/>
              <a:t>08.02.2022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Номер слайда 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Дата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3EFA117-2261-4A1D-8BE7-0B7E6A1366C0}" type="datetime1">
              <a:rPr lang="ru-RU" smtClean="0"/>
              <a:t>08.02.2022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Номер слайда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9279E9-B6DA-4AB3-A7CE-B748E56BEA69}" type="datetime1">
              <a:rPr lang="ru-RU" smtClean="0"/>
              <a:t>08.02.2022</a:t>
            </a:fld>
            <a:endParaRPr lang="en-US" dirty="0"/>
          </a:p>
        </p:txBody>
      </p:sp>
      <p:sp>
        <p:nvSpPr>
          <p:cNvPr id="9" name="Нижний колонтитул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Номер слайда 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CF7452-61A3-4CDC-ACAB-74E5B4A7EF57}" type="datetime1">
              <a:rPr lang="ru-RU" smtClean="0"/>
              <a:t>08.02.2022</a:t>
            </a:fld>
            <a:endParaRPr lang="en-US" dirty="0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Номер слайда 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D00952-BE77-47A2-BE29-2226E2D6BB12}" type="datetime1">
              <a:rPr lang="ru-RU" smtClean="0"/>
              <a:t>08.02.2022</a:t>
            </a:fld>
            <a:endParaRPr lang="en-US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Номер слайда 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4D5EF43-AECB-4459-AE90-3AFB54138C76}" type="datetime1">
              <a:rPr lang="ru-RU" smtClean="0"/>
              <a:t>08.02.2022</a:t>
            </a:fld>
            <a:endParaRPr lang="en-US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Номер слайда 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 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FD0FAC8F-653F-479B-B209-9F30C9091843}" type="datetime1">
              <a:rPr lang="ru-RU" smtClean="0"/>
              <a:t>08.02.2022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Рисунок 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36FD9FC9-5FD1-4E3B-B719-212F55599717}" type="datetime1">
              <a:rPr lang="ru-RU" smtClean="0"/>
              <a:t>08.02.2022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 dirty="0"/>
              <a:t>Стиль образца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" dirty="0"/>
              <a:t>Щелкните, чтобы изменить стили текста образца слайда</a:t>
            </a:r>
          </a:p>
          <a:p>
            <a:pPr lvl="1" rtl="0"/>
            <a:r>
              <a:rPr lang="ru" dirty="0"/>
              <a:t>Второй уровень</a:t>
            </a:r>
          </a:p>
          <a:p>
            <a:pPr lvl="2" rtl="0"/>
            <a:r>
              <a:rPr lang="ru" dirty="0"/>
              <a:t>Третий уровень</a:t>
            </a:r>
          </a:p>
          <a:p>
            <a:pPr lvl="3" rtl="0"/>
            <a:r>
              <a:rPr lang="ru" dirty="0"/>
              <a:t>Четвертый уровень</a:t>
            </a:r>
          </a:p>
          <a:p>
            <a:pPr lvl="4" rtl="0"/>
            <a:r>
              <a:rPr lang="ru" dirty="0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428A7F57-8526-4A03-89D8-FFB0245E6649}" type="datetime1">
              <a:rPr lang="ru-RU" smtClean="0"/>
              <a:t>08.02.2022</a:t>
            </a:fld>
            <a:endParaRPr lang="en-US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fg.resh.edu.ru/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skiv.instrao.ru/bank-zadaniy/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fioco.ru/%D0%BF%D1%80%D0%B8%D0%BC%D0%B5%D1%80%D1%8B-%D0%B7%D0%B0%D0%B4%D0%B0%D1%87-pisa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png"/><Relationship Id="rId7" Type="http://schemas.openxmlformats.org/officeDocument/2006/relationships/slide" Target="slide1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3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educomm.iro.perm.ru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hyperlink" Target="https://edsoo.ru/Funkcionalnaya_gramotnost.htm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events.webinar.ru/36707917/10308327/record-new/10602787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Прямоугольник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1249" y="1785659"/>
            <a:ext cx="6115317" cy="3686015"/>
          </a:xfrm>
        </p:spPr>
        <p:txBody>
          <a:bodyPr rtlCol="0">
            <a:normAutofit fontScale="90000"/>
          </a:bodyPr>
          <a:lstStyle/>
          <a:p>
            <a:r>
              <a:rPr lang="ru-RU" sz="4000" dirty="0"/>
              <a:t>ФОРМЫ И МЕТОДЫ РАБОТЫ С СЕТЕВОЙ ГРУППОЙ УЧИТЕЛЕЙ-ПРЕДМЕТНИКОВ ПО НАПРАВЛЕНИЮ ФИНАНСОВАЯ ГРАМОТНОСТЬ</a:t>
            </a:r>
            <a:br>
              <a:rPr lang="ru-RU" sz="4000" dirty="0"/>
            </a:br>
            <a:br>
              <a:rPr lang="ru-RU" sz="800" dirty="0"/>
            </a:br>
            <a:endParaRPr lang="ru" sz="7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27754" y="4672739"/>
            <a:ext cx="6131346" cy="1021498"/>
          </a:xfrm>
        </p:spPr>
        <p:txBody>
          <a:bodyPr rtlCol="0">
            <a:normAutofit/>
          </a:bodyPr>
          <a:lstStyle/>
          <a:p>
            <a:pPr rtl="0"/>
            <a:r>
              <a:rPr lang="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ВЕБИНАР 1</a:t>
            </a: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4">
            <a:extLst>
              <a:ext uri="{FF2B5EF4-FFF2-40B4-BE49-F238E27FC236}">
                <a16:creationId xmlns:a16="http://schemas.microsoft.com/office/drawing/2014/main" id="{BD4BCDD4-9F9C-4E4A-A0FC-E297A9817C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0" r="48784"/>
          <a:stretch/>
        </p:blipFill>
        <p:spPr bwMode="auto">
          <a:xfrm>
            <a:off x="0" y="0"/>
            <a:ext cx="47258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4A65E47-D4C8-4563-A545-BB7579EFE700}"/>
              </a:ext>
            </a:extLst>
          </p:cNvPr>
          <p:cNvSpPr/>
          <p:nvPr/>
        </p:nvSpPr>
        <p:spPr>
          <a:xfrm>
            <a:off x="0" y="6587071"/>
            <a:ext cx="12192000" cy="2709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63ED71-9DED-4550-8B0D-56E608B39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0" dirty="0">
                <a:solidFill>
                  <a:srgbClr val="202124"/>
                </a:solidFill>
                <a:effectLst/>
              </a:rPr>
              <a:t>ЕСТЬ ЛИ У ВАС ОПЫТ САМОСТОЯТЕЛЬНОЙ РАЗРАБОТКИ КРИТЕРИЕВ ОЦЕНИВАНИЯ К УЧЕБНЫМ ЗАДАНИЯМ (СВОИМ ИЛИ ЧУЖИМ)?</a:t>
            </a:r>
            <a:endParaRPr lang="ru-RU" sz="3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DF81597-470C-4B8E-B689-F3FE1F6B70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500" y="2226377"/>
            <a:ext cx="9378776" cy="401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539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C32D4D-5D8B-4162-8B14-E9BD67843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0" dirty="0">
                <a:solidFill>
                  <a:srgbClr val="202124"/>
                </a:solidFill>
                <a:effectLst/>
              </a:rPr>
              <a:t>ЗАДАНИЯ НА РАЗВИТИЕ И ПРОВЕРКУ КАКИХ КОНКРЕТНЫХ УМЕНИЙ ФИНАНСОВОЙ ГРАМОТНОСТИ, ВЫ НАИБОЛЕЕ ЧАСТО ПРИМЕНЯЕТЕ ПРИ ОБУЧЕНИИ ШКОЛЬНИКОВ?</a:t>
            </a:r>
            <a:endParaRPr lang="ru-RU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5F454C-4D3A-41FC-A8CA-F70DE75598C1}"/>
              </a:ext>
            </a:extLst>
          </p:cNvPr>
          <p:cNvSpPr txBox="1"/>
          <p:nvPr/>
        </p:nvSpPr>
        <p:spPr>
          <a:xfrm>
            <a:off x="1250066" y="2083442"/>
            <a:ext cx="990561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Умение анализировать графики и сравнивать полученные результаты.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Умение работать с диагностикой, проектировать, выстраивать межпредметные связи.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Умение критически мыслить и систематизировать информацию об экономических процессах, умения применять полученные знания для решения задач в экономической и общественной деятельности, семейной и бытовой сферах, уметь противодействовать асоциальным проявлениям.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25087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89E46D-3A07-4A7A-A146-C799B95E60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66800" y="3429000"/>
            <a:ext cx="10058400" cy="1449387"/>
          </a:xfrm>
        </p:spPr>
        <p:txBody>
          <a:bodyPr>
            <a:normAutofit fontScale="90000"/>
          </a:bodyPr>
          <a:lstStyle/>
          <a:p>
            <a:r>
              <a:rPr lang="ru-RU" sz="44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ЗНАКОМСТВО С ЭЛЕКТРОННЫМИ ИСТОЧНИКАМИ ЗАДАНИЙ ПО ФГ</a:t>
            </a:r>
            <a:br>
              <a:rPr lang="ru-RU" sz="24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</a:br>
            <a:br>
              <a:rPr lang="ru-RU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3179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4D65B5-DF0A-4339-85C3-E81158314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БАНКИ ЗАДАНИЙ (ИЛИ ПРИМЕРЫ ЗАДАНИЙ) ПО ОЦЕНКЕ ФУНКЦИОНАЛЬНОЙ ГРАМОТНОСТИ ОБУЧАЮЩИХСЯ</a:t>
            </a:r>
            <a:endParaRPr lang="ru-RU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CBB807-760B-4B50-A3F9-5F4F07D6FC67}"/>
              </a:ext>
            </a:extLst>
          </p:cNvPr>
          <p:cNvSpPr txBox="1"/>
          <p:nvPr/>
        </p:nvSpPr>
        <p:spPr>
          <a:xfrm>
            <a:off x="1151970" y="2063291"/>
            <a:ext cx="10058400" cy="3733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0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Банк заданий по направлениям ФГ на портале Российской электронной школы (РЭШ): </a:t>
            </a:r>
            <a:r>
              <a:rPr lang="ru-RU" sz="2400" u="sng" dirty="0">
                <a:solidFill>
                  <a:srgbClr val="0000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  <a:hlinkClick r:id="rId2"/>
              </a:rPr>
              <a:t>https://fg.resh.edu.ru/</a:t>
            </a:r>
            <a:r>
              <a:rPr lang="ru-RU" sz="24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C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(для изучения возможностей и работы нужна регистрация как учителя какой-либо конкретной школы; в системе можно назначать варианты работ для учеников, предоставлять им коды доступа для выполнения заданий в режиме онлайн без регистрации; назначать экспертов для проверки в системе заданий со свободными ответами – в качестве эксперта педагог может назначить себя и т.п.)</a:t>
            </a:r>
            <a:endParaRPr lang="ru-RU" sz="2400" dirty="0">
              <a:effectLst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0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580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4D65B5-DF0A-4339-85C3-E81158314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БАНКИ ЗАДАНИЙ (ИЛИ ПРИМЕРЫ ЗАДАНИЙ) ПО ОЦЕНКЕ ФУНКЦИОНАЛЬНОЙ ГРАМОТНОСТИ ОБУЧАЮЩИХСЯ</a:t>
            </a:r>
            <a:endParaRPr lang="ru-RU" sz="3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13BAC3-0E3A-4315-80C0-C18F2677EBF6}"/>
              </a:ext>
            </a:extLst>
          </p:cNvPr>
          <p:cNvSpPr txBox="1"/>
          <p:nvPr/>
        </p:nvSpPr>
        <p:spPr>
          <a:xfrm>
            <a:off x="1261641" y="2124003"/>
            <a:ext cx="9894039" cy="3381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Банк заданий по оценке функциональной грамотности, разработанный Институтом стратегии развития образования РАО: </a:t>
            </a:r>
            <a:r>
              <a:rPr lang="ru-RU" sz="2800" u="sng" dirty="0">
                <a:solidFill>
                  <a:srgbClr val="0000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  <a:hlinkClick r:id="rId2"/>
              </a:rPr>
              <a:t>http://skiv.instrao.ru/bank-zadaniy/</a:t>
            </a:r>
            <a:r>
              <a:rPr lang="ru-RU" sz="2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C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(по каждому направлению есть пакет документов в формате ПДФ: сами задания, описание их характеристик, система оценивания, небольшие методические рекомендации к заданиям).</a:t>
            </a:r>
            <a:endParaRPr lang="ru-RU" sz="2800" dirty="0">
              <a:effectLst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416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4D65B5-DF0A-4339-85C3-E81158314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БАНКИ ЗАДАНИЙ (ИЛИ ПРИМЕРЫ ЗАДАНИЙ) ПО ОЦЕНКЕ ФУНКЦИОНАЛЬНОЙ ГРАМОТНОСТИ ОБУЧАЮЩИХСЯ</a:t>
            </a:r>
            <a:endParaRPr lang="ru-RU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0FD53F-25C9-4369-BA95-2FE963F8780E}"/>
              </a:ext>
            </a:extLst>
          </p:cNvPr>
          <p:cNvSpPr txBox="1"/>
          <p:nvPr/>
        </p:nvSpPr>
        <p:spPr>
          <a:xfrm>
            <a:off x="1238491" y="2106592"/>
            <a:ext cx="9917189" cy="2771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0000"/>
              </a:lnSpc>
              <a:spcAft>
                <a:spcPts val="800"/>
              </a:spcAft>
            </a:pPr>
            <a:r>
              <a:rPr lang="ru-RU" sz="32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Примеры заданий исследования PISA на сайте ФИОКО: </a:t>
            </a:r>
            <a:r>
              <a:rPr lang="ru-RU" sz="3200" u="sng" dirty="0">
                <a:solidFill>
                  <a:srgbClr val="0000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  <a:hlinkClick r:id="rId2"/>
              </a:rPr>
              <a:t>https://fioco.ru/примеры-задач-pisa</a:t>
            </a:r>
            <a:r>
              <a:rPr lang="ru-RU" sz="32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C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(это реальные задания, которые предлагались школьникам в цикле 2015 и 2018 </a:t>
            </a:r>
            <a:r>
              <a:rPr lang="ru-RU" sz="3200" dirty="0" err="1">
                <a:solidFill>
                  <a:srgbClr val="C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гг</a:t>
            </a:r>
            <a:r>
              <a:rPr lang="ru-RU" sz="3200" dirty="0">
                <a:solidFill>
                  <a:srgbClr val="C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, тогда уже для выполнения на компьютерах)</a:t>
            </a:r>
            <a:endParaRPr lang="ru-RU" sz="3200" dirty="0">
              <a:effectLst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476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4D65B5-DF0A-4339-85C3-E81158314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БАНКИ ЗАДАНИЙ (ИЛИ ПРИМЕРЫ ЗАДАНИЙ) ПО ОЦЕНКЕ ФУНКЦИОНАЛЬНОЙ ГРАМОТНОСТИ ОБУЧАЮЩИХСЯ</a:t>
            </a:r>
            <a:endParaRPr lang="ru-RU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105C61-8995-4003-A7EB-BA61D61EC520}"/>
              </a:ext>
            </a:extLst>
          </p:cNvPr>
          <p:cNvSpPr txBox="1"/>
          <p:nvPr/>
        </p:nvSpPr>
        <p:spPr>
          <a:xfrm>
            <a:off x="1154767" y="2032398"/>
            <a:ext cx="10000913" cy="3457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0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Сборники заданий в библиотеке Московской электронной школы </a:t>
            </a:r>
            <a:r>
              <a:rPr lang="ru-RU" sz="2000" dirty="0">
                <a:solidFill>
                  <a:srgbClr val="C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(регистрация для просмотра заданий не нужна; здесь есть электронные учебные пособия и сборники заданий в формате международных и национальных исследований качества образования, которые предполагают командное решение практико-ориентированных заданий, направленных на формирование естественнонаучной, читательской, математической, финансовой, информационной грамотности. Пока нет креативных и глобальных. Несмотря на абсолютную «незаточенность» </a:t>
            </a:r>
            <a:r>
              <a:rPr lang="en-US" sz="2000" dirty="0">
                <a:solidFill>
                  <a:srgbClr val="C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PISA</a:t>
            </a:r>
            <a:r>
              <a:rPr lang="ru-RU" sz="2000" dirty="0">
                <a:solidFill>
                  <a:srgbClr val="C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на учебные предметы, в сборниках МЭШ есть к ним привязка, это может понравиться некоторым педагогам-предметникам)</a:t>
            </a:r>
            <a:endParaRPr lang="ru-RU" sz="2000" dirty="0">
              <a:effectLst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8886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89E46D-3A07-4A7A-A146-C799B95E60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66800" y="3429000"/>
            <a:ext cx="10058400" cy="1449387"/>
          </a:xfrm>
        </p:spPr>
        <p:txBody>
          <a:bodyPr>
            <a:normAutofit fontScale="90000"/>
          </a:bodyPr>
          <a:lstStyle/>
          <a:p>
            <a:r>
              <a:rPr lang="ru-RU" sz="44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ДОРОЖНАЯ КАРТА ПРОЕКТА:</a:t>
            </a:r>
            <a:br>
              <a:rPr lang="ru-RU" sz="44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</a:br>
            <a:r>
              <a:rPr lang="ru-RU" sz="36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НАПРАВЛЕНИЯ РАБОТЫ</a:t>
            </a:r>
            <a:br>
              <a:rPr lang="ru-RU" sz="24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</a:br>
            <a:br>
              <a:rPr lang="ru-RU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7414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203A155-4B02-43F9-A801-E874BFE70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ОРГАНИЗАЦИЯ РАБОТЫ СЕТЕВОЙ ГРУППЫ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24F8B6-FB93-4C7B-8B47-31D0216C7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ClrTx/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</a:rPr>
              <a:t>Составление дорожной карты.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</a:rPr>
              <a:t>Организация ежемесячных обучающих вебинаров с привлечением экспертов.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</a:rPr>
              <a:t>Организация взаимодействия участников сетевой группы по направлению ФГ.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</a:rPr>
              <a:t>Организация конкурсов профессионального мастерства и конференций.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483400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203A155-4B02-43F9-A801-E874BFE70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НАУЧНО-МЕТОДИЧЕСКОЕ СОПРОВОЖДЕНИЕ 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24F8B6-FB93-4C7B-8B47-31D0216C7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ClrTx/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</a:rPr>
              <a:t>Проведение семинаров-тренингов для учителей по решению заданий для оценки финансовой грамотности обучающихся.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</a:rPr>
              <a:t>Консультирование педагогов сетевой группы по вопросам внедрения в учебный процесс банка заданий для оценки финансовой грамотности.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</a:rPr>
              <a:t>Разработка рекомендаций, методических пособий для педагогов по вопросам формирования и оценки финансовой грамотности обучающихся.</a:t>
            </a:r>
          </a:p>
        </p:txBody>
      </p:sp>
    </p:spTree>
    <p:extLst>
      <p:ext uri="{BB962C8B-B14F-4D97-AF65-F5344CB8AC3E}">
        <p14:creationId xmlns:p14="http://schemas.microsoft.com/office/powerpoint/2010/main" val="257373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BAC2EC-8F56-4A0E-A502-98A43E4AC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ПЛАН РАБОТЫ</a:t>
            </a:r>
          </a:p>
        </p:txBody>
      </p:sp>
      <mc:AlternateContent xmlns:mc="http://schemas.openxmlformats.org/markup-compatibility/2006">
        <mc:Choice xmlns:psuz="http://schemas.microsoft.com/office/powerpoint/2016/summaryzoom" Requires="psuz">
          <p:graphicFrame>
            <p:nvGraphicFramePr>
              <p:cNvPr id="6" name="Интерактивное оглавление 5">
                <a:extLst>
                  <a:ext uri="{FF2B5EF4-FFF2-40B4-BE49-F238E27FC236}">
                    <a16:creationId xmlns:a16="http://schemas.microsoft.com/office/drawing/2014/main" id="{DB3703B8-27AD-4297-AD04-E87FE4833F3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27678408"/>
                  </p:ext>
                </p:extLst>
              </p:nvPr>
            </p:nvGraphicFramePr>
            <p:xfrm>
              <a:off x="601133" y="2108199"/>
              <a:ext cx="10651067" cy="3982384"/>
            </p:xfrm>
            <a:graphic>
              <a:graphicData uri="http://schemas.microsoft.com/office/powerpoint/2016/summaryzoom">
                <psuz:summaryZm>
                  <psuz:summaryZmObj sectionId="{79AA1832-5EA6-401C-83DC-FC82A7BDE6DF}">
                    <psuz:zmPr id="{31C6C359-7EFF-446B-BCEE-6A39D815DC44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412730" y="1092509"/>
                          <a:ext cx="3195320" cy="1797367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4FA95A70-CDEB-4F4C-88FF-75B33D76E63D}">
                    <psuz:zmPr id="{DBDA2A20-EAB0-4B76-AD72-58337DB6E628}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3727874" y="1092509"/>
                          <a:ext cx="3195320" cy="1797367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7ABF9817-CBAE-4A99-A427-30B57F2B7843}">
                    <psuz:zmPr id="{EFAB0D77-B151-40C2-B915-4E9D55E8C886}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7043018" y="1092509"/>
                          <a:ext cx="3195320" cy="1797367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gridLayout/>
                </psuz:summaryZm>
              </a:graphicData>
            </a:graphic>
          </p:graphicFrame>
        </mc:Choice>
        <mc:Fallback>
          <p:grpSp>
            <p:nvGrpSpPr>
              <p:cNvPr id="6" name="Интерактивное оглавление 5">
                <a:extLst>
                  <a:ext uri="{FF2B5EF4-FFF2-40B4-BE49-F238E27FC236}">
                    <a16:creationId xmlns:a16="http://schemas.microsoft.com/office/drawing/2014/main" id="{DB3703B8-27AD-4297-AD04-E87FE4833F34}"/>
                  </a:ext>
                </a:extLst>
              </p:cNvPr>
              <p:cNvGrpSpPr>
                <a:grpSpLocks noGrp="1" noUngrp="1" noRot="1" noChangeAspect="1" noMove="1" noResize="1"/>
              </p:cNvGrpSpPr>
              <p:nvPr/>
            </p:nvGrpSpPr>
            <p:grpSpPr>
              <a:xfrm>
                <a:off x="601133" y="2108199"/>
                <a:ext cx="10651067" cy="3982384"/>
                <a:chOff x="601133" y="2108199"/>
                <a:chExt cx="10651067" cy="3982384"/>
              </a:xfrm>
            </p:grpSpPr>
            <p:pic>
              <p:nvPicPr>
                <p:cNvPr id="4" name="Рисунок 4">
                  <a:hlinkClick r:id="rId5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013863" y="3200708"/>
                  <a:ext cx="3195320" cy="1797367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5" name="Рисунок 5">
                  <a:hlinkClick r:id="rId6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329007" y="3200708"/>
                  <a:ext cx="3195320" cy="1797367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7" name="Рисунок 7">
                  <a:hlinkClick r:id="rId7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644151" y="3200708"/>
                  <a:ext cx="3195320" cy="1797367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</p:grpSp>
        </mc:Fallback>
      </mc:AlternateContent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C2420F-6756-410F-B303-EDC2D7C81E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03536" y="3230863"/>
            <a:ext cx="2584928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642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203A155-4B02-43F9-A801-E874BFE70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ДИССЕМИНАЦИЯ ПЕДАГОГИЧЕСКОГО ОПЫТА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24F8B6-FB93-4C7B-8B47-31D0216C7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ClrTx/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Организация и проведение открытых уроков, мастер-классов победителей и призеров регионального этапа конкурса «Учитель года-2022» по вопросам формирования и оценки функциональной грамотности школьников.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Организация и проведение регионального семинара-практикума по обмену опытом «Образовательные практики формирования финансовой грамотности школьников»</a:t>
            </a:r>
            <a:endParaRPr lang="ru-RU" sz="2000" dirty="0">
              <a:solidFill>
                <a:schemeClr val="tx1"/>
              </a:solidFill>
              <a:ea typeface="Calibri" panose="020F0502020204030204" pitchFamily="34" charset="0"/>
            </a:endParaRP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</a:rPr>
              <a:t>Региональная конференция по стратегическому планированию, развитию и сопровождению формирования и оценки функциональной грамотности обучающихся общеобразовательных организаций края.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</a:rPr>
              <a:t>Региональный конкурс «Лучшие практики формирования функциональной грамотности обучающихся»</a:t>
            </a:r>
          </a:p>
        </p:txBody>
      </p:sp>
    </p:spTree>
    <p:extLst>
      <p:ext uri="{BB962C8B-B14F-4D97-AF65-F5344CB8AC3E}">
        <p14:creationId xmlns:p14="http://schemas.microsoft.com/office/powerpoint/2010/main" val="40026999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203A155-4B02-43F9-A801-E874BFE70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ПОВЫШЕНИЕ КВАЛИФИКАЦИИ 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24F8B6-FB93-4C7B-8B47-31D0216C7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Организация и проведение практико-ориентированных курсов повышения квалификации учителей по направлению развития компетенций в области формирования и оценки финансовой грамотности обучающихся, в том числе по индивидуальным образовательным маршрутам педагогов.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5260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203A155-4B02-43F9-A801-E874BFE70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ИНФОРМАЦИОННАЯ ПОДДЕРЖКА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41E5D67-EFB5-486F-9994-B74C43EDB49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79" y="3237769"/>
            <a:ext cx="4604169" cy="2083532"/>
          </a:xfrm>
        </p:spPr>
      </p:pic>
      <p:sp>
        <p:nvSpPr>
          <p:cNvPr id="9" name="Объект 8">
            <a:extLst>
              <a:ext uri="{FF2B5EF4-FFF2-40B4-BE49-F238E27FC236}">
                <a16:creationId xmlns:a16="http://schemas.microsoft.com/office/drawing/2014/main" id="{6FC739EA-6A8A-42C8-A630-1B2A4516B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2172283"/>
            <a:ext cx="4604168" cy="630563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Сетевое сообщество педагогов Пермского края (perm.ru)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0398D2-8011-496B-B1A3-896327D440E7}"/>
              </a:ext>
            </a:extLst>
          </p:cNvPr>
          <p:cNvSpPr txBox="1"/>
          <p:nvPr/>
        </p:nvSpPr>
        <p:spPr>
          <a:xfrm>
            <a:off x="6096000" y="2172283"/>
            <a:ext cx="51911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Формирование функциональной грамотности (edsoo.ru)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8F6C5E8-9FF4-47CC-9600-9246A7CB91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237769"/>
            <a:ext cx="4604169" cy="203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9697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8F9E7FC5-7C06-43BC-B8C3-96F19080A3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85188" y="2427222"/>
            <a:ext cx="10058400" cy="1449387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YS Text"/>
              </a:rPr>
              <a:t>Ссылка для просмотра вебинара:  </a:t>
            </a:r>
            <a:r>
              <a:rPr lang="ru-RU" b="0" i="0" dirty="0">
                <a:solidFill>
                  <a:srgbClr val="333333"/>
                </a:solidFill>
                <a:effectLst/>
                <a:latin typeface="aktivgrotesk"/>
                <a:hlinkClick r:id="rId2"/>
              </a:rPr>
              <a:t>https://events.webinar.ru/36707917/10308327/record-new/10602787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1136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89E46D-3A07-4A7A-A146-C799B95E60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66800" y="3429000"/>
            <a:ext cx="10058400" cy="1449387"/>
          </a:xfrm>
        </p:spPr>
        <p:txBody>
          <a:bodyPr>
            <a:normAutofit fontScale="90000"/>
          </a:bodyPr>
          <a:lstStyle/>
          <a:p>
            <a:r>
              <a:rPr lang="ru-RU" sz="4400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ОБОБЩЕННЫЙ АНАЛИЗ РЕЗУЛЬТАТОВ АНКЕТИРОВАНИЯ УЧАСТНИКОВ ГРУППЫ</a:t>
            </a:r>
            <a:br>
              <a:rPr lang="ru-RU" b="0" i="0" dirty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04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B6B0AE-A704-4145-ACFD-9839DB7E2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УЧИТЕЛЕМ КАКОГО ПРЕДМЕТА ВЫ ЯВЛЯЕТЕСЬ?</a:t>
            </a:r>
            <a:r>
              <a:rPr lang="ru" sz="3600" dirty="0">
                <a:solidFill>
                  <a:srgbClr val="FFFFFF"/>
                </a:solidFill>
              </a:rPr>
              <a:t>скачок</a:t>
            </a:r>
            <a:endParaRPr lang="ru-RU" sz="3600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A742405-4F81-43E7-9865-D06FF71866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03759" y="6471406"/>
            <a:ext cx="2584850" cy="365125"/>
          </a:xfrm>
        </p:spPr>
        <p:txBody>
          <a:bodyPr/>
          <a:lstStyle/>
          <a:p>
            <a:pPr rtl="0"/>
            <a:r>
              <a:rPr lang="ru-RU" sz="1400" dirty="0">
                <a:latin typeface="+mj-lt"/>
              </a:rPr>
              <a:t>4</a:t>
            </a:r>
            <a:r>
              <a:rPr lang="ru-RU" dirty="0"/>
              <a:t>.</a:t>
            </a:r>
            <a:endParaRPr lang="en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C37F8BD-EFAF-41BA-8885-26D59B1A79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40" t="23399"/>
          <a:stretch/>
        </p:blipFill>
        <p:spPr>
          <a:xfrm>
            <a:off x="1097280" y="2210959"/>
            <a:ext cx="10058400" cy="396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815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2374AA-723E-4725-BC7F-A18D5EE0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6542" y="210402"/>
            <a:ext cx="9916887" cy="1450757"/>
          </a:xfrm>
        </p:spPr>
        <p:txBody>
          <a:bodyPr>
            <a:noAutofit/>
          </a:bodyPr>
          <a:lstStyle/>
          <a:p>
            <a:r>
              <a:rPr lang="ru-RU" sz="3600" dirty="0"/>
              <a:t>КАК ДОЛГО ВЫ РАБОТАЕТЕ ПО НАПРАВЛЕНИЮ ФГ?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A01318A-FE85-4F90-9FA3-72A15303E3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3229" b="9741"/>
          <a:stretch/>
        </p:blipFill>
        <p:spPr>
          <a:xfrm>
            <a:off x="1137557" y="1806373"/>
            <a:ext cx="9916886" cy="420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453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682BAC-05F2-4B88-9666-57D421177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КАК ОСУЩЕСТВЛЯЕТСЯ ПОДГОТОВКА ПО ФИНАНСОВОЙ ГРАМОТНОСТИ?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7F7EC0A-F75C-4A3F-90E3-79137F1007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952" r="5762"/>
          <a:stretch/>
        </p:blipFill>
        <p:spPr>
          <a:xfrm>
            <a:off x="1097281" y="2166258"/>
            <a:ext cx="10142222" cy="418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938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85A0F9-A9A5-4001-81FF-4D2C403E6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0" dirty="0">
                <a:solidFill>
                  <a:srgbClr val="202124"/>
                </a:solidFill>
                <a:effectLst/>
              </a:rPr>
              <a:t>ЗНАКОМЫ ЛИ ВЫ С ОБЩЕЙ КОНЦЕПЦИЕЙ И ПРОЦЕДУРОЙ МЕЖДУНАРОДНОГО ИССЛЕДОВАНИЯ PISA?</a:t>
            </a:r>
            <a:endParaRPr lang="ru-RU" sz="3600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B771D66-3A2D-42EF-B66A-C1A74A8E0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3A3EB09-9589-491F-8F3D-F4B976926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463" y="1995104"/>
            <a:ext cx="8112034" cy="435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753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303443-CEC2-4A3E-84E6-FDEB2BE70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0" dirty="0">
                <a:solidFill>
                  <a:srgbClr val="202124"/>
                </a:solidFill>
                <a:effectLst/>
              </a:rPr>
              <a:t>ИЗВЕСТНА ЛИ ВАМ СТРУКТУРА ЗАДАНИЙ НА ПРОВЕРКУ УМЕНИЙ И КОМПЕТЕНЦИЙ ФГ?</a:t>
            </a:r>
            <a:endParaRPr lang="ru-RU" sz="3600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0E65281-D400-4D19-8E3C-D35D49B44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0DC70C7-8FE3-402B-88F3-6C684D5F7C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420" y="1968382"/>
            <a:ext cx="8574526" cy="431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54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E924D-FD9C-4C80-8F0E-0DABB3601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020" y="437074"/>
            <a:ext cx="10868628" cy="1450757"/>
          </a:xfrm>
        </p:spPr>
        <p:txBody>
          <a:bodyPr>
            <a:noAutofit/>
          </a:bodyPr>
          <a:lstStyle/>
          <a:p>
            <a:r>
              <a:rPr lang="ru-RU" sz="2800" b="0" i="1" dirty="0">
                <a:solidFill>
                  <a:srgbClr val="202124"/>
                </a:solidFill>
                <a:effectLst/>
              </a:rPr>
              <a:t>ЧАСТО ЛИ ВЫ ИСПОЛЬЗУЕТЕ НА СВОИХ УРОКАХ ЗАДАНИЯ, МАТЕРИАЛЫ КОТОРЫХ СОСТОЯТ ИЗ ТЕКСТОВ, ГРАФИКОВ, ТАБЛИЦ, РИСУНКОВ И СВЯЗАННЫХ С НИМИ ВОПРОСОВ?</a:t>
            </a:r>
            <a:endParaRPr lang="ru-RU" sz="2800" i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44C078-AC21-40FE-88A2-B3A1E811A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519" y="2206016"/>
            <a:ext cx="10214961" cy="392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446261"/>
      </p:ext>
    </p:extLst>
  </p:cSld>
  <p:clrMapOvr>
    <a:masterClrMapping/>
  </p:clrMapOvr>
</p:sld>
</file>

<file path=ppt/theme/theme1.xml><?xml version="1.0" encoding="utf-8"?>
<a:theme xmlns:a="http://schemas.openxmlformats.org/drawingml/2006/main" name="1_Ретроспектива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95_TF56160789" id="{E9416FAF-F856-40AC-9675-C9B0760B1290}" vid="{1EEFFE07-2D5A-4CA5-A479-4D088CDD8AD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5887</TotalTime>
  <Words>737</Words>
  <Application>Microsoft Office PowerPoint</Application>
  <PresentationFormat>Широкоэкранный</PresentationFormat>
  <Paragraphs>51</Paragraphs>
  <Slides>23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aktivgrotesk</vt:lpstr>
      <vt:lpstr>Arial</vt:lpstr>
      <vt:lpstr>Bookman Old Style</vt:lpstr>
      <vt:lpstr>Calibri</vt:lpstr>
      <vt:lpstr>Franklin Gothic Book</vt:lpstr>
      <vt:lpstr>Roboto</vt:lpstr>
      <vt:lpstr>Times New Roman</vt:lpstr>
      <vt:lpstr>YS Text</vt:lpstr>
      <vt:lpstr>1_РетроспективаVTI</vt:lpstr>
      <vt:lpstr>ФОРМЫ И МЕТОДЫ РАБОТЫ С СЕТЕВОЙ ГРУППОЙ УЧИТЕЛЕЙ-ПРЕДМЕТНИКОВ ПО НАПРАВЛЕНИЮ ФИНАНСОВАЯ ГРАМОТНОСТЬ  </vt:lpstr>
      <vt:lpstr>ПЛАН РАБОТЫ</vt:lpstr>
      <vt:lpstr>ОБОБЩЕННЫЙ АНАЛИЗ РЕЗУЛЬТАТОВ АНКЕТИРОВАНИЯ УЧАСТНИКОВ ГРУППЫ </vt:lpstr>
      <vt:lpstr>УЧИТЕЛЕМ КАКОГО ПРЕДМЕТА ВЫ ЯВЛЯЕТЕСЬ?скачок</vt:lpstr>
      <vt:lpstr>КАК ДОЛГО ВЫ РАБОТАЕТЕ ПО НАПРАВЛЕНИЮ ФГ? </vt:lpstr>
      <vt:lpstr>КАК ОСУЩЕСТВЛЯЕТСЯ ПОДГОТОВКА ПО ФИНАНСОВОЙ ГРАМОТНОСТИ?</vt:lpstr>
      <vt:lpstr>ЗНАКОМЫ ЛИ ВЫ С ОБЩЕЙ КОНЦЕПЦИЕЙ И ПРОЦЕДУРОЙ МЕЖДУНАРОДНОГО ИССЛЕДОВАНИЯ PISA?</vt:lpstr>
      <vt:lpstr>ИЗВЕСТНА ЛИ ВАМ СТРУКТУРА ЗАДАНИЙ НА ПРОВЕРКУ УМЕНИЙ И КОМПЕТЕНЦИЙ ФГ?</vt:lpstr>
      <vt:lpstr>ЧАСТО ЛИ ВЫ ИСПОЛЬЗУЕТЕ НА СВОИХ УРОКАХ ЗАДАНИЯ, МАТЕРИАЛЫ КОТОРЫХ СОСТОЯТ ИЗ ТЕКСТОВ, ГРАФИКОВ, ТАБЛИЦ, РИСУНКОВ И СВЯЗАННЫХ С НИМИ ВОПРОСОВ?</vt:lpstr>
      <vt:lpstr>ЕСТЬ ЛИ У ВАС ОПЫТ САМОСТОЯТЕЛЬНОЙ РАЗРАБОТКИ КРИТЕРИЕВ ОЦЕНИВАНИЯ К УЧЕБНЫМ ЗАДАНИЯМ (СВОИМ ИЛИ ЧУЖИМ)?</vt:lpstr>
      <vt:lpstr>ЗАДАНИЯ НА РАЗВИТИЕ И ПРОВЕРКУ КАКИХ КОНКРЕТНЫХ УМЕНИЙ ФИНАНСОВОЙ ГРАМОТНОСТИ, ВЫ НАИБОЛЕЕ ЧАСТО ПРИМЕНЯЕТЕ ПРИ ОБУЧЕНИИ ШКОЛЬНИКОВ?</vt:lpstr>
      <vt:lpstr>ЗНАКОМСТВО С ЭЛЕКТРОННЫМИ ИСТОЧНИКАМИ ЗАДАНИЙ ПО ФГ  </vt:lpstr>
      <vt:lpstr>БАНКИ ЗАДАНИЙ (ИЛИ ПРИМЕРЫ ЗАДАНИЙ) ПО ОЦЕНКЕ ФУНКЦИОНАЛЬНОЙ ГРАМОТНОСТИ ОБУЧАЮЩИХСЯ</vt:lpstr>
      <vt:lpstr>БАНКИ ЗАДАНИЙ (ИЛИ ПРИМЕРЫ ЗАДАНИЙ) ПО ОЦЕНКЕ ФУНКЦИОНАЛЬНОЙ ГРАМОТНОСТИ ОБУЧАЮЩИХСЯ</vt:lpstr>
      <vt:lpstr>БАНКИ ЗАДАНИЙ (ИЛИ ПРИМЕРЫ ЗАДАНИЙ) ПО ОЦЕНКЕ ФУНКЦИОНАЛЬНОЙ ГРАМОТНОСТИ ОБУЧАЮЩИХСЯ</vt:lpstr>
      <vt:lpstr>БАНКИ ЗАДАНИЙ (ИЛИ ПРИМЕРЫ ЗАДАНИЙ) ПО ОЦЕНКЕ ФУНКЦИОНАЛЬНОЙ ГРАМОТНОСТИ ОБУЧАЮЩИХСЯ</vt:lpstr>
      <vt:lpstr>ДОРОЖНАЯ КАРТА ПРОЕКТА: НАПРАВЛЕНИЯ РАБОТЫ  </vt:lpstr>
      <vt:lpstr>ОРГАНИЗАЦИЯ РАБОТЫ СЕТЕВОЙ ГРУППЫ</vt:lpstr>
      <vt:lpstr>НАУЧНО-МЕТОДИЧЕСКОЕ СОПРОВОЖДЕНИЕ </vt:lpstr>
      <vt:lpstr>ДИССЕМИНАЦИЯ ПЕДАГОГИЧЕСКОГО ОПЫТА</vt:lpstr>
      <vt:lpstr>ПОВЫШЕНИЕ КВАЛИФИКАЦИИ </vt:lpstr>
      <vt:lpstr>ИНФОРМАЦИОННАЯ ПОДДЕРЖКА</vt:lpstr>
      <vt:lpstr>Ссылка для просмотра вебинара:  https://events.webinar.ru/36707917/10308327/record-new/10602787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ФИНАНСОВОЙ ГРАМОТНОСТИ В РАМКАХ РАБОТЫ С СЕТЕВОЙ ГРУППОЙ УЧИТЕЛЕЙ-ПРЕДМЕТНИКОВ</dc:title>
  <dc:creator>Надежда</dc:creator>
  <cp:lastModifiedBy>Надежда</cp:lastModifiedBy>
  <cp:revision>6</cp:revision>
  <dcterms:created xsi:type="dcterms:W3CDTF">2022-02-03T09:34:42Z</dcterms:created>
  <dcterms:modified xsi:type="dcterms:W3CDTF">2022-02-08T15:35:48Z</dcterms:modified>
</cp:coreProperties>
</file>