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51"/>
  </p:notesMasterIdLst>
  <p:sldIdLst>
    <p:sldId id="256" r:id="rId2"/>
    <p:sldId id="317" r:id="rId3"/>
    <p:sldId id="257" r:id="rId4"/>
    <p:sldId id="279" r:id="rId5"/>
    <p:sldId id="320" r:id="rId6"/>
    <p:sldId id="278" r:id="rId7"/>
    <p:sldId id="321" r:id="rId8"/>
    <p:sldId id="323" r:id="rId9"/>
    <p:sldId id="318" r:id="rId10"/>
    <p:sldId id="284" r:id="rId11"/>
    <p:sldId id="319" r:id="rId12"/>
    <p:sldId id="289" r:id="rId13"/>
    <p:sldId id="322" r:id="rId14"/>
    <p:sldId id="327" r:id="rId15"/>
    <p:sldId id="261" r:id="rId16"/>
    <p:sldId id="324" r:id="rId17"/>
    <p:sldId id="326" r:id="rId18"/>
    <p:sldId id="328" r:id="rId19"/>
    <p:sldId id="260" r:id="rId20"/>
    <p:sldId id="288" r:id="rId21"/>
    <p:sldId id="329" r:id="rId22"/>
    <p:sldId id="330" r:id="rId23"/>
    <p:sldId id="342" r:id="rId24"/>
    <p:sldId id="344" r:id="rId25"/>
    <p:sldId id="343" r:id="rId26"/>
    <p:sldId id="334" r:id="rId27"/>
    <p:sldId id="335" r:id="rId28"/>
    <p:sldId id="331" r:id="rId29"/>
    <p:sldId id="337" r:id="rId30"/>
    <p:sldId id="338" r:id="rId31"/>
    <p:sldId id="340" r:id="rId32"/>
    <p:sldId id="341" r:id="rId33"/>
    <p:sldId id="346" r:id="rId34"/>
    <p:sldId id="345" r:id="rId35"/>
    <p:sldId id="354" r:id="rId36"/>
    <p:sldId id="291" r:id="rId37"/>
    <p:sldId id="292" r:id="rId38"/>
    <p:sldId id="332" r:id="rId39"/>
    <p:sldId id="347" r:id="rId40"/>
    <p:sldId id="348" r:id="rId41"/>
    <p:sldId id="349" r:id="rId42"/>
    <p:sldId id="350" r:id="rId43"/>
    <p:sldId id="351" r:id="rId44"/>
    <p:sldId id="352" r:id="rId45"/>
    <p:sldId id="353" r:id="rId46"/>
    <p:sldId id="325" r:id="rId47"/>
    <p:sldId id="314" r:id="rId48"/>
    <p:sldId id="355" r:id="rId49"/>
    <p:sldId id="268" r:id="rId5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9900"/>
    <a:srgbClr val="008000"/>
    <a:srgbClr val="669900"/>
    <a:srgbClr val="336600"/>
    <a:srgbClr val="FF66FF"/>
    <a:srgbClr val="00FFFF"/>
    <a:srgbClr val="FF0000"/>
    <a:srgbClr val="286F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68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image" Target="../media/image69.jpeg"/><Relationship Id="rId6" Type="http://schemas.openxmlformats.org/officeDocument/2006/relationships/image" Target="../media/image74.jpeg"/><Relationship Id="rId5" Type="http://schemas.openxmlformats.org/officeDocument/2006/relationships/image" Target="../media/image73.jpeg"/><Relationship Id="rId4" Type="http://schemas.openxmlformats.org/officeDocument/2006/relationships/image" Target="../media/image72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C862C0-37AA-441D-B0CF-7C7A57345E15}" type="doc">
      <dgm:prSet loTypeId="urn:microsoft.com/office/officeart/2008/layout/HexagonCluster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9236821-4A2B-4241-9D3B-BD67F955A58E}">
      <dgm:prSet phldrT="[Текст]" custT="1"/>
      <dgm:spPr>
        <a:solidFill>
          <a:srgbClr val="A80000"/>
        </a:solidFill>
        <a:ln>
          <a:solidFill>
            <a:srgbClr val="C00000"/>
          </a:solidFill>
        </a:ln>
      </dgm:spPr>
      <dgm:t>
        <a:bodyPr/>
        <a:lstStyle/>
        <a:p>
          <a:pPr>
            <a:lnSpc>
              <a:spcPct val="90000"/>
            </a:lnSpc>
            <a:spcBef>
              <a:spcPts val="0"/>
            </a:spcBef>
            <a:spcAft>
              <a:spcPts val="0"/>
            </a:spcAft>
          </a:pPr>
          <a:r>
            <a:rPr lang="ru-RU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Строение вещества</a:t>
          </a:r>
        </a:p>
        <a:p>
          <a:pPr>
            <a:lnSpc>
              <a:spcPct val="90000"/>
            </a:lnSpc>
            <a:spcBef>
              <a:spcPts val="0"/>
            </a:spcBef>
            <a:spcAft>
              <a:spcPts val="0"/>
            </a:spcAft>
          </a:pPr>
          <a:r>
            <a:rPr lang="ru-RU" sz="1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(2 задания)</a:t>
          </a:r>
          <a:endParaRPr lang="ru-RU" sz="1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F57E411-8491-42E8-A1AC-AA848B5FD185}" type="parTrans" cxnId="{598FCF45-E616-490D-B861-E2E17E0432C9}">
      <dgm:prSet/>
      <dgm:spPr/>
      <dgm:t>
        <a:bodyPr/>
        <a:lstStyle/>
        <a:p>
          <a:pPr>
            <a:lnSpc>
              <a:spcPct val="90000"/>
            </a:lnSpc>
            <a:spcBef>
              <a:spcPts val="0"/>
            </a:spcBef>
            <a:spcAft>
              <a:spcPts val="0"/>
            </a:spcAft>
          </a:pPr>
          <a:endParaRPr lang="ru-RU" sz="1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E51B37E-826D-4662-8AED-05A5C1F60BBF}" type="sibTrans" cxnId="{598FCF45-E616-490D-B861-E2E17E0432C9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28575">
          <a:solidFill>
            <a:srgbClr val="7030A0"/>
          </a:solidFill>
        </a:ln>
      </dgm:spPr>
      <dgm:t>
        <a:bodyPr/>
        <a:lstStyle/>
        <a:p>
          <a:pPr>
            <a:lnSpc>
              <a:spcPct val="90000"/>
            </a:lnSpc>
            <a:spcBef>
              <a:spcPts val="0"/>
            </a:spcBef>
            <a:spcAft>
              <a:spcPts val="0"/>
            </a:spcAft>
          </a:pPr>
          <a:endParaRPr lang="ru-RU" sz="1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6D50A40-E4D8-4F07-B4ED-962044119486}">
      <dgm:prSet phldrT="[Текст]" custT="1"/>
      <dgm:spPr>
        <a:solidFill>
          <a:srgbClr val="A80000"/>
        </a:solidFill>
        <a:ln>
          <a:solidFill>
            <a:srgbClr val="C00000"/>
          </a:solidFill>
        </a:ln>
      </dgm:spPr>
      <dgm:t>
        <a:bodyPr/>
        <a:lstStyle/>
        <a:p>
          <a:pPr>
            <a:lnSpc>
              <a:spcPct val="90000"/>
            </a:lnSpc>
            <a:spcBef>
              <a:spcPts val="0"/>
            </a:spcBef>
            <a:spcAft>
              <a:spcPts val="0"/>
            </a:spcAft>
          </a:pPr>
          <a:r>
            <a:rPr lang="ru-RU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Многообразие химических реакций</a:t>
          </a:r>
        </a:p>
        <a:p>
          <a:pPr>
            <a:lnSpc>
              <a:spcPct val="90000"/>
            </a:lnSpc>
            <a:spcBef>
              <a:spcPts val="0"/>
            </a:spcBef>
            <a:spcAft>
              <a:spcPts val="0"/>
            </a:spcAft>
          </a:pPr>
          <a:r>
            <a:rPr lang="ru-RU" sz="1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(7 заданий)</a:t>
          </a:r>
          <a:endParaRPr lang="ru-RU" sz="1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AF6E438-5434-4009-BE89-7E1BAFA3FC51}" type="parTrans" cxnId="{1CEB74AF-5573-4F82-9897-77BA8DB5E94C}">
      <dgm:prSet/>
      <dgm:spPr/>
      <dgm:t>
        <a:bodyPr/>
        <a:lstStyle/>
        <a:p>
          <a:pPr>
            <a:lnSpc>
              <a:spcPct val="90000"/>
            </a:lnSpc>
            <a:spcBef>
              <a:spcPts val="0"/>
            </a:spcBef>
            <a:spcAft>
              <a:spcPts val="0"/>
            </a:spcAft>
          </a:pPr>
          <a:endParaRPr lang="ru-RU" sz="1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32EA37C-7BFA-4BD8-B372-60323EEE086C}" type="sibTrans" cxnId="{1CEB74AF-5573-4F82-9897-77BA8DB5E94C}">
      <dgm:prSet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  <a:ln w="28575">
          <a:solidFill>
            <a:srgbClr val="7030A0"/>
          </a:solidFill>
        </a:ln>
      </dgm:spPr>
      <dgm:t>
        <a:bodyPr/>
        <a:lstStyle/>
        <a:p>
          <a:pPr>
            <a:lnSpc>
              <a:spcPct val="90000"/>
            </a:lnSpc>
            <a:spcBef>
              <a:spcPts val="0"/>
            </a:spcBef>
            <a:spcAft>
              <a:spcPts val="0"/>
            </a:spcAft>
          </a:pPr>
          <a:endParaRPr lang="ru-RU" sz="1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BE44373-4D72-47DF-92DF-09FBE6E1B8C2}">
      <dgm:prSet phldrT="[Текст]" custT="1"/>
      <dgm:spPr>
        <a:solidFill>
          <a:srgbClr val="A80000"/>
        </a:solidFill>
        <a:ln>
          <a:solidFill>
            <a:srgbClr val="C00000"/>
          </a:solidFill>
        </a:ln>
      </dgm:spPr>
      <dgm:t>
        <a:bodyPr/>
        <a:lstStyle/>
        <a:p>
          <a:pPr>
            <a:lnSpc>
              <a:spcPct val="90000"/>
            </a:lnSpc>
            <a:spcBef>
              <a:spcPts val="0"/>
            </a:spcBef>
            <a:spcAft>
              <a:spcPts val="0"/>
            </a:spcAft>
          </a:pPr>
          <a:r>
            <a:rPr lang="ru-RU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Эксперименталь-ная химия</a:t>
          </a:r>
        </a:p>
        <a:p>
          <a:pPr>
            <a:lnSpc>
              <a:spcPct val="90000"/>
            </a:lnSpc>
            <a:spcBef>
              <a:spcPts val="0"/>
            </a:spcBef>
            <a:spcAft>
              <a:spcPts val="0"/>
            </a:spcAft>
          </a:pPr>
          <a:r>
            <a:rPr lang="ru-RU" sz="1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(5 </a:t>
          </a:r>
          <a:r>
            <a:rPr lang="ru-RU" sz="1200" b="1" dirty="0" err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заданй</a:t>
          </a:r>
          <a:r>
            <a:rPr lang="ru-RU" sz="1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ru-RU" sz="1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D62106D-56FD-4585-923D-45F3E52CD112}" type="parTrans" cxnId="{23135351-9249-4395-81C0-18401070164C}">
      <dgm:prSet/>
      <dgm:spPr/>
      <dgm:t>
        <a:bodyPr/>
        <a:lstStyle/>
        <a:p>
          <a:pPr>
            <a:lnSpc>
              <a:spcPct val="90000"/>
            </a:lnSpc>
            <a:spcBef>
              <a:spcPts val="0"/>
            </a:spcBef>
            <a:spcAft>
              <a:spcPts val="0"/>
            </a:spcAft>
          </a:pPr>
          <a:endParaRPr lang="ru-RU" sz="1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7A7F18E-D8F2-4012-8B7C-52408542FA59}" type="sibTrans" cxnId="{23135351-9249-4395-81C0-18401070164C}">
      <dgm:prSet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28575">
          <a:solidFill>
            <a:srgbClr val="7030A0"/>
          </a:solidFill>
        </a:ln>
      </dgm:spPr>
      <dgm:t>
        <a:bodyPr/>
        <a:lstStyle/>
        <a:p>
          <a:pPr>
            <a:lnSpc>
              <a:spcPct val="90000"/>
            </a:lnSpc>
            <a:spcBef>
              <a:spcPts val="0"/>
            </a:spcBef>
            <a:spcAft>
              <a:spcPts val="0"/>
            </a:spcAft>
          </a:pPr>
          <a:endParaRPr lang="ru-RU" sz="1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3DF6244-5156-4817-B7A4-66453E72950D}">
      <dgm:prSet custT="1"/>
      <dgm:spPr>
        <a:solidFill>
          <a:srgbClr val="A80000"/>
        </a:solidFill>
        <a:ln>
          <a:solidFill>
            <a:srgbClr val="C00000"/>
          </a:solidFill>
        </a:ln>
      </dgm:spPr>
      <dgm:t>
        <a:bodyPr/>
        <a:lstStyle/>
        <a:p>
          <a:pPr>
            <a:lnSpc>
              <a:spcPct val="90000"/>
            </a:lnSpc>
            <a:spcBef>
              <a:spcPts val="0"/>
            </a:spcBef>
            <a:spcAft>
              <a:spcPts val="0"/>
            </a:spcAft>
          </a:pPr>
          <a:r>
            <a:rPr lang="ru-RU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Многообразие веществ</a:t>
          </a:r>
        </a:p>
        <a:p>
          <a:pPr>
            <a:lnSpc>
              <a:spcPct val="90000"/>
            </a:lnSpc>
            <a:spcBef>
              <a:spcPts val="0"/>
            </a:spcBef>
            <a:spcAft>
              <a:spcPts val="0"/>
            </a:spcAft>
          </a:pPr>
          <a:r>
            <a:rPr lang="ru-RU" sz="1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(7 заданий)</a:t>
          </a:r>
          <a:endParaRPr lang="ru-RU" sz="1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D8A0BEB-94FB-4B49-9FC8-25B88D84BADC}" type="parTrans" cxnId="{D753DA4B-4498-46A8-A803-60D7573C2DBE}">
      <dgm:prSet/>
      <dgm:spPr/>
      <dgm:t>
        <a:bodyPr/>
        <a:lstStyle/>
        <a:p>
          <a:pPr>
            <a:lnSpc>
              <a:spcPct val="90000"/>
            </a:lnSpc>
            <a:spcBef>
              <a:spcPts val="0"/>
            </a:spcBef>
            <a:spcAft>
              <a:spcPts val="0"/>
            </a:spcAft>
          </a:pPr>
          <a:endParaRPr lang="ru-RU" sz="1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5F87988-28A5-49BB-A3DC-A1C49ECA8810}" type="sibTrans" cxnId="{D753DA4B-4498-46A8-A803-60D7573C2DBE}">
      <dgm:prSet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 w="28575">
          <a:solidFill>
            <a:srgbClr val="7030A0"/>
          </a:solidFill>
        </a:ln>
      </dgm:spPr>
      <dgm:t>
        <a:bodyPr/>
        <a:lstStyle/>
        <a:p>
          <a:pPr>
            <a:lnSpc>
              <a:spcPct val="90000"/>
            </a:lnSpc>
            <a:spcBef>
              <a:spcPts val="0"/>
            </a:spcBef>
            <a:spcAft>
              <a:spcPts val="0"/>
            </a:spcAft>
          </a:pPr>
          <a:endParaRPr lang="ru-RU" sz="1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D3CB261-0317-4566-81B7-B3487B4762E6}">
      <dgm:prSet custT="1"/>
      <dgm:spPr>
        <a:solidFill>
          <a:srgbClr val="A80000"/>
        </a:solidFill>
        <a:ln>
          <a:solidFill>
            <a:srgbClr val="C00000"/>
          </a:solidFill>
        </a:ln>
      </dgm:spPr>
      <dgm:t>
        <a:bodyPr/>
        <a:lstStyle/>
        <a:p>
          <a:pPr>
            <a:lnSpc>
              <a:spcPct val="90000"/>
            </a:lnSpc>
            <a:spcBef>
              <a:spcPts val="0"/>
            </a:spcBef>
            <a:spcAft>
              <a:spcPts val="0"/>
            </a:spcAft>
          </a:pPr>
          <a:r>
            <a:rPr lang="ru-RU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Периодический закон и Периодическая система химических элементов Д.И. Менделеева</a:t>
          </a:r>
        </a:p>
        <a:p>
          <a:pPr>
            <a:lnSpc>
              <a:spcPct val="90000"/>
            </a:lnSpc>
            <a:spcBef>
              <a:spcPts val="0"/>
            </a:spcBef>
            <a:spcAft>
              <a:spcPts val="0"/>
            </a:spcAft>
          </a:pPr>
          <a:r>
            <a:rPr lang="ru-RU" sz="1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(2 задания)</a:t>
          </a:r>
          <a:endParaRPr lang="ru-RU" sz="12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D9AC3C0-821A-4CE7-AA32-3963A28A98F1}" type="parTrans" cxnId="{B64126A7-FA12-4977-8E4F-1A10E847564A}">
      <dgm:prSet/>
      <dgm:spPr/>
      <dgm:t>
        <a:bodyPr/>
        <a:lstStyle/>
        <a:p>
          <a:pPr>
            <a:lnSpc>
              <a:spcPct val="90000"/>
            </a:lnSpc>
            <a:spcBef>
              <a:spcPts val="0"/>
            </a:spcBef>
            <a:spcAft>
              <a:spcPts val="0"/>
            </a:spcAft>
          </a:pPr>
          <a:endParaRPr lang="ru-RU" sz="1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9395C3D-CB08-4CDA-888D-B1A9F33ED320}" type="sibTrans" cxnId="{B64126A7-FA12-4977-8E4F-1A10E847564A}">
      <dgm:prSet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 w="28575">
          <a:solidFill>
            <a:srgbClr val="7030A0"/>
          </a:solidFill>
        </a:ln>
      </dgm:spPr>
      <dgm:t>
        <a:bodyPr/>
        <a:lstStyle/>
        <a:p>
          <a:pPr>
            <a:lnSpc>
              <a:spcPct val="90000"/>
            </a:lnSpc>
            <a:spcBef>
              <a:spcPts val="0"/>
            </a:spcBef>
            <a:spcAft>
              <a:spcPts val="0"/>
            </a:spcAft>
          </a:pPr>
          <a:endParaRPr lang="ru-RU" sz="1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3C2A8A2-E3EF-4F12-90A7-B63BEB79859F}">
      <dgm:prSet custT="1"/>
      <dgm:spPr>
        <a:solidFill>
          <a:srgbClr val="A80000"/>
        </a:solidFill>
        <a:ln>
          <a:solidFill>
            <a:srgbClr val="C00000"/>
          </a:solidFill>
        </a:ln>
      </dgm:spPr>
      <dgm:t>
        <a:bodyPr/>
        <a:lstStyle/>
        <a:p>
          <a:pPr>
            <a:lnSpc>
              <a:spcPct val="90000"/>
            </a:lnSpc>
            <a:spcBef>
              <a:spcPts val="0"/>
            </a:spcBef>
            <a:spcAft>
              <a:spcPts val="0"/>
            </a:spcAft>
          </a:pPr>
          <a:r>
            <a:rPr lang="ru-RU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Основные понятия химии (уровень атомно-молекулярных представлений) </a:t>
          </a:r>
        </a:p>
        <a:p>
          <a:pPr>
            <a:lnSpc>
              <a:spcPct val="90000"/>
            </a:lnSpc>
            <a:spcBef>
              <a:spcPts val="0"/>
            </a:spcBef>
            <a:spcAft>
              <a:spcPts val="0"/>
            </a:spcAft>
          </a:pPr>
          <a:r>
            <a:rPr lang="ru-RU" sz="1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(1 задание)</a:t>
          </a:r>
          <a:endParaRPr lang="ru-RU" sz="1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5E875F0-27BC-4140-AAB0-09BDE9523DEF}" type="parTrans" cxnId="{DA05DDDA-5FC0-4DDA-AA14-6D6C30698A25}">
      <dgm:prSet/>
      <dgm:spPr/>
      <dgm:t>
        <a:bodyPr/>
        <a:lstStyle/>
        <a:p>
          <a:pPr>
            <a:lnSpc>
              <a:spcPct val="90000"/>
            </a:lnSpc>
            <a:spcBef>
              <a:spcPts val="0"/>
            </a:spcBef>
            <a:spcAft>
              <a:spcPts val="0"/>
            </a:spcAft>
          </a:pPr>
          <a:endParaRPr lang="ru-RU" sz="1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B5AD683-4EB7-48A4-84C4-011E669D037E}" type="sibTrans" cxnId="{DA05DDDA-5FC0-4DDA-AA14-6D6C30698A25}">
      <dgm:prSet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28575">
          <a:solidFill>
            <a:srgbClr val="7030A0"/>
          </a:solidFill>
        </a:ln>
      </dgm:spPr>
      <dgm:t>
        <a:bodyPr/>
        <a:lstStyle/>
        <a:p>
          <a:pPr>
            <a:lnSpc>
              <a:spcPct val="90000"/>
            </a:lnSpc>
            <a:spcBef>
              <a:spcPts val="0"/>
            </a:spcBef>
            <a:spcAft>
              <a:spcPts val="0"/>
            </a:spcAft>
          </a:pPr>
          <a:endParaRPr lang="ru-RU" sz="1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B3BEAE0-091C-4491-9444-07A9A9C74FBA}" type="pres">
      <dgm:prSet presAssocID="{68C862C0-37AA-441D-B0CF-7C7A57345E15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ru-RU"/>
        </a:p>
      </dgm:t>
    </dgm:pt>
    <dgm:pt modelId="{AC49A222-985E-4226-91D4-47CD2F5C84A6}" type="pres">
      <dgm:prSet presAssocID="{43C2A8A2-E3EF-4F12-90A7-B63BEB79859F}" presName="text1" presStyleCnt="0"/>
      <dgm:spPr/>
    </dgm:pt>
    <dgm:pt modelId="{1386E513-5C50-4CFF-BAF1-1C5D34A91A71}" type="pres">
      <dgm:prSet presAssocID="{43C2A8A2-E3EF-4F12-90A7-B63BEB79859F}" presName="textRepeatNode" presStyleLbl="alignNode1" presStyleIdx="0" presStyleCnt="6" custLinFactNeighborY="325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DFC816-D0E1-450B-B132-90653F9393D3}" type="pres">
      <dgm:prSet presAssocID="{43C2A8A2-E3EF-4F12-90A7-B63BEB79859F}" presName="textaccent1" presStyleCnt="0"/>
      <dgm:spPr/>
    </dgm:pt>
    <dgm:pt modelId="{05054DF7-A877-4637-8C57-CB8B111B6C96}" type="pres">
      <dgm:prSet presAssocID="{43C2A8A2-E3EF-4F12-90A7-B63BEB79859F}" presName="accentRepeatNode" presStyleLbl="solidAlignAcc1" presStyleIdx="0" presStyleCnt="12" custLinFactNeighborY="27760"/>
      <dgm:spPr>
        <a:solidFill>
          <a:srgbClr val="FFFF00"/>
        </a:solidFill>
        <a:ln>
          <a:solidFill>
            <a:srgbClr val="C00000"/>
          </a:solidFill>
        </a:ln>
      </dgm:spPr>
    </dgm:pt>
    <dgm:pt modelId="{55356D18-B1F0-42B1-A882-3F48ED733172}" type="pres">
      <dgm:prSet presAssocID="{6B5AD683-4EB7-48A4-84C4-011E669D037E}" presName="image1" presStyleCnt="0"/>
      <dgm:spPr/>
    </dgm:pt>
    <dgm:pt modelId="{B8F82E5B-148B-406B-9537-BC752CB5F2A1}" type="pres">
      <dgm:prSet presAssocID="{6B5AD683-4EB7-48A4-84C4-011E669D037E}" presName="imageRepeatNode" presStyleLbl="alignAcc1" presStyleIdx="0" presStyleCnt="6" custLinFactNeighborY="3255"/>
      <dgm:spPr/>
      <dgm:t>
        <a:bodyPr/>
        <a:lstStyle/>
        <a:p>
          <a:endParaRPr lang="ru-RU"/>
        </a:p>
      </dgm:t>
    </dgm:pt>
    <dgm:pt modelId="{49439276-5C7D-4DBD-91C2-F777F5537111}" type="pres">
      <dgm:prSet presAssocID="{6B5AD683-4EB7-48A4-84C4-011E669D037E}" presName="imageaccent1" presStyleCnt="0"/>
      <dgm:spPr/>
    </dgm:pt>
    <dgm:pt modelId="{B45EFC01-B40E-40A6-BA7C-7613DDBAD8CC}" type="pres">
      <dgm:prSet presAssocID="{6B5AD683-4EB7-48A4-84C4-011E669D037E}" presName="accentRepeatNode" presStyleLbl="solidAlignAcc1" presStyleIdx="1" presStyleCnt="12" custLinFactNeighborY="27760"/>
      <dgm:spPr>
        <a:solidFill>
          <a:srgbClr val="FFFF00"/>
        </a:solidFill>
        <a:ln>
          <a:solidFill>
            <a:srgbClr val="C00000"/>
          </a:solidFill>
        </a:ln>
      </dgm:spPr>
    </dgm:pt>
    <dgm:pt modelId="{A4BDBF8A-937A-4C99-9024-F8CB5A0D2668}" type="pres">
      <dgm:prSet presAssocID="{D9236821-4A2B-4241-9D3B-BD67F955A58E}" presName="text2" presStyleCnt="0"/>
      <dgm:spPr/>
    </dgm:pt>
    <dgm:pt modelId="{81C8DF79-C32E-4001-B85D-CD8DD2DA54E9}" type="pres">
      <dgm:prSet presAssocID="{D9236821-4A2B-4241-9D3B-BD67F955A58E}" presName="textRepeatNode" presStyleLbl="alignNode1" presStyleIdx="1" presStyleCnt="6" custLinFactNeighborY="325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F4B64B-01C6-461C-BA59-4865C70AD7B6}" type="pres">
      <dgm:prSet presAssocID="{D9236821-4A2B-4241-9D3B-BD67F955A58E}" presName="textaccent2" presStyleCnt="0"/>
      <dgm:spPr/>
    </dgm:pt>
    <dgm:pt modelId="{8AFA98F0-2251-4750-8171-6616F90CA7E5}" type="pres">
      <dgm:prSet presAssocID="{D9236821-4A2B-4241-9D3B-BD67F955A58E}" presName="accentRepeatNode" presStyleLbl="solidAlignAcc1" presStyleIdx="2" presStyleCnt="12" custLinFactNeighborY="27760"/>
      <dgm:spPr>
        <a:solidFill>
          <a:srgbClr val="FFFF00"/>
        </a:solidFill>
        <a:ln>
          <a:solidFill>
            <a:srgbClr val="C00000"/>
          </a:solidFill>
        </a:ln>
      </dgm:spPr>
    </dgm:pt>
    <dgm:pt modelId="{1E4BBEC7-0117-4A5D-B590-769B393412FE}" type="pres">
      <dgm:prSet presAssocID="{BE51B37E-826D-4662-8AED-05A5C1F60BBF}" presName="image2" presStyleCnt="0"/>
      <dgm:spPr/>
    </dgm:pt>
    <dgm:pt modelId="{DC7CCFEA-A78D-4230-994A-B29CA2888A2B}" type="pres">
      <dgm:prSet presAssocID="{BE51B37E-826D-4662-8AED-05A5C1F60BBF}" presName="imageRepeatNode" presStyleLbl="alignAcc1" presStyleIdx="1" presStyleCnt="6" custLinFactNeighborY="3255"/>
      <dgm:spPr/>
      <dgm:t>
        <a:bodyPr/>
        <a:lstStyle/>
        <a:p>
          <a:endParaRPr lang="ru-RU"/>
        </a:p>
      </dgm:t>
    </dgm:pt>
    <dgm:pt modelId="{7FC533BE-0F18-4638-BF1F-40458CE36A02}" type="pres">
      <dgm:prSet presAssocID="{BE51B37E-826D-4662-8AED-05A5C1F60BBF}" presName="imageaccent2" presStyleCnt="0"/>
      <dgm:spPr/>
    </dgm:pt>
    <dgm:pt modelId="{09A89F04-35EE-44D3-BF43-103ECE59CFBC}" type="pres">
      <dgm:prSet presAssocID="{BE51B37E-826D-4662-8AED-05A5C1F60BBF}" presName="accentRepeatNode" presStyleLbl="solidAlignAcc1" presStyleIdx="3" presStyleCnt="12" custLinFactNeighborY="27760"/>
      <dgm:spPr>
        <a:solidFill>
          <a:srgbClr val="FFFF00"/>
        </a:solidFill>
        <a:ln>
          <a:solidFill>
            <a:srgbClr val="C00000"/>
          </a:solidFill>
        </a:ln>
      </dgm:spPr>
    </dgm:pt>
    <dgm:pt modelId="{010F571B-3F4F-4777-9C21-358F0A456CE7}" type="pres">
      <dgm:prSet presAssocID="{BD3CB261-0317-4566-81B7-B3487B4762E6}" presName="text3" presStyleCnt="0"/>
      <dgm:spPr/>
    </dgm:pt>
    <dgm:pt modelId="{2C1E7A14-6CEF-45C5-8520-611A05112F49}" type="pres">
      <dgm:prSet presAssocID="{BD3CB261-0317-4566-81B7-B3487B4762E6}" presName="textRepeatNode" presStyleLbl="alignNode1" presStyleIdx="2" presStyleCnt="6" custLinFactNeighborY="520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043C78-6436-40CE-9D5D-37766F6CBFFD}" type="pres">
      <dgm:prSet presAssocID="{BD3CB261-0317-4566-81B7-B3487B4762E6}" presName="textaccent3" presStyleCnt="0"/>
      <dgm:spPr/>
    </dgm:pt>
    <dgm:pt modelId="{F25B49FF-90E6-40AF-AC4A-71AB4590BC95}" type="pres">
      <dgm:prSet presAssocID="{BD3CB261-0317-4566-81B7-B3487B4762E6}" presName="accentRepeatNode" presStyleLbl="solidAlignAcc1" presStyleIdx="4" presStyleCnt="12" custLinFactNeighborY="27760"/>
      <dgm:spPr>
        <a:solidFill>
          <a:srgbClr val="FFFF00"/>
        </a:solidFill>
        <a:ln>
          <a:solidFill>
            <a:srgbClr val="C00000"/>
          </a:solidFill>
        </a:ln>
      </dgm:spPr>
    </dgm:pt>
    <dgm:pt modelId="{E923EEDE-3BF4-4DB2-91D2-004329A1918D}" type="pres">
      <dgm:prSet presAssocID="{B9395C3D-CB08-4CDA-888D-B1A9F33ED320}" presName="image3" presStyleCnt="0"/>
      <dgm:spPr/>
    </dgm:pt>
    <dgm:pt modelId="{6BF881C4-0F4C-459E-A08B-BDCF9F0D028C}" type="pres">
      <dgm:prSet presAssocID="{B9395C3D-CB08-4CDA-888D-B1A9F33ED320}" presName="imageRepeatNode" presStyleLbl="alignAcc1" presStyleIdx="2" presStyleCnt="6" custLinFactNeighborY="3255"/>
      <dgm:spPr/>
      <dgm:t>
        <a:bodyPr/>
        <a:lstStyle/>
        <a:p>
          <a:endParaRPr lang="ru-RU"/>
        </a:p>
      </dgm:t>
    </dgm:pt>
    <dgm:pt modelId="{26966B15-611D-4568-8D3D-D8776405B3ED}" type="pres">
      <dgm:prSet presAssocID="{B9395C3D-CB08-4CDA-888D-B1A9F33ED320}" presName="imageaccent3" presStyleCnt="0"/>
      <dgm:spPr/>
    </dgm:pt>
    <dgm:pt modelId="{1F934227-248E-4831-9808-659B2C437076}" type="pres">
      <dgm:prSet presAssocID="{B9395C3D-CB08-4CDA-888D-B1A9F33ED320}" presName="accentRepeatNode" presStyleLbl="solidAlignAcc1" presStyleIdx="5" presStyleCnt="12" custLinFactNeighborY="27760"/>
      <dgm:spPr>
        <a:solidFill>
          <a:srgbClr val="FFFF00"/>
        </a:solidFill>
        <a:ln>
          <a:solidFill>
            <a:srgbClr val="C00000"/>
          </a:solidFill>
        </a:ln>
      </dgm:spPr>
    </dgm:pt>
    <dgm:pt modelId="{A8BDCDE9-26DA-4861-8AA9-428D5A8D37C8}" type="pres">
      <dgm:prSet presAssocID="{56D50A40-E4D8-4F07-B4ED-962044119486}" presName="text4" presStyleCnt="0"/>
      <dgm:spPr/>
    </dgm:pt>
    <dgm:pt modelId="{DBE34C04-621D-46FC-AD9E-762667A5A168}" type="pres">
      <dgm:prSet presAssocID="{56D50A40-E4D8-4F07-B4ED-962044119486}" presName="textRepeatNode" presStyleLbl="alignNode1" presStyleIdx="3" presStyleCnt="6" custLinFactNeighborY="325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AC5C5C-E239-4FBE-B798-39372D95148B}" type="pres">
      <dgm:prSet presAssocID="{56D50A40-E4D8-4F07-B4ED-962044119486}" presName="textaccent4" presStyleCnt="0"/>
      <dgm:spPr/>
    </dgm:pt>
    <dgm:pt modelId="{1EE1D3BA-3357-4BB8-BF80-84F314F4EC32}" type="pres">
      <dgm:prSet presAssocID="{56D50A40-E4D8-4F07-B4ED-962044119486}" presName="accentRepeatNode" presStyleLbl="solidAlignAcc1" presStyleIdx="6" presStyleCnt="12" custLinFactNeighborY="27760"/>
      <dgm:spPr>
        <a:solidFill>
          <a:srgbClr val="FFFF00"/>
        </a:solidFill>
        <a:ln>
          <a:solidFill>
            <a:srgbClr val="C00000"/>
          </a:solidFill>
        </a:ln>
      </dgm:spPr>
    </dgm:pt>
    <dgm:pt modelId="{E668B0E9-EDAE-4E27-8BED-2240D3EA8397}" type="pres">
      <dgm:prSet presAssocID="{D32EA37C-7BFA-4BD8-B372-60323EEE086C}" presName="image4" presStyleCnt="0"/>
      <dgm:spPr/>
    </dgm:pt>
    <dgm:pt modelId="{A1A41C92-246D-4CB0-A921-7844131CBC46}" type="pres">
      <dgm:prSet presAssocID="{D32EA37C-7BFA-4BD8-B372-60323EEE086C}" presName="imageRepeatNode" presStyleLbl="alignAcc1" presStyleIdx="3" presStyleCnt="6" custLinFactNeighborX="-1664" custLinFactNeighborY="3255"/>
      <dgm:spPr/>
      <dgm:t>
        <a:bodyPr/>
        <a:lstStyle/>
        <a:p>
          <a:endParaRPr lang="ru-RU"/>
        </a:p>
      </dgm:t>
    </dgm:pt>
    <dgm:pt modelId="{42DF2736-60B0-41E1-B4B8-09B47485A584}" type="pres">
      <dgm:prSet presAssocID="{D32EA37C-7BFA-4BD8-B372-60323EEE086C}" presName="imageaccent4" presStyleCnt="0"/>
      <dgm:spPr/>
    </dgm:pt>
    <dgm:pt modelId="{00191F93-37DC-4668-9B6B-6F3F736E4AEA}" type="pres">
      <dgm:prSet presAssocID="{D32EA37C-7BFA-4BD8-B372-60323EEE086C}" presName="accentRepeatNode" presStyleLbl="solidAlignAcc1" presStyleIdx="7" presStyleCnt="12" custLinFactNeighborY="27760"/>
      <dgm:spPr>
        <a:solidFill>
          <a:srgbClr val="FFFF00"/>
        </a:solidFill>
        <a:ln>
          <a:solidFill>
            <a:srgbClr val="C00000"/>
          </a:solidFill>
        </a:ln>
      </dgm:spPr>
    </dgm:pt>
    <dgm:pt modelId="{5A65C35E-713F-4E94-8603-9E3240C3413E}" type="pres">
      <dgm:prSet presAssocID="{03DF6244-5156-4817-B7A4-66453E72950D}" presName="text5" presStyleCnt="0"/>
      <dgm:spPr/>
    </dgm:pt>
    <dgm:pt modelId="{66E63A1E-F16B-4C34-8F04-E338F3EB96D4}" type="pres">
      <dgm:prSet presAssocID="{03DF6244-5156-4817-B7A4-66453E72950D}" presName="textRepeatNode" presStyleLbl="alignNode1" presStyleIdx="4" presStyleCnt="6" custLinFactNeighborY="325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E756B4-0F47-4CF6-A2CB-6BF94C9498A1}" type="pres">
      <dgm:prSet presAssocID="{03DF6244-5156-4817-B7A4-66453E72950D}" presName="textaccent5" presStyleCnt="0"/>
      <dgm:spPr/>
    </dgm:pt>
    <dgm:pt modelId="{651EAD5D-78A6-497D-8438-AF8F5069BABC}" type="pres">
      <dgm:prSet presAssocID="{03DF6244-5156-4817-B7A4-66453E72950D}" presName="accentRepeatNode" presStyleLbl="solidAlignAcc1" presStyleIdx="8" presStyleCnt="12" custLinFactNeighborY="27760"/>
      <dgm:spPr>
        <a:solidFill>
          <a:srgbClr val="FFFF00"/>
        </a:solidFill>
        <a:ln>
          <a:solidFill>
            <a:srgbClr val="C00000"/>
          </a:solidFill>
        </a:ln>
      </dgm:spPr>
    </dgm:pt>
    <dgm:pt modelId="{6B570725-7D4E-4437-AF02-E3854F090DB5}" type="pres">
      <dgm:prSet presAssocID="{C5F87988-28A5-49BB-A3DC-A1C49ECA8810}" presName="image5" presStyleCnt="0"/>
      <dgm:spPr/>
    </dgm:pt>
    <dgm:pt modelId="{CEC11A73-7E55-4985-AC0F-DC0A02296D2F}" type="pres">
      <dgm:prSet presAssocID="{C5F87988-28A5-49BB-A3DC-A1C49ECA8810}" presName="imageRepeatNode" presStyleLbl="alignAcc1" presStyleIdx="4" presStyleCnt="6" custLinFactNeighborY="3255"/>
      <dgm:spPr/>
      <dgm:t>
        <a:bodyPr/>
        <a:lstStyle/>
        <a:p>
          <a:endParaRPr lang="ru-RU"/>
        </a:p>
      </dgm:t>
    </dgm:pt>
    <dgm:pt modelId="{7A983FD4-4473-4D16-8C02-371E9F090CBB}" type="pres">
      <dgm:prSet presAssocID="{C5F87988-28A5-49BB-A3DC-A1C49ECA8810}" presName="imageaccent5" presStyleCnt="0"/>
      <dgm:spPr/>
    </dgm:pt>
    <dgm:pt modelId="{F9BDFCA8-23D3-4C77-A357-CC83EA8B9978}" type="pres">
      <dgm:prSet presAssocID="{C5F87988-28A5-49BB-A3DC-A1C49ECA8810}" presName="accentRepeatNode" presStyleLbl="solidAlignAcc1" presStyleIdx="9" presStyleCnt="12" custLinFactNeighborY="27760"/>
      <dgm:spPr>
        <a:solidFill>
          <a:srgbClr val="FFFF00"/>
        </a:solidFill>
        <a:ln>
          <a:solidFill>
            <a:srgbClr val="C00000"/>
          </a:solidFill>
        </a:ln>
      </dgm:spPr>
    </dgm:pt>
    <dgm:pt modelId="{8D98B5CC-D90B-4CA3-BFAA-DFB5A47C01FF}" type="pres">
      <dgm:prSet presAssocID="{BBE44373-4D72-47DF-92DF-09FBE6E1B8C2}" presName="text6" presStyleCnt="0"/>
      <dgm:spPr/>
    </dgm:pt>
    <dgm:pt modelId="{A968872D-0DF1-4D9B-8ED7-2F655D2924CA}" type="pres">
      <dgm:prSet presAssocID="{BBE44373-4D72-47DF-92DF-09FBE6E1B8C2}" presName="textRepeatNode" presStyleLbl="alignNode1" presStyleIdx="5" presStyleCnt="6" custLinFactNeighborY="325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716718-17A8-40BC-AF65-C4A486D17F52}" type="pres">
      <dgm:prSet presAssocID="{BBE44373-4D72-47DF-92DF-09FBE6E1B8C2}" presName="textaccent6" presStyleCnt="0"/>
      <dgm:spPr/>
    </dgm:pt>
    <dgm:pt modelId="{518CE1B1-8278-4074-A7FA-FB7E901C511A}" type="pres">
      <dgm:prSet presAssocID="{BBE44373-4D72-47DF-92DF-09FBE6E1B8C2}" presName="accentRepeatNode" presStyleLbl="solidAlignAcc1" presStyleIdx="10" presStyleCnt="12" custLinFactNeighborY="27760"/>
      <dgm:spPr>
        <a:solidFill>
          <a:srgbClr val="FFFF00"/>
        </a:solidFill>
        <a:ln>
          <a:solidFill>
            <a:srgbClr val="C00000"/>
          </a:solidFill>
        </a:ln>
      </dgm:spPr>
    </dgm:pt>
    <dgm:pt modelId="{EBA94710-E827-4C68-BE46-F4C3A5050DEB}" type="pres">
      <dgm:prSet presAssocID="{A7A7F18E-D8F2-4012-8B7C-52408542FA59}" presName="image6" presStyleCnt="0"/>
      <dgm:spPr/>
    </dgm:pt>
    <dgm:pt modelId="{2AF588BE-88DE-4E1B-952D-8DD5C649FE7E}" type="pres">
      <dgm:prSet presAssocID="{A7A7F18E-D8F2-4012-8B7C-52408542FA59}" presName="imageRepeatNode" presStyleLbl="alignAcc1" presStyleIdx="5" presStyleCnt="6" custLinFactNeighborY="3255"/>
      <dgm:spPr/>
      <dgm:t>
        <a:bodyPr/>
        <a:lstStyle/>
        <a:p>
          <a:endParaRPr lang="ru-RU"/>
        </a:p>
      </dgm:t>
    </dgm:pt>
    <dgm:pt modelId="{7CF37B7E-BA37-4E6E-8E6A-9B55A22146CC}" type="pres">
      <dgm:prSet presAssocID="{A7A7F18E-D8F2-4012-8B7C-52408542FA59}" presName="imageaccent6" presStyleCnt="0"/>
      <dgm:spPr/>
    </dgm:pt>
    <dgm:pt modelId="{DEA846D2-C4A4-47CD-B048-E7E600EF22F2}" type="pres">
      <dgm:prSet presAssocID="{A7A7F18E-D8F2-4012-8B7C-52408542FA59}" presName="accentRepeatNode" presStyleLbl="solidAlignAcc1" presStyleIdx="11" presStyleCnt="12" custLinFactNeighborY="27760"/>
      <dgm:spPr>
        <a:solidFill>
          <a:srgbClr val="FFFF00"/>
        </a:solidFill>
        <a:ln>
          <a:solidFill>
            <a:srgbClr val="C00000"/>
          </a:solidFill>
        </a:ln>
      </dgm:spPr>
    </dgm:pt>
  </dgm:ptLst>
  <dgm:cxnLst>
    <dgm:cxn modelId="{D753DA4B-4498-46A8-A803-60D7573C2DBE}" srcId="{68C862C0-37AA-441D-B0CF-7C7A57345E15}" destId="{03DF6244-5156-4817-B7A4-66453E72950D}" srcOrd="4" destOrd="0" parTransId="{5D8A0BEB-94FB-4B49-9FC8-25B88D84BADC}" sibTransId="{C5F87988-28A5-49BB-A3DC-A1C49ECA8810}"/>
    <dgm:cxn modelId="{806B255F-4F88-4515-86A1-6FD49ABB4EB2}" type="presOf" srcId="{68C862C0-37AA-441D-B0CF-7C7A57345E15}" destId="{EB3BEAE0-091C-4491-9444-07A9A9C74FBA}" srcOrd="0" destOrd="0" presId="urn:microsoft.com/office/officeart/2008/layout/HexagonCluster"/>
    <dgm:cxn modelId="{FF9DA362-70CB-4832-B1C0-617EF63A4C54}" type="presOf" srcId="{A7A7F18E-D8F2-4012-8B7C-52408542FA59}" destId="{2AF588BE-88DE-4E1B-952D-8DD5C649FE7E}" srcOrd="0" destOrd="0" presId="urn:microsoft.com/office/officeart/2008/layout/HexagonCluster"/>
    <dgm:cxn modelId="{A1194197-E373-4876-BA92-3675E7121785}" type="presOf" srcId="{6B5AD683-4EB7-48A4-84C4-011E669D037E}" destId="{B8F82E5B-148B-406B-9537-BC752CB5F2A1}" srcOrd="0" destOrd="0" presId="urn:microsoft.com/office/officeart/2008/layout/HexagonCluster"/>
    <dgm:cxn modelId="{52872827-158B-4943-9AA9-EC423ACA9F0A}" type="presOf" srcId="{03DF6244-5156-4817-B7A4-66453E72950D}" destId="{66E63A1E-F16B-4C34-8F04-E338F3EB96D4}" srcOrd="0" destOrd="0" presId="urn:microsoft.com/office/officeart/2008/layout/HexagonCluster"/>
    <dgm:cxn modelId="{9A6C3349-DF95-4B74-B67B-DD25293231DC}" type="presOf" srcId="{BBE44373-4D72-47DF-92DF-09FBE6E1B8C2}" destId="{A968872D-0DF1-4D9B-8ED7-2F655D2924CA}" srcOrd="0" destOrd="0" presId="urn:microsoft.com/office/officeart/2008/layout/HexagonCluster"/>
    <dgm:cxn modelId="{E7A45C52-B9DB-4D7B-806B-BD0851DFF5D1}" type="presOf" srcId="{BD3CB261-0317-4566-81B7-B3487B4762E6}" destId="{2C1E7A14-6CEF-45C5-8520-611A05112F49}" srcOrd="0" destOrd="0" presId="urn:microsoft.com/office/officeart/2008/layout/HexagonCluster"/>
    <dgm:cxn modelId="{9D799FC3-FFD9-42E5-864D-F8A8326A83B9}" type="presOf" srcId="{B9395C3D-CB08-4CDA-888D-B1A9F33ED320}" destId="{6BF881C4-0F4C-459E-A08B-BDCF9F0D028C}" srcOrd="0" destOrd="0" presId="urn:microsoft.com/office/officeart/2008/layout/HexagonCluster"/>
    <dgm:cxn modelId="{D62F3139-4EF6-4CC9-9318-DB2CFC3B6656}" type="presOf" srcId="{C5F87988-28A5-49BB-A3DC-A1C49ECA8810}" destId="{CEC11A73-7E55-4985-AC0F-DC0A02296D2F}" srcOrd="0" destOrd="0" presId="urn:microsoft.com/office/officeart/2008/layout/HexagonCluster"/>
    <dgm:cxn modelId="{38CB9E67-10AA-42D6-968A-FDEB9183AA26}" type="presOf" srcId="{43C2A8A2-E3EF-4F12-90A7-B63BEB79859F}" destId="{1386E513-5C50-4CFF-BAF1-1C5D34A91A71}" srcOrd="0" destOrd="0" presId="urn:microsoft.com/office/officeart/2008/layout/HexagonCluster"/>
    <dgm:cxn modelId="{0484BFCF-8BEB-44F7-A635-35D8E71F908F}" type="presOf" srcId="{56D50A40-E4D8-4F07-B4ED-962044119486}" destId="{DBE34C04-621D-46FC-AD9E-762667A5A168}" srcOrd="0" destOrd="0" presId="urn:microsoft.com/office/officeart/2008/layout/HexagonCluster"/>
    <dgm:cxn modelId="{EDB8335A-C5BB-4605-9090-CBBD7C2122A5}" type="presOf" srcId="{D9236821-4A2B-4241-9D3B-BD67F955A58E}" destId="{81C8DF79-C32E-4001-B85D-CD8DD2DA54E9}" srcOrd="0" destOrd="0" presId="urn:microsoft.com/office/officeart/2008/layout/HexagonCluster"/>
    <dgm:cxn modelId="{D7501FF5-2060-4D86-ACA2-D5AEDBA302D4}" type="presOf" srcId="{D32EA37C-7BFA-4BD8-B372-60323EEE086C}" destId="{A1A41C92-246D-4CB0-A921-7844131CBC46}" srcOrd="0" destOrd="0" presId="urn:microsoft.com/office/officeart/2008/layout/HexagonCluster"/>
    <dgm:cxn modelId="{50D2B192-F2FE-4199-A389-4EDD5B11CEC8}" type="presOf" srcId="{BE51B37E-826D-4662-8AED-05A5C1F60BBF}" destId="{DC7CCFEA-A78D-4230-994A-B29CA2888A2B}" srcOrd="0" destOrd="0" presId="urn:microsoft.com/office/officeart/2008/layout/HexagonCluster"/>
    <dgm:cxn modelId="{DA05DDDA-5FC0-4DDA-AA14-6D6C30698A25}" srcId="{68C862C0-37AA-441D-B0CF-7C7A57345E15}" destId="{43C2A8A2-E3EF-4F12-90A7-B63BEB79859F}" srcOrd="0" destOrd="0" parTransId="{C5E875F0-27BC-4140-AAB0-09BDE9523DEF}" sibTransId="{6B5AD683-4EB7-48A4-84C4-011E669D037E}"/>
    <dgm:cxn modelId="{1CEB74AF-5573-4F82-9897-77BA8DB5E94C}" srcId="{68C862C0-37AA-441D-B0CF-7C7A57345E15}" destId="{56D50A40-E4D8-4F07-B4ED-962044119486}" srcOrd="3" destOrd="0" parTransId="{DAF6E438-5434-4009-BE89-7E1BAFA3FC51}" sibTransId="{D32EA37C-7BFA-4BD8-B372-60323EEE086C}"/>
    <dgm:cxn modelId="{B64126A7-FA12-4977-8E4F-1A10E847564A}" srcId="{68C862C0-37AA-441D-B0CF-7C7A57345E15}" destId="{BD3CB261-0317-4566-81B7-B3487B4762E6}" srcOrd="2" destOrd="0" parTransId="{1D9AC3C0-821A-4CE7-AA32-3963A28A98F1}" sibTransId="{B9395C3D-CB08-4CDA-888D-B1A9F33ED320}"/>
    <dgm:cxn modelId="{23135351-9249-4395-81C0-18401070164C}" srcId="{68C862C0-37AA-441D-B0CF-7C7A57345E15}" destId="{BBE44373-4D72-47DF-92DF-09FBE6E1B8C2}" srcOrd="5" destOrd="0" parTransId="{AD62106D-56FD-4585-923D-45F3E52CD112}" sibTransId="{A7A7F18E-D8F2-4012-8B7C-52408542FA59}"/>
    <dgm:cxn modelId="{598FCF45-E616-490D-B861-E2E17E0432C9}" srcId="{68C862C0-37AA-441D-B0CF-7C7A57345E15}" destId="{D9236821-4A2B-4241-9D3B-BD67F955A58E}" srcOrd="1" destOrd="0" parTransId="{4F57E411-8491-42E8-A1AC-AA848B5FD185}" sibTransId="{BE51B37E-826D-4662-8AED-05A5C1F60BBF}"/>
    <dgm:cxn modelId="{CDF1C646-3890-4F23-8477-D9039D801544}" type="presParOf" srcId="{EB3BEAE0-091C-4491-9444-07A9A9C74FBA}" destId="{AC49A222-985E-4226-91D4-47CD2F5C84A6}" srcOrd="0" destOrd="0" presId="urn:microsoft.com/office/officeart/2008/layout/HexagonCluster"/>
    <dgm:cxn modelId="{D27EFA53-0CC3-4917-9C88-77085C408CA7}" type="presParOf" srcId="{AC49A222-985E-4226-91D4-47CD2F5C84A6}" destId="{1386E513-5C50-4CFF-BAF1-1C5D34A91A71}" srcOrd="0" destOrd="0" presId="urn:microsoft.com/office/officeart/2008/layout/HexagonCluster"/>
    <dgm:cxn modelId="{1657D11D-681C-46BB-B878-4A05FDF5F2E5}" type="presParOf" srcId="{EB3BEAE0-091C-4491-9444-07A9A9C74FBA}" destId="{52DFC816-D0E1-450B-B132-90653F9393D3}" srcOrd="1" destOrd="0" presId="urn:microsoft.com/office/officeart/2008/layout/HexagonCluster"/>
    <dgm:cxn modelId="{E44A8CD3-2A44-4616-99AB-86D790048681}" type="presParOf" srcId="{52DFC816-D0E1-450B-B132-90653F9393D3}" destId="{05054DF7-A877-4637-8C57-CB8B111B6C96}" srcOrd="0" destOrd="0" presId="urn:microsoft.com/office/officeart/2008/layout/HexagonCluster"/>
    <dgm:cxn modelId="{4DFC9D12-1DDE-4E19-A9B1-411B30FB823C}" type="presParOf" srcId="{EB3BEAE0-091C-4491-9444-07A9A9C74FBA}" destId="{55356D18-B1F0-42B1-A882-3F48ED733172}" srcOrd="2" destOrd="0" presId="urn:microsoft.com/office/officeart/2008/layout/HexagonCluster"/>
    <dgm:cxn modelId="{4EAEE0C8-BB53-4349-A79A-4359FFB16688}" type="presParOf" srcId="{55356D18-B1F0-42B1-A882-3F48ED733172}" destId="{B8F82E5B-148B-406B-9537-BC752CB5F2A1}" srcOrd="0" destOrd="0" presId="urn:microsoft.com/office/officeart/2008/layout/HexagonCluster"/>
    <dgm:cxn modelId="{35BB7A2F-BD10-4064-B17B-C397642430C9}" type="presParOf" srcId="{EB3BEAE0-091C-4491-9444-07A9A9C74FBA}" destId="{49439276-5C7D-4DBD-91C2-F777F5537111}" srcOrd="3" destOrd="0" presId="urn:microsoft.com/office/officeart/2008/layout/HexagonCluster"/>
    <dgm:cxn modelId="{A15F67C2-A3D8-4802-9C09-186738EE4EB2}" type="presParOf" srcId="{49439276-5C7D-4DBD-91C2-F777F5537111}" destId="{B45EFC01-B40E-40A6-BA7C-7613DDBAD8CC}" srcOrd="0" destOrd="0" presId="urn:microsoft.com/office/officeart/2008/layout/HexagonCluster"/>
    <dgm:cxn modelId="{D37691EC-8737-435D-9056-D7DE98846632}" type="presParOf" srcId="{EB3BEAE0-091C-4491-9444-07A9A9C74FBA}" destId="{A4BDBF8A-937A-4C99-9024-F8CB5A0D2668}" srcOrd="4" destOrd="0" presId="urn:microsoft.com/office/officeart/2008/layout/HexagonCluster"/>
    <dgm:cxn modelId="{4A1C6608-F56E-422E-9C95-CA87EAD2742B}" type="presParOf" srcId="{A4BDBF8A-937A-4C99-9024-F8CB5A0D2668}" destId="{81C8DF79-C32E-4001-B85D-CD8DD2DA54E9}" srcOrd="0" destOrd="0" presId="urn:microsoft.com/office/officeart/2008/layout/HexagonCluster"/>
    <dgm:cxn modelId="{301E3ABD-49BE-413E-85B3-6D7B675DF5DC}" type="presParOf" srcId="{EB3BEAE0-091C-4491-9444-07A9A9C74FBA}" destId="{CBF4B64B-01C6-461C-BA59-4865C70AD7B6}" srcOrd="5" destOrd="0" presId="urn:microsoft.com/office/officeart/2008/layout/HexagonCluster"/>
    <dgm:cxn modelId="{BDFB94CB-7E6E-49C4-8C84-B67A2AE1591B}" type="presParOf" srcId="{CBF4B64B-01C6-461C-BA59-4865C70AD7B6}" destId="{8AFA98F0-2251-4750-8171-6616F90CA7E5}" srcOrd="0" destOrd="0" presId="urn:microsoft.com/office/officeart/2008/layout/HexagonCluster"/>
    <dgm:cxn modelId="{57A05E9E-D235-44AD-8E34-FBDB3AC86898}" type="presParOf" srcId="{EB3BEAE0-091C-4491-9444-07A9A9C74FBA}" destId="{1E4BBEC7-0117-4A5D-B590-769B393412FE}" srcOrd="6" destOrd="0" presId="urn:microsoft.com/office/officeart/2008/layout/HexagonCluster"/>
    <dgm:cxn modelId="{14315FF2-6EEE-4712-905E-C1B680A803D0}" type="presParOf" srcId="{1E4BBEC7-0117-4A5D-B590-769B393412FE}" destId="{DC7CCFEA-A78D-4230-994A-B29CA2888A2B}" srcOrd="0" destOrd="0" presId="urn:microsoft.com/office/officeart/2008/layout/HexagonCluster"/>
    <dgm:cxn modelId="{9C4C19EF-38C5-4EF3-A55C-DBC16C2E1E24}" type="presParOf" srcId="{EB3BEAE0-091C-4491-9444-07A9A9C74FBA}" destId="{7FC533BE-0F18-4638-BF1F-40458CE36A02}" srcOrd="7" destOrd="0" presId="urn:microsoft.com/office/officeart/2008/layout/HexagonCluster"/>
    <dgm:cxn modelId="{FD6237C6-74A3-49BE-9F48-10B57BE48BC9}" type="presParOf" srcId="{7FC533BE-0F18-4638-BF1F-40458CE36A02}" destId="{09A89F04-35EE-44D3-BF43-103ECE59CFBC}" srcOrd="0" destOrd="0" presId="urn:microsoft.com/office/officeart/2008/layout/HexagonCluster"/>
    <dgm:cxn modelId="{E4A5A91D-72B9-46E8-958E-E420A688D7DB}" type="presParOf" srcId="{EB3BEAE0-091C-4491-9444-07A9A9C74FBA}" destId="{010F571B-3F4F-4777-9C21-358F0A456CE7}" srcOrd="8" destOrd="0" presId="urn:microsoft.com/office/officeart/2008/layout/HexagonCluster"/>
    <dgm:cxn modelId="{2F6A9D83-32A2-4320-8187-36CAA4625D8F}" type="presParOf" srcId="{010F571B-3F4F-4777-9C21-358F0A456CE7}" destId="{2C1E7A14-6CEF-45C5-8520-611A05112F49}" srcOrd="0" destOrd="0" presId="urn:microsoft.com/office/officeart/2008/layout/HexagonCluster"/>
    <dgm:cxn modelId="{E4B50924-BDFE-4ED0-B47A-22A8B9BA6E34}" type="presParOf" srcId="{EB3BEAE0-091C-4491-9444-07A9A9C74FBA}" destId="{BC043C78-6436-40CE-9D5D-37766F6CBFFD}" srcOrd="9" destOrd="0" presId="urn:microsoft.com/office/officeart/2008/layout/HexagonCluster"/>
    <dgm:cxn modelId="{0B3D4DB5-D467-447A-B0A8-B6C6C9C3B628}" type="presParOf" srcId="{BC043C78-6436-40CE-9D5D-37766F6CBFFD}" destId="{F25B49FF-90E6-40AF-AC4A-71AB4590BC95}" srcOrd="0" destOrd="0" presId="urn:microsoft.com/office/officeart/2008/layout/HexagonCluster"/>
    <dgm:cxn modelId="{40102017-73AA-4C04-B088-75488DB07622}" type="presParOf" srcId="{EB3BEAE0-091C-4491-9444-07A9A9C74FBA}" destId="{E923EEDE-3BF4-4DB2-91D2-004329A1918D}" srcOrd="10" destOrd="0" presId="urn:microsoft.com/office/officeart/2008/layout/HexagonCluster"/>
    <dgm:cxn modelId="{4E7C2A63-3A88-4D0A-B039-F891D9814AEA}" type="presParOf" srcId="{E923EEDE-3BF4-4DB2-91D2-004329A1918D}" destId="{6BF881C4-0F4C-459E-A08B-BDCF9F0D028C}" srcOrd="0" destOrd="0" presId="urn:microsoft.com/office/officeart/2008/layout/HexagonCluster"/>
    <dgm:cxn modelId="{BF271155-0FC0-4BD4-935A-8E92F4DF1BE4}" type="presParOf" srcId="{EB3BEAE0-091C-4491-9444-07A9A9C74FBA}" destId="{26966B15-611D-4568-8D3D-D8776405B3ED}" srcOrd="11" destOrd="0" presId="urn:microsoft.com/office/officeart/2008/layout/HexagonCluster"/>
    <dgm:cxn modelId="{4CFF7D93-D571-4D60-8F3B-9C4ACC11D153}" type="presParOf" srcId="{26966B15-611D-4568-8D3D-D8776405B3ED}" destId="{1F934227-248E-4831-9808-659B2C437076}" srcOrd="0" destOrd="0" presId="urn:microsoft.com/office/officeart/2008/layout/HexagonCluster"/>
    <dgm:cxn modelId="{34BB87F1-49F2-47C6-9318-EF30FC08ED38}" type="presParOf" srcId="{EB3BEAE0-091C-4491-9444-07A9A9C74FBA}" destId="{A8BDCDE9-26DA-4861-8AA9-428D5A8D37C8}" srcOrd="12" destOrd="0" presId="urn:microsoft.com/office/officeart/2008/layout/HexagonCluster"/>
    <dgm:cxn modelId="{BEB92F3A-ADA7-48CD-93D9-129F94AA07E7}" type="presParOf" srcId="{A8BDCDE9-26DA-4861-8AA9-428D5A8D37C8}" destId="{DBE34C04-621D-46FC-AD9E-762667A5A168}" srcOrd="0" destOrd="0" presId="urn:microsoft.com/office/officeart/2008/layout/HexagonCluster"/>
    <dgm:cxn modelId="{96FFD2FE-A0EF-463E-A9B5-B25A515354E4}" type="presParOf" srcId="{EB3BEAE0-091C-4491-9444-07A9A9C74FBA}" destId="{34AC5C5C-E239-4FBE-B798-39372D95148B}" srcOrd="13" destOrd="0" presId="urn:microsoft.com/office/officeart/2008/layout/HexagonCluster"/>
    <dgm:cxn modelId="{AAEE3DED-BA7A-471B-998A-001677DF61FF}" type="presParOf" srcId="{34AC5C5C-E239-4FBE-B798-39372D95148B}" destId="{1EE1D3BA-3357-4BB8-BF80-84F314F4EC32}" srcOrd="0" destOrd="0" presId="urn:microsoft.com/office/officeart/2008/layout/HexagonCluster"/>
    <dgm:cxn modelId="{FC9EFE9C-D150-48B9-85B8-170E4CE828AF}" type="presParOf" srcId="{EB3BEAE0-091C-4491-9444-07A9A9C74FBA}" destId="{E668B0E9-EDAE-4E27-8BED-2240D3EA8397}" srcOrd="14" destOrd="0" presId="urn:microsoft.com/office/officeart/2008/layout/HexagonCluster"/>
    <dgm:cxn modelId="{BAE55D78-BFCE-4983-A71E-4B5C92165002}" type="presParOf" srcId="{E668B0E9-EDAE-4E27-8BED-2240D3EA8397}" destId="{A1A41C92-246D-4CB0-A921-7844131CBC46}" srcOrd="0" destOrd="0" presId="urn:microsoft.com/office/officeart/2008/layout/HexagonCluster"/>
    <dgm:cxn modelId="{38337944-8527-4119-BDCA-AD3686F0788F}" type="presParOf" srcId="{EB3BEAE0-091C-4491-9444-07A9A9C74FBA}" destId="{42DF2736-60B0-41E1-B4B8-09B47485A584}" srcOrd="15" destOrd="0" presId="urn:microsoft.com/office/officeart/2008/layout/HexagonCluster"/>
    <dgm:cxn modelId="{8E9C557B-3BBF-42F5-9927-1A3C32F04F70}" type="presParOf" srcId="{42DF2736-60B0-41E1-B4B8-09B47485A584}" destId="{00191F93-37DC-4668-9B6B-6F3F736E4AEA}" srcOrd="0" destOrd="0" presId="urn:microsoft.com/office/officeart/2008/layout/HexagonCluster"/>
    <dgm:cxn modelId="{0FFDB8C9-8179-4680-8630-15975B4BBBAF}" type="presParOf" srcId="{EB3BEAE0-091C-4491-9444-07A9A9C74FBA}" destId="{5A65C35E-713F-4E94-8603-9E3240C3413E}" srcOrd="16" destOrd="0" presId="urn:microsoft.com/office/officeart/2008/layout/HexagonCluster"/>
    <dgm:cxn modelId="{DD0F3D7E-83CE-4F94-A9AF-30047698B7CA}" type="presParOf" srcId="{5A65C35E-713F-4E94-8603-9E3240C3413E}" destId="{66E63A1E-F16B-4C34-8F04-E338F3EB96D4}" srcOrd="0" destOrd="0" presId="urn:microsoft.com/office/officeart/2008/layout/HexagonCluster"/>
    <dgm:cxn modelId="{68E53CCC-946C-4299-A65B-9A5A2F58A0AD}" type="presParOf" srcId="{EB3BEAE0-091C-4491-9444-07A9A9C74FBA}" destId="{FBE756B4-0F47-4CF6-A2CB-6BF94C9498A1}" srcOrd="17" destOrd="0" presId="urn:microsoft.com/office/officeart/2008/layout/HexagonCluster"/>
    <dgm:cxn modelId="{760CEAEB-554C-41E4-AB35-8A0CE0E5B33A}" type="presParOf" srcId="{FBE756B4-0F47-4CF6-A2CB-6BF94C9498A1}" destId="{651EAD5D-78A6-497D-8438-AF8F5069BABC}" srcOrd="0" destOrd="0" presId="urn:microsoft.com/office/officeart/2008/layout/HexagonCluster"/>
    <dgm:cxn modelId="{6A4FA2F0-6686-42F2-A927-8F10C651C099}" type="presParOf" srcId="{EB3BEAE0-091C-4491-9444-07A9A9C74FBA}" destId="{6B570725-7D4E-4437-AF02-E3854F090DB5}" srcOrd="18" destOrd="0" presId="urn:microsoft.com/office/officeart/2008/layout/HexagonCluster"/>
    <dgm:cxn modelId="{751150BB-A62B-4C54-BD39-A360EF8C8D3F}" type="presParOf" srcId="{6B570725-7D4E-4437-AF02-E3854F090DB5}" destId="{CEC11A73-7E55-4985-AC0F-DC0A02296D2F}" srcOrd="0" destOrd="0" presId="urn:microsoft.com/office/officeart/2008/layout/HexagonCluster"/>
    <dgm:cxn modelId="{CD9DBEB6-2624-4D7C-81DF-CC90C3B6EA75}" type="presParOf" srcId="{EB3BEAE0-091C-4491-9444-07A9A9C74FBA}" destId="{7A983FD4-4473-4D16-8C02-371E9F090CBB}" srcOrd="19" destOrd="0" presId="urn:microsoft.com/office/officeart/2008/layout/HexagonCluster"/>
    <dgm:cxn modelId="{41C01A6D-C864-40D6-A83B-D18FEBC0ACE1}" type="presParOf" srcId="{7A983FD4-4473-4D16-8C02-371E9F090CBB}" destId="{F9BDFCA8-23D3-4C77-A357-CC83EA8B9978}" srcOrd="0" destOrd="0" presId="urn:microsoft.com/office/officeart/2008/layout/HexagonCluster"/>
    <dgm:cxn modelId="{6F10A371-2A09-4064-8FCF-94D59C661C7F}" type="presParOf" srcId="{EB3BEAE0-091C-4491-9444-07A9A9C74FBA}" destId="{8D98B5CC-D90B-4CA3-BFAA-DFB5A47C01FF}" srcOrd="20" destOrd="0" presId="urn:microsoft.com/office/officeart/2008/layout/HexagonCluster"/>
    <dgm:cxn modelId="{E364C173-7093-4E26-810F-DA478E6BB486}" type="presParOf" srcId="{8D98B5CC-D90B-4CA3-BFAA-DFB5A47C01FF}" destId="{A968872D-0DF1-4D9B-8ED7-2F655D2924CA}" srcOrd="0" destOrd="0" presId="urn:microsoft.com/office/officeart/2008/layout/HexagonCluster"/>
    <dgm:cxn modelId="{19B07FDF-3A9C-42D8-BE70-298145F74D4A}" type="presParOf" srcId="{EB3BEAE0-091C-4491-9444-07A9A9C74FBA}" destId="{50716718-17A8-40BC-AF65-C4A486D17F52}" srcOrd="21" destOrd="0" presId="urn:microsoft.com/office/officeart/2008/layout/HexagonCluster"/>
    <dgm:cxn modelId="{A1F139F7-724F-4C49-A838-68C29BB3ADCF}" type="presParOf" srcId="{50716718-17A8-40BC-AF65-C4A486D17F52}" destId="{518CE1B1-8278-4074-A7FA-FB7E901C511A}" srcOrd="0" destOrd="0" presId="urn:microsoft.com/office/officeart/2008/layout/HexagonCluster"/>
    <dgm:cxn modelId="{9482AA57-EE00-4D1B-91D7-2F4EF819A418}" type="presParOf" srcId="{EB3BEAE0-091C-4491-9444-07A9A9C74FBA}" destId="{EBA94710-E827-4C68-BE46-F4C3A5050DEB}" srcOrd="22" destOrd="0" presId="urn:microsoft.com/office/officeart/2008/layout/HexagonCluster"/>
    <dgm:cxn modelId="{A59BE0FA-4D69-49DC-ADD9-F55D8AA7D3C4}" type="presParOf" srcId="{EBA94710-E827-4C68-BE46-F4C3A5050DEB}" destId="{2AF588BE-88DE-4E1B-952D-8DD5C649FE7E}" srcOrd="0" destOrd="0" presId="urn:microsoft.com/office/officeart/2008/layout/HexagonCluster"/>
    <dgm:cxn modelId="{F7A2DFBD-E2C2-4E79-8E74-6FB840E5DE83}" type="presParOf" srcId="{EB3BEAE0-091C-4491-9444-07A9A9C74FBA}" destId="{7CF37B7E-BA37-4E6E-8E6A-9B55A22146CC}" srcOrd="23" destOrd="0" presId="urn:microsoft.com/office/officeart/2008/layout/HexagonCluster"/>
    <dgm:cxn modelId="{41DDC5F4-03FE-43ED-99BB-55354F562E32}" type="presParOf" srcId="{7CF37B7E-BA37-4E6E-8E6A-9B55A22146CC}" destId="{DEA846D2-C4A4-47CD-B048-E7E600EF22F2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248E39-DCA6-415A-A0A4-D3C3DE6DC0DA}" type="datetimeFigureOut">
              <a:rPr lang="ru-RU" smtClean="0"/>
              <a:t>07.10.2019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1A917D-8FAF-4E6E-9BB1-55F36D0ECC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2144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A917D-8FAF-4E6E-9BB1-55F36D0ECC33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52184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F19836-336C-48FB-899A-E4BA850870DA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44557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F19836-336C-48FB-899A-E4BA850870DA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890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F19836-336C-48FB-899A-E4BA850870DA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35473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F19836-336C-48FB-899A-E4BA850870DA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3945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7C8B3-10A2-4D96-9AA1-C0CE82E286E7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920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A917D-8FAF-4E6E-9BB1-55F36D0ECC33}" type="slidenum">
              <a:rPr lang="ru-RU" smtClean="0"/>
              <a:t>47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7006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4242851"/>
            <a:ext cx="6726063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3787" y="4243845"/>
            <a:ext cx="2307831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6726064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833787" y="2590078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2" y="2733709"/>
            <a:ext cx="6069268" cy="1373070"/>
          </a:xfrm>
        </p:spPr>
        <p:txBody>
          <a:bodyPr anchor="b">
            <a:noAutofit/>
          </a:bodyPr>
          <a:lstStyle>
            <a:lvl1pPr algn="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1" y="4394040"/>
            <a:ext cx="6108101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5655" y="5936188"/>
            <a:ext cx="2057400" cy="365125"/>
          </a:xfrm>
        </p:spPr>
        <p:txBody>
          <a:bodyPr/>
          <a:lstStyle/>
          <a:p>
            <a:fld id="{2B0151B0-B5D1-43A9-B8A5-A84BFD56DA12}" type="datetimeFigureOut">
              <a:rPr lang="ru-RU" smtClean="0"/>
              <a:t>07.10.2019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1" y="5936189"/>
            <a:ext cx="402166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399" y="2750337"/>
            <a:ext cx="1370293" cy="1356442"/>
          </a:xfrm>
        </p:spPr>
        <p:txBody>
          <a:bodyPr/>
          <a:lstStyle/>
          <a:p>
            <a:fld id="{7BF7E009-78B7-4059-980E-DC9ECB35BF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3" y="4711617"/>
            <a:ext cx="6894770" cy="544482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1639" y="609598"/>
            <a:ext cx="6896534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5256098"/>
            <a:ext cx="6894772" cy="5478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151B0-B5D1-43A9-B8A5-A84BFD56DA12}" type="datetimeFigureOut">
              <a:rPr lang="ru-RU" smtClean="0"/>
              <a:t>07.10.2019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310"/>
            <a:ext cx="1149836" cy="1090789"/>
          </a:xfrm>
        </p:spPr>
        <p:txBody>
          <a:bodyPr/>
          <a:lstStyle/>
          <a:p>
            <a:fld id="{7BF7E009-78B7-4059-980E-DC9ECB35BF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817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2" name="Picture 21" descr="HD-ShadowLong.png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3" name="Picture 22" descr="HD-ShadowShort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255" y="609597"/>
            <a:ext cx="6896534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889151" cy="1101764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151B0-B5D1-43A9-B8A5-A84BFD56DA12}" type="datetimeFigureOut">
              <a:rPr lang="ru-RU" smtClean="0"/>
              <a:t>07.10.2019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616"/>
            <a:ext cx="1149836" cy="1090789"/>
          </a:xfrm>
        </p:spPr>
        <p:txBody>
          <a:bodyPr/>
          <a:lstStyle/>
          <a:p>
            <a:fld id="{7BF7E009-78B7-4059-980E-DC9ECB35BF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2377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30" name="Picture 29" descr="HD-ShadowLong.png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1" name="Picture 30" descr="HD-ShadowShort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921" y="616983"/>
            <a:ext cx="642514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89438" y="3660763"/>
            <a:ext cx="5987731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903919" cy="110176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151B0-B5D1-43A9-B8A5-A84BFD56DA12}" type="datetimeFigureOut">
              <a:rPr lang="ru-RU" smtClean="0"/>
              <a:t>07.10.2019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7BF7E009-78B7-4059-980E-DC9ECB35BFDC}" type="slidenum">
              <a:rPr lang="ru-RU" smtClean="0"/>
              <a:t>‹#›</a:t>
            </a:fld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270932" y="748116"/>
            <a:ext cx="5334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67191" y="2998573"/>
            <a:ext cx="457200" cy="5847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96859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3" name="Picture 22" descr="HD-ShadowLong.png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4" name="Picture 23" descr="HD-ShadowShort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8" y="4710340"/>
            <a:ext cx="6896534" cy="5898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9" y="5300150"/>
            <a:ext cx="6896534" cy="51195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151B0-B5D1-43A9-B8A5-A84BFD56DA12}" type="datetimeFigureOut">
              <a:rPr lang="ru-RU" smtClean="0"/>
              <a:t>07.10.2019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7BF7E009-78B7-4059-980E-DC9ECB35BF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0603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32629" y="2329489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39777" y="3015290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8413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879710" y="3007906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26136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233520" y="3007905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151B0-B5D1-43A9-B8A5-A84BFD56DA12}" type="datetimeFigureOut">
              <a:rPr lang="ru-RU" smtClean="0"/>
              <a:t>07.10.2019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7E009-78B7-4059-980E-DC9ECB35BF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13729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35" name="Picture 34" descr="HD-ShadowLong.png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6" name="Picture 35" descr="HD-ShadowShort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37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32391" y="4297503"/>
            <a:ext cx="21922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32391" y="2336873"/>
            <a:ext cx="219225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32391" y="4873765"/>
            <a:ext cx="219225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0497" y="4297503"/>
            <a:ext cx="221507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870497" y="2336873"/>
            <a:ext cx="221507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869483" y="4873764"/>
            <a:ext cx="2218004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31028" y="4297503"/>
            <a:ext cx="219433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231027" y="2336873"/>
            <a:ext cx="2194333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230934" y="4873762"/>
            <a:ext cx="2197239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151B0-B5D1-43A9-B8A5-A84BFD56DA12}" type="datetimeFigureOut">
              <a:rPr lang="ru-RU" smtClean="0"/>
              <a:t>07.10.2019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7E009-78B7-4059-980E-DC9ECB35BF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2342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7" name="Picture 16" descr="HD-ShadowLong.png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8" name="Picture 17" descr="HD-ShadowShort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151B0-B5D1-43A9-B8A5-A84BFD56DA12}" type="datetimeFigureOut">
              <a:rPr lang="ru-RU" smtClean="0"/>
              <a:t>07.10.2019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7E009-78B7-4059-980E-DC9ECB35BF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997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 bwMode="ltGray">
          <a:xfrm rot="5400000">
            <a:off x="4575305" y="2747178"/>
            <a:ext cx="6862555" cy="1368199"/>
            <a:chOff x="2281445" y="609600"/>
            <a:chExt cx="6862555" cy="1368199"/>
          </a:xfrm>
        </p:grpSpPr>
        <p:sp>
          <p:nvSpPr>
            <p:cNvPr id="12" name="Rectangle 11"/>
            <p:cNvSpPr/>
            <p:nvPr/>
          </p:nvSpPr>
          <p:spPr bwMode="ltGray">
            <a:xfrm>
              <a:off x="2281445" y="609601"/>
              <a:ext cx="5285695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7710769" y="609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4798" y="609597"/>
            <a:ext cx="1069602" cy="446193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41" y="609598"/>
            <a:ext cx="6576359" cy="53265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29144" y="5936188"/>
            <a:ext cx="2057400" cy="365125"/>
          </a:xfrm>
        </p:spPr>
        <p:txBody>
          <a:bodyPr/>
          <a:lstStyle/>
          <a:p>
            <a:fld id="{2B0151B0-B5D1-43A9-B8A5-A84BFD56DA12}" type="datetimeFigureOut">
              <a:rPr lang="ru-RU" smtClean="0"/>
              <a:t>07.10.2019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0241" y="5936189"/>
            <a:ext cx="4518959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31152" y="5432500"/>
            <a:ext cx="1149636" cy="1273100"/>
          </a:xfrm>
        </p:spPr>
        <p:txBody>
          <a:bodyPr anchor="t"/>
          <a:lstStyle>
            <a:lvl1pPr algn="ctr">
              <a:defRPr/>
            </a:lvl1pPr>
          </a:lstStyle>
          <a:p>
            <a:fld id="{7BF7E009-78B7-4059-980E-DC9ECB35BF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6611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8" name="Picture 27" descr="HD-ShadowLong.png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9" name="Picture 28" descr="HD-ShadowShort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3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151B0-B5D1-43A9-B8A5-A84BFD56DA12}" type="datetimeFigureOut">
              <a:rPr lang="ru-RU" smtClean="0"/>
              <a:t>07.10.2019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7E009-78B7-4059-980E-DC9ECB35BF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2070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2728432"/>
            <a:ext cx="9161969" cy="1677035"/>
            <a:chOff x="0" y="2895600"/>
            <a:chExt cx="9161969" cy="1677035"/>
          </a:xfrm>
        </p:grpSpPr>
        <p:pic>
          <p:nvPicPr>
            <p:cNvPr id="19" name="Picture 18" descr="HD-ShadowLong.png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0" name="Picture 19" descr="HD-ShadowShort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2869895"/>
            <a:ext cx="688915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1639" y="4232172"/>
            <a:ext cx="688915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65810" y="5936188"/>
            <a:ext cx="2057400" cy="365125"/>
          </a:xfrm>
        </p:spPr>
        <p:txBody>
          <a:bodyPr/>
          <a:lstStyle/>
          <a:p>
            <a:fld id="{2B0151B0-B5D1-43A9-B8A5-A84BFD56DA12}" type="datetimeFigureOut">
              <a:rPr lang="ru-RU" smtClean="0"/>
              <a:t>07.10.2019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" y="5936189"/>
            <a:ext cx="483467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6438" y="2869896"/>
            <a:ext cx="1149836" cy="1090789"/>
          </a:xfrm>
        </p:spPr>
        <p:txBody>
          <a:bodyPr/>
          <a:lstStyle/>
          <a:p>
            <a:fld id="{7BF7E009-78B7-4059-980E-DC9ECB35BF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770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53228"/>
            <a:ext cx="688739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336873"/>
            <a:ext cx="3357899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1128" y="2336873"/>
            <a:ext cx="3359661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151B0-B5D1-43A9-B8A5-A84BFD56DA12}" type="datetimeFigureOut">
              <a:rPr lang="ru-RU" smtClean="0"/>
              <a:t>07.10.2019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7E009-78B7-4059-980E-DC9ECB35BF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512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9" name="Picture 28" descr="HD-ShadowLong.png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0" name="Picture 29" descr="HD-ShadowShort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3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30"/>
            <a:ext cx="6896534" cy="10809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0988" y="2336874"/>
            <a:ext cx="3145080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638" y="3030009"/>
            <a:ext cx="3367045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82646" y="2336873"/>
            <a:ext cx="3145527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61129" y="3030009"/>
            <a:ext cx="3367044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151B0-B5D1-43A9-B8A5-A84BFD56DA12}" type="datetimeFigureOut">
              <a:rPr lang="ru-RU" smtClean="0"/>
              <a:t>07.10.2019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7E009-78B7-4059-980E-DC9ECB35BF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095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6" name="Picture 15" descr="HD-ShadowLong.png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7" name="Picture 16" descr="HD-ShadowShort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151B0-B5D1-43A9-B8A5-A84BFD56DA12}" type="datetimeFigureOut">
              <a:rPr lang="ru-RU" smtClean="0"/>
              <a:t>07.10.2019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7E009-78B7-4059-980E-DC9ECB35BF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9233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D-ShadowShort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17217" y="1973262"/>
            <a:ext cx="1444752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710769" y="609600"/>
            <a:ext cx="1433231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151B0-B5D1-43A9-B8A5-A84BFD56DA12}" type="datetimeFigureOut">
              <a:rPr lang="ru-RU" smtClean="0"/>
              <a:t>07.10.2019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7E009-78B7-4059-980E-DC9ECB35BF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3255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7"/>
            <a:ext cx="6896534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85" y="2336874"/>
            <a:ext cx="3913788" cy="35993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2336873"/>
            <a:ext cx="2796240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151B0-B5D1-43A9-B8A5-A84BFD56DA12}" type="datetimeFigureOut">
              <a:rPr lang="ru-RU" smtClean="0"/>
              <a:t>07.10.2019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7E009-78B7-4059-980E-DC9ECB35BF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4331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10956" y="2336874"/>
            <a:ext cx="3917217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2336874"/>
            <a:ext cx="2798487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151B0-B5D1-43A9-B8A5-A84BFD56DA12}" type="datetimeFigureOut">
              <a:rPr lang="ru-RU" smtClean="0"/>
              <a:t>07.10.2019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7E009-78B7-4059-980E-DC9ECB35BF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1956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James\Desktop\msft\Berlin\build Assets\hashOverlaySD-FullResolve.png"/>
          <p:cNvPicPr>
            <a:picLocks noChangeAspect="1" noChangeArrowheads="1"/>
          </p:cNvPicPr>
          <p:nvPr/>
        </p:nvPicPr>
        <p:blipFill>
          <a:blip r:embed="rId19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336873"/>
            <a:ext cx="6887389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67881" y="593618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0151B0-B5D1-43A9-B8A5-A84BFD56DA12}" type="datetimeFigureOut">
              <a:rPr lang="ru-RU" smtClean="0"/>
              <a:t>07.10.2019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5936189"/>
            <a:ext cx="48346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8600" y="753228"/>
            <a:ext cx="1157674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F7E009-78B7-4059-980E-DC9ECB35BF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08349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68.png"/><Relationship Id="rId3" Type="http://schemas.openxmlformats.org/officeDocument/2006/relationships/image" Target="../media/image59.png"/><Relationship Id="rId7" Type="http://schemas.openxmlformats.org/officeDocument/2006/relationships/image" Target="../media/image62.png"/><Relationship Id="rId12" Type="http://schemas.openxmlformats.org/officeDocument/2006/relationships/image" Target="../media/image6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11" Type="http://schemas.openxmlformats.org/officeDocument/2006/relationships/image" Target="../media/image66.png"/><Relationship Id="rId5" Type="http://schemas.openxmlformats.org/officeDocument/2006/relationships/image" Target="../media/image60.png"/><Relationship Id="rId10" Type="http://schemas.openxmlformats.org/officeDocument/2006/relationships/image" Target="../media/image65.png"/><Relationship Id="rId4" Type="http://schemas.microsoft.com/office/2007/relationships/hdphoto" Target="../media/hdphoto1.wdp"/><Relationship Id="rId9" Type="http://schemas.openxmlformats.org/officeDocument/2006/relationships/image" Target="../media/image6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7" Type="http://schemas.openxmlformats.org/officeDocument/2006/relationships/image" Target="../media/image100.png"/><Relationship Id="rId2" Type="http://schemas.openxmlformats.org/officeDocument/2006/relationships/image" Target="../media/image95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9.png"/><Relationship Id="rId5" Type="http://schemas.openxmlformats.org/officeDocument/2006/relationships/image" Target="../media/image98.emf"/><Relationship Id="rId4" Type="http://schemas.openxmlformats.org/officeDocument/2006/relationships/image" Target="../media/image9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7.png"/><Relationship Id="rId5" Type="http://schemas.openxmlformats.org/officeDocument/2006/relationships/image" Target="../media/image106.png"/><Relationship Id="rId4" Type="http://schemas.openxmlformats.org/officeDocument/2006/relationships/hyperlink" Target="http://os.fipi.ru/home/1" TargetMode="Externa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45710" y="750865"/>
            <a:ext cx="34323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effectLst>
                  <a:glow rad="228600">
                    <a:srgbClr val="00206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07 октября 2019 г</a:t>
            </a:r>
            <a:endParaRPr lang="ru-RU" sz="3600" dirty="0">
              <a:effectLst>
                <a:glow rad="228600">
                  <a:srgbClr val="002060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sz="4400" dirty="0" smtClean="0"/>
              <a:t>Анализ результатов ВПР, ГИА по химии за 2019 год</a:t>
            </a:r>
            <a:endParaRPr lang="ru-RU" sz="4400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90825" y="5322771"/>
            <a:ext cx="8037158" cy="67936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effectLst>
                  <a:glow rad="228600">
                    <a:srgbClr val="00206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Клинова М.Н., н. с. отдела СФГОС ИРО </a:t>
            </a:r>
            <a:r>
              <a:rPr lang="ru-RU" sz="3200" b="1" dirty="0" smtClean="0">
                <a:effectLst>
                  <a:glow rad="228600">
                    <a:srgbClr val="00206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ПК</a:t>
            </a:r>
            <a:endParaRPr lang="ru-RU" sz="3200" dirty="0">
              <a:effectLst>
                <a:glow rad="228600">
                  <a:srgbClr val="002060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://iro.perm.ru/design/images/logo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99137" y="2763018"/>
            <a:ext cx="1981200" cy="131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1204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49" y="103764"/>
            <a:ext cx="7575232" cy="2791254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49" y="3504388"/>
            <a:ext cx="7575232" cy="2751347"/>
          </a:xfrm>
          <a:prstGeom prst="rect">
            <a:avLst/>
          </a:prstGeom>
          <a:ln>
            <a:solidFill>
              <a:srgbClr val="7030A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7911966" y="911372"/>
            <a:ext cx="1078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Б</a:t>
            </a:r>
          </a:p>
          <a:p>
            <a:pPr algn="ctr"/>
            <a:r>
              <a:rPr lang="ru-RU" b="1" dirty="0" smtClean="0"/>
              <a:t>2 балла</a:t>
            </a:r>
            <a:endParaRPr lang="ru-RU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5583" y="2083094"/>
            <a:ext cx="5535779" cy="1553903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9948" y="5242172"/>
            <a:ext cx="5535779" cy="1529623"/>
          </a:xfrm>
          <a:prstGeom prst="rect">
            <a:avLst/>
          </a:prstGeom>
          <a:ln>
            <a:solidFill>
              <a:srgbClr val="7030A0"/>
            </a:solidFill>
          </a:ln>
        </p:spPr>
      </p:pic>
      <p:sp>
        <p:nvSpPr>
          <p:cNvPr id="9" name="TextBox 8"/>
          <p:cNvSpPr txBox="1"/>
          <p:nvPr/>
        </p:nvSpPr>
        <p:spPr>
          <a:xfrm rot="21012618">
            <a:off x="358661" y="2600262"/>
            <a:ext cx="3088292" cy="954107"/>
          </a:xfrm>
          <a:prstGeom prst="rect">
            <a:avLst/>
          </a:prstGeom>
          <a:solidFill>
            <a:schemeClr val="tx1"/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solidFill>
                  <a:srgbClr val="C00000"/>
                </a:solidFill>
              </a:rPr>
              <a:t>Возможно, в заданиях № 8 создателям КИМ следует подумать над правильностью формулировки критерия о цвете осадков…</a:t>
            </a:r>
            <a:endParaRPr lang="ru-RU" sz="1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111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531" y="141614"/>
            <a:ext cx="7009502" cy="162943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637" y="2027287"/>
            <a:ext cx="7644840" cy="466166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7483" y="4413380"/>
            <a:ext cx="4340801" cy="2275574"/>
          </a:xfrm>
          <a:prstGeom prst="rect">
            <a:avLst/>
          </a:prstGeom>
          <a:ln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2480849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959" y="199447"/>
            <a:ext cx="6473792" cy="1751108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959" y="2085128"/>
            <a:ext cx="8037245" cy="457199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911966" y="911372"/>
            <a:ext cx="1078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</a:t>
            </a:r>
          </a:p>
          <a:p>
            <a:pPr algn="ctr"/>
            <a:r>
              <a:rPr lang="ru-RU" b="1" dirty="0" smtClean="0"/>
              <a:t>3 балла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4180" y="4448537"/>
            <a:ext cx="4715815" cy="2208585"/>
          </a:xfrm>
          <a:prstGeom prst="rect">
            <a:avLst/>
          </a:prstGeom>
          <a:ln>
            <a:solidFill>
              <a:srgbClr val="7030A0"/>
            </a:solidFill>
          </a:ln>
        </p:spPr>
      </p:pic>
      <p:sp>
        <p:nvSpPr>
          <p:cNvPr id="5" name="TextBox 4"/>
          <p:cNvSpPr txBox="1"/>
          <p:nvPr/>
        </p:nvSpPr>
        <p:spPr>
          <a:xfrm rot="21012618">
            <a:off x="4165286" y="2779205"/>
            <a:ext cx="4241266" cy="738664"/>
          </a:xfrm>
          <a:prstGeom prst="rect">
            <a:avLst/>
          </a:prstGeom>
          <a:solidFill>
            <a:schemeClr val="tx1"/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solidFill>
                  <a:srgbClr val="C00000"/>
                </a:solidFill>
              </a:rPr>
              <a:t>Задание этого варианта для школьников могло оказаться чуть сложнее, т.к. для «осуществления» второй стадии подобрать вещество нужно самостоятельно</a:t>
            </a:r>
            <a:endParaRPr lang="ru-RU" sz="1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604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5944" y="448072"/>
            <a:ext cx="737118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прошлом году на аналогичном вебинаре был указан перечень информационных источников для подготовки к ВПР (печатные пособия разных авторов и образовательные Интернет-порталы). </a:t>
            </a:r>
            <a:endParaRPr lang="ru-RU" sz="2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5944" y="2085109"/>
            <a:ext cx="874278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Сегодня у меня (и не только у меня) нет твердой уверенности, что 11-классников нужно специально готовить к ВПР… </a:t>
            </a:r>
          </a:p>
          <a:p>
            <a:pPr algn="just"/>
            <a:r>
              <a:rPr lang="ru-RU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Можно ли это вообще сделать?...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07911" y="3706493"/>
            <a:ext cx="3219060" cy="64633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Разнообразие формулировок </a:t>
            </a:r>
            <a:r>
              <a:rPr lang="ru-RU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большинства заданий </a:t>
            </a:r>
            <a:r>
              <a:rPr lang="ru-RU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работе </a:t>
            </a:r>
          </a:p>
        </p:txBody>
      </p:sp>
      <p:sp>
        <p:nvSpPr>
          <p:cNvPr id="7" name="Стрелка вправо 6"/>
          <p:cNvSpPr/>
          <p:nvPr/>
        </p:nvSpPr>
        <p:spPr>
          <a:xfrm>
            <a:off x="3881535" y="3742648"/>
            <a:ext cx="1184988" cy="610176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253134" y="3706493"/>
            <a:ext cx="3520752" cy="64633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«Натаскать» и на форму, и на содержание заданий трудно</a:t>
            </a:r>
            <a:endParaRPr lang="ru-RU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Правая фигурная скобка 1"/>
          <p:cNvSpPr/>
          <p:nvPr/>
        </p:nvSpPr>
        <p:spPr>
          <a:xfrm rot="5400000">
            <a:off x="4145394" y="475572"/>
            <a:ext cx="770021" cy="8668923"/>
          </a:xfrm>
          <a:prstGeom prst="rightBrace">
            <a:avLst>
              <a:gd name="adj1" fmla="val 47083"/>
              <a:gd name="adj2" fmla="val 50000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88858" y="5411300"/>
            <a:ext cx="8556954" cy="1015663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ЛУЧШЕ ПРОДОЛЖИТЬ РАБОТУ НАД </a:t>
            </a:r>
            <a:r>
              <a:rPr lang="ru-RU" sz="2000" b="1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ПОНИМАНИЕМ</a:t>
            </a:r>
            <a:r>
              <a:rPr lang="ru-RU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ОСНОВНЫХ ХИМИЧЕСКИХ ПОНЯТИЙ И ЗАКОНОМЕРНОСТЕЙ + РАЗНООБРАЗИТЬ ФОРМЫ РАБОТЫ И ЗАДАНИЯ, В Т.Ч. НАПРАВЛЕННЫЕ НА РАЗВИТИЕ ОБЩЕУЧЕБНЫХ НАВЫКОВ</a:t>
            </a:r>
            <a:endParaRPr lang="ru-RU" sz="2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45345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639" y="182879"/>
            <a:ext cx="6663935" cy="311199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5070" y="3553577"/>
            <a:ext cx="6680772" cy="30012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21012618">
            <a:off x="4117159" y="2605949"/>
            <a:ext cx="4241266" cy="738664"/>
          </a:xfrm>
          <a:prstGeom prst="rect">
            <a:avLst/>
          </a:prstGeom>
          <a:solidFill>
            <a:schemeClr val="tx1"/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solidFill>
                  <a:srgbClr val="C00000"/>
                </a:solidFill>
              </a:rPr>
              <a:t>Одно и то же задание в разных вариантах представлено в разной форме; во втором случае результат выполнения оказался несколько хуже</a:t>
            </a:r>
            <a:endParaRPr lang="ru-RU" sz="1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655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45" y="2064229"/>
            <a:ext cx="8096833" cy="4598550"/>
          </a:xfrm>
          <a:prstGeom prst="rect">
            <a:avLst/>
          </a:prstGeom>
          <a:ln>
            <a:solidFill>
              <a:srgbClr val="7030A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0" y="606391"/>
            <a:ext cx="7642459" cy="135821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/>
                </a:solidFill>
                <a:effectLst>
                  <a:glow rad="228600">
                    <a:srgbClr val="7030A0">
                      <a:alpha val="40000"/>
                    </a:srgbClr>
                  </a:glow>
                </a:effectLst>
              </a:rPr>
              <a:t>Из презентации выступления главы Рособрнадзора С. Кравцова:</a:t>
            </a:r>
            <a:endParaRPr lang="ru-RU" sz="36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tx1"/>
              </a:solidFill>
              <a:effectLst>
                <a:glow rad="228600">
                  <a:srgbClr val="7030A0">
                    <a:alpha val="40000"/>
                  </a:srgbClr>
                </a:glo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748230" y="1100830"/>
            <a:ext cx="13276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n w="12700" cmpd="sng">
                  <a:solidFill>
                    <a:schemeClr val="accent4"/>
                  </a:solidFill>
                  <a:prstDash val="solid"/>
                </a:ln>
                <a:effectLst>
                  <a:glow rad="228600">
                    <a:srgbClr val="7030A0">
                      <a:alpha val="40000"/>
                    </a:srgbClr>
                  </a:glow>
                </a:effectLst>
              </a:rPr>
              <a:t>Июль 2019 </a:t>
            </a:r>
            <a:r>
              <a:rPr lang="ru-RU" b="1" dirty="0">
                <a:ln w="12700" cmpd="sng">
                  <a:solidFill>
                    <a:schemeClr val="accent4"/>
                  </a:solidFill>
                  <a:prstDash val="solid"/>
                </a:ln>
                <a:effectLst>
                  <a:glow rad="228600">
                    <a:srgbClr val="7030A0">
                      <a:alpha val="40000"/>
                    </a:srgbClr>
                  </a:glow>
                </a:effectLst>
              </a:rPr>
              <a:t>г</a:t>
            </a:r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2512416"/>
              </p:ext>
            </p:extLst>
          </p:nvPr>
        </p:nvGraphicFramePr>
        <p:xfrm>
          <a:off x="3619099" y="4284846"/>
          <a:ext cx="5370897" cy="853440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2598821"/>
                <a:gridCol w="2772076"/>
              </a:tblGrid>
              <a:tr h="0"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542A00"/>
                          </a:solidFill>
                          <a:effectLst/>
                          <a:latin typeface="+mn-lt"/>
                        </a:rPr>
                        <a:t>Март </a:t>
                      </a:r>
                      <a:r>
                        <a:rPr lang="en-US" sz="1400" b="1" dirty="0" smtClean="0">
                          <a:solidFill>
                            <a:srgbClr val="542A00"/>
                          </a:solidFill>
                          <a:effectLst/>
                          <a:latin typeface="+mn-lt"/>
                        </a:rPr>
                        <a:t>2020</a:t>
                      </a:r>
                      <a:endParaRPr lang="ru-RU" sz="1400" b="1" dirty="0" smtClean="0">
                        <a:solidFill>
                          <a:srgbClr val="542A00"/>
                        </a:solidFill>
                        <a:effectLst/>
                        <a:latin typeface="+mn-lt"/>
                      </a:endParaRPr>
                    </a:p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Возможно, наше мероприятие будет в феврале (из-за сроков ВПР-11)!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57" marR="28957" marT="0" marB="0">
                    <a:lnL w="12700" cap="flat" cmpd="sng" algn="ctr">
                      <a:solidFill>
                        <a:srgbClr val="A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0" dirty="0">
                          <a:solidFill>
                            <a:srgbClr val="542A00"/>
                          </a:solidFill>
                          <a:effectLst/>
                          <a:latin typeface="+mn-lt"/>
                        </a:rPr>
                        <a:t>Дискуссионная площадка «Всероссийские проверочные работы по химии: готовить или не готовить</a:t>
                      </a:r>
                      <a:r>
                        <a:rPr lang="ru-RU" sz="1400" b="1" spc="0" dirty="0" smtClean="0">
                          <a:solidFill>
                            <a:srgbClr val="542A00"/>
                          </a:solidFill>
                          <a:effectLst/>
                          <a:latin typeface="+mn-lt"/>
                        </a:rPr>
                        <a:t>?»</a:t>
                      </a:r>
                      <a:endParaRPr lang="ru-RU" sz="1400" b="1" dirty="0">
                        <a:solidFill>
                          <a:srgbClr val="542A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57" marR="28957" marT="0" marB="0">
                    <a:lnL w="12700" cap="flat" cmpd="sng" algn="ctr">
                      <a:solidFill>
                        <a:srgbClr val="A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5782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606391"/>
            <a:ext cx="7642459" cy="135821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/>
                </a:solidFill>
                <a:effectLst>
                  <a:glow rad="228600">
                    <a:srgbClr val="7030A0">
                      <a:alpha val="40000"/>
                    </a:srgbClr>
                  </a:glow>
                </a:effectLst>
              </a:rPr>
              <a:t>Из презентации выступления главы Рособрнадзора С. Кравцова:</a:t>
            </a:r>
            <a:endParaRPr lang="ru-RU" sz="36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tx1"/>
              </a:solidFill>
              <a:effectLst>
                <a:glow rad="228600">
                  <a:srgbClr val="7030A0">
                    <a:alpha val="40000"/>
                  </a:srgbClr>
                </a:glo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748230" y="1100830"/>
            <a:ext cx="13276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n w="12700" cmpd="sng">
                  <a:solidFill>
                    <a:schemeClr val="accent4"/>
                  </a:solidFill>
                  <a:prstDash val="solid"/>
                </a:ln>
                <a:effectLst>
                  <a:glow rad="228600">
                    <a:srgbClr val="7030A0">
                      <a:alpha val="40000"/>
                    </a:srgbClr>
                  </a:glow>
                </a:effectLst>
              </a:rPr>
              <a:t>Июль 2019 </a:t>
            </a:r>
            <a:r>
              <a:rPr lang="ru-RU" b="1" dirty="0">
                <a:ln w="12700" cmpd="sng">
                  <a:solidFill>
                    <a:schemeClr val="accent4"/>
                  </a:solidFill>
                  <a:prstDash val="solid"/>
                </a:ln>
                <a:effectLst>
                  <a:glow rad="228600">
                    <a:srgbClr val="7030A0">
                      <a:alpha val="40000"/>
                    </a:srgbClr>
                  </a:glow>
                </a:effectLst>
              </a:rPr>
              <a:t>г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284" y="2068858"/>
            <a:ext cx="8315325" cy="4657725"/>
          </a:xfrm>
          <a:prstGeom prst="rect">
            <a:avLst/>
          </a:prstGeom>
          <a:ln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3089883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606391"/>
            <a:ext cx="7642459" cy="135821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/>
                </a:solidFill>
                <a:effectLst>
                  <a:glow rad="228600">
                    <a:srgbClr val="7030A0">
                      <a:alpha val="40000"/>
                    </a:srgbClr>
                  </a:glow>
                </a:effectLst>
              </a:rPr>
              <a:t>Основной государственный экзамен</a:t>
            </a:r>
            <a:endParaRPr lang="ru-RU" sz="36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tx1"/>
              </a:solidFill>
              <a:effectLst>
                <a:glow rad="228600">
                  <a:srgbClr val="7030A0">
                    <a:alpha val="40000"/>
                  </a:srgbClr>
                </a:glow>
              </a:effectLst>
            </a:endParaRPr>
          </a:p>
          <a:p>
            <a:pPr algn="ctr"/>
            <a:r>
              <a:rPr lang="ru-RU" sz="3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/>
                </a:solidFill>
                <a:effectLst>
                  <a:glow rad="228600">
                    <a:srgbClr val="7030A0">
                      <a:alpha val="40000"/>
                    </a:srgbClr>
                  </a:glow>
                </a:effectLst>
              </a:rPr>
              <a:t>04 июня 2019 </a:t>
            </a:r>
            <a:r>
              <a:rPr lang="ru-RU" sz="3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/>
                </a:solidFill>
                <a:effectLst>
                  <a:glow rad="228600">
                    <a:srgbClr val="7030A0">
                      <a:alpha val="40000"/>
                    </a:srgbClr>
                  </a:glow>
                </a:effectLst>
              </a:rPr>
              <a:t>г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934466" y="962330"/>
            <a:ext cx="9765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effectLst>
                  <a:glow rad="228600">
                    <a:srgbClr val="7030A0">
                      <a:alpha val="40000"/>
                    </a:srgbClr>
                  </a:glow>
                </a:effectLst>
              </a:rPr>
              <a:t>ОГЭ</a:t>
            </a:r>
            <a:endParaRPr lang="ru-RU" sz="36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872049"/>
              </p:ext>
            </p:extLst>
          </p:nvPr>
        </p:nvGraphicFramePr>
        <p:xfrm>
          <a:off x="262553" y="3183575"/>
          <a:ext cx="8612250" cy="3189211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5711036"/>
                <a:gridCol w="2901214"/>
              </a:tblGrid>
              <a:tr h="474753">
                <a:tc>
                  <a:txBody>
                    <a:bodyPr/>
                    <a:lstStyle/>
                    <a:p>
                      <a:r>
                        <a:rPr lang="ru-RU" sz="2400" b="1" cap="none" spc="50" dirty="0" smtClean="0">
                          <a:ln w="0"/>
                          <a:solidFill>
                            <a:srgbClr val="C00000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Часть 1</a:t>
                      </a:r>
                      <a:endParaRPr lang="ru-RU" sz="2400" b="1" cap="none" spc="50" dirty="0">
                        <a:ln w="0"/>
                        <a:solidFill>
                          <a:srgbClr val="C00000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cap="none" spc="50" dirty="0" smtClean="0">
                          <a:ln w="0"/>
                          <a:solidFill>
                            <a:srgbClr val="C00000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Баллы </a:t>
                      </a:r>
                      <a:endParaRPr lang="ru-RU" sz="2400" b="1" cap="none" spc="50" dirty="0">
                        <a:ln w="0"/>
                        <a:solidFill>
                          <a:srgbClr val="C00000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815698">
                <a:tc>
                  <a:txBody>
                    <a:bodyPr/>
                    <a:lstStyle/>
                    <a:p>
                      <a:r>
                        <a:rPr lang="ru-RU" sz="2400" b="1" cap="none" spc="50" dirty="0" smtClean="0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15 заданий базового уровня</a:t>
                      </a:r>
                    </a:p>
                    <a:p>
                      <a:r>
                        <a:rPr lang="ru-RU" sz="2400" b="1" cap="none" spc="50" dirty="0" smtClean="0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4 задания повышенного уровня</a:t>
                      </a:r>
                      <a:endParaRPr lang="ru-RU" sz="2400" b="1" cap="none" spc="50" dirty="0">
                        <a:ln w="0"/>
                        <a:solidFill>
                          <a:schemeClr val="bg2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cap="none" spc="50" dirty="0" smtClean="0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15</a:t>
                      </a:r>
                      <a:r>
                        <a:rPr lang="ru-RU" sz="2400" b="1" cap="none" spc="50" baseline="30000" dirty="0" smtClean="0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х</a:t>
                      </a:r>
                      <a:r>
                        <a:rPr lang="ru-RU" sz="2400" b="1" cap="none" spc="50" dirty="0" smtClean="0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1 = 15 баллов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cap="none" spc="50" dirty="0" smtClean="0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4</a:t>
                      </a:r>
                      <a:r>
                        <a:rPr lang="ru-RU" sz="2400" b="1" cap="none" spc="50" baseline="30000" dirty="0" smtClean="0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х</a:t>
                      </a:r>
                      <a:r>
                        <a:rPr lang="ru-RU" sz="2400" b="1" cap="none" spc="50" dirty="0" smtClean="0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2 = 8 баллов</a:t>
                      </a:r>
                    </a:p>
                  </a:txBody>
                  <a:tcPr marT="45727" marB="45727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474753">
                <a:tc>
                  <a:txBody>
                    <a:bodyPr/>
                    <a:lstStyle/>
                    <a:p>
                      <a:r>
                        <a:rPr lang="ru-RU" sz="2400" b="1" cap="none" spc="50" dirty="0" smtClean="0">
                          <a:ln w="0"/>
                          <a:solidFill>
                            <a:srgbClr val="C00000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Часть 2</a:t>
                      </a:r>
                      <a:endParaRPr lang="ru-RU" sz="2400" b="1" cap="none" spc="50" dirty="0">
                        <a:ln w="0"/>
                        <a:solidFill>
                          <a:srgbClr val="C00000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cap="none" spc="50" dirty="0" smtClean="0">
                          <a:ln w="0"/>
                          <a:solidFill>
                            <a:srgbClr val="C00000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Баллы </a:t>
                      </a:r>
                      <a:endParaRPr lang="ru-RU" sz="2400" b="1" cap="none" spc="50" dirty="0">
                        <a:ln w="0"/>
                        <a:solidFill>
                          <a:srgbClr val="C00000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809476">
                <a:tc>
                  <a:txBody>
                    <a:bodyPr/>
                    <a:lstStyle/>
                    <a:p>
                      <a:r>
                        <a:rPr lang="ru-RU" sz="2400" b="1" cap="none" spc="50" dirty="0" smtClean="0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3 задания высокого уровня сложности с развернутым ответом</a:t>
                      </a:r>
                      <a:endParaRPr lang="ru-RU" sz="2400" b="1" cap="none" spc="50" dirty="0">
                        <a:ln w="0"/>
                        <a:solidFill>
                          <a:schemeClr val="bg2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cap="none" spc="50" dirty="0" smtClean="0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3+3+5=11 баллов</a:t>
                      </a:r>
                      <a:endParaRPr lang="ru-RU" sz="2400" b="1" cap="none" spc="50" dirty="0">
                        <a:ln w="0"/>
                        <a:solidFill>
                          <a:schemeClr val="bg2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593757">
                <a:tc>
                  <a:txBody>
                    <a:bodyPr/>
                    <a:lstStyle/>
                    <a:p>
                      <a:r>
                        <a:rPr lang="ru-RU" altLang="ru-RU" sz="2400" b="1" cap="none" spc="50" baseline="0" dirty="0" smtClean="0">
                          <a:ln w="0"/>
                          <a:solidFill>
                            <a:srgbClr val="C00000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Итого 22 задания</a:t>
                      </a:r>
                      <a:endParaRPr lang="ru-RU" sz="2400" b="1" cap="none" spc="50" baseline="0" dirty="0">
                        <a:ln w="0"/>
                        <a:solidFill>
                          <a:srgbClr val="C00000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altLang="ru-RU" sz="2400" b="1" cap="none" spc="50" baseline="0" dirty="0" smtClean="0">
                          <a:ln w="0"/>
                          <a:solidFill>
                            <a:srgbClr val="C00000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Итого 34 балла</a:t>
                      </a:r>
                      <a:endParaRPr lang="ru-RU" sz="2400" b="1" cap="none" spc="50" baseline="0" dirty="0">
                        <a:ln w="0"/>
                        <a:solidFill>
                          <a:srgbClr val="C00000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440178" y="2303192"/>
            <a:ext cx="241765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Модель 1</a:t>
            </a:r>
            <a:endParaRPr lang="ru-RU" sz="4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54144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170" y="153554"/>
            <a:ext cx="5162350" cy="3101810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5761" y="3322743"/>
            <a:ext cx="5566109" cy="3352138"/>
          </a:xfrm>
          <a:prstGeom prst="rect">
            <a:avLst/>
          </a:prstGeom>
          <a:ln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288254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4442299"/>
              </p:ext>
            </p:extLst>
          </p:nvPr>
        </p:nvGraphicFramePr>
        <p:xfrm>
          <a:off x="298385" y="655856"/>
          <a:ext cx="7213485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8070"/>
                <a:gridCol w="2261937"/>
                <a:gridCol w="2333478"/>
              </a:tblGrid>
              <a:tr h="370840"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2018</a:t>
                      </a: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2019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spc="50" dirty="0" smtClean="0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Получили 100 баллов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108 чел  </a:t>
                      </a:r>
                      <a:r>
                        <a:rPr lang="ru-RU" sz="2000" b="1" dirty="0" smtClean="0">
                          <a:solidFill>
                            <a:srgbClr val="C00000"/>
                          </a:solidFill>
                        </a:rPr>
                        <a:t>3,3%</a:t>
                      </a:r>
                      <a:endParaRPr lang="ru-RU" sz="2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203 чел  </a:t>
                      </a:r>
                      <a:r>
                        <a:rPr lang="ru-RU" sz="2000" b="1" dirty="0" smtClean="0">
                          <a:solidFill>
                            <a:srgbClr val="C00000"/>
                          </a:solidFill>
                        </a:rPr>
                        <a:t>6,3%</a:t>
                      </a: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spc="50" dirty="0" smtClean="0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Не преодолели </a:t>
                      </a:r>
                      <a:r>
                        <a:rPr lang="en-US" sz="2000" b="1" spc="50" dirty="0" smtClean="0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min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12 чел  </a:t>
                      </a:r>
                      <a:r>
                        <a:rPr lang="ru-RU" sz="2000" b="1" dirty="0" smtClean="0">
                          <a:solidFill>
                            <a:srgbClr val="C00000"/>
                          </a:solidFill>
                        </a:rPr>
                        <a:t>0,4%</a:t>
                      </a:r>
                      <a:endParaRPr lang="ru-RU" sz="2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4 чел  </a:t>
                      </a:r>
                      <a:r>
                        <a:rPr lang="ru-RU" sz="2000" b="1" dirty="0" smtClean="0">
                          <a:solidFill>
                            <a:srgbClr val="C00000"/>
                          </a:solidFill>
                        </a:rPr>
                        <a:t>0,1%</a:t>
                      </a:r>
                      <a:endParaRPr lang="ru-RU" sz="2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544" y="1998145"/>
            <a:ext cx="7191375" cy="4657725"/>
          </a:xfrm>
          <a:prstGeom prst="rect">
            <a:avLst/>
          </a:prstGeom>
          <a:ln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2605973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8080" y="2149197"/>
            <a:ext cx="8441355" cy="43396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u="sng" cap="none" spc="50" dirty="0" smtClean="0">
                <a:ln w="9525" cmpd="sng">
                  <a:noFill/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Подробные</a:t>
            </a:r>
            <a:r>
              <a:rPr lang="ru-RU" sz="3600" b="1" cap="none" spc="50" dirty="0" smtClean="0">
                <a:ln w="9525" cmpd="sng">
                  <a:noFill/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содержательные анализы результатов трех основных мониторингов качества химического образования в Пермском крае за 2019 год (ВПР, ОГЭ, ЕГЭ) в ближайшее время будут общедоступны в формате электронного сборника. </a:t>
            </a:r>
          </a:p>
          <a:p>
            <a:pPr algn="ctr"/>
            <a:r>
              <a:rPr lang="ru-RU" sz="2400" b="1" cap="none" spc="50" dirty="0" smtClean="0">
                <a:ln w="9525" cmpd="sng">
                  <a:noFill/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Аналитики – Зубарев М.П., Сурикова О.В., Клинова М.Н.</a:t>
            </a:r>
            <a:endParaRPr lang="ru-RU" sz="2400" b="1" cap="none" spc="50" dirty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2050" name="Picture 2" descr="https://www.socinfo.ru/media/2018/08/22/1229144985/attention5.png.crop_271x1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48715" y="416671"/>
            <a:ext cx="2319166" cy="1641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9821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460" y="248252"/>
            <a:ext cx="8563583" cy="5344026"/>
          </a:xfrm>
          <a:prstGeom prst="rect">
            <a:avLst/>
          </a:prstGeom>
          <a:ln>
            <a:solidFill>
              <a:srgbClr val="7030A0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1131682" y="1702051"/>
            <a:ext cx="5078445" cy="1141739"/>
          </a:xfrm>
          <a:prstGeom prst="rect">
            <a:avLst/>
          </a:prstGeom>
          <a:solidFill>
            <a:schemeClr val="accent1">
              <a:lumMod val="60000"/>
              <a:lumOff val="40000"/>
              <a:alpha val="35000"/>
            </a:schemeClr>
          </a:solidFill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210128" y="2852844"/>
            <a:ext cx="1403454" cy="750770"/>
          </a:xfrm>
          <a:prstGeom prst="rect">
            <a:avLst/>
          </a:prstGeom>
          <a:solidFill>
            <a:schemeClr val="accent5">
              <a:lumMod val="60000"/>
              <a:lumOff val="40000"/>
              <a:alpha val="35000"/>
            </a:schemeClr>
          </a:solidFill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613582" y="3603614"/>
            <a:ext cx="969103" cy="768816"/>
          </a:xfrm>
          <a:prstGeom prst="rect">
            <a:avLst/>
          </a:prstGeom>
          <a:solidFill>
            <a:schemeClr val="accent4">
              <a:lumMod val="75000"/>
              <a:alpha val="32000"/>
            </a:schemeClr>
          </a:solidFill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1" name="TextBox 2"/>
          <p:cNvSpPr txBox="1"/>
          <p:nvPr/>
        </p:nvSpPr>
        <p:spPr>
          <a:xfrm>
            <a:off x="7027355" y="1074680"/>
            <a:ext cx="1619616" cy="69315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 smtClean="0">
                <a:solidFill>
                  <a:srgbClr val="C00000"/>
                </a:solidFill>
              </a:rPr>
              <a:t>- Норма границ освоения</a:t>
            </a:r>
            <a:endParaRPr lang="ru-RU" sz="1800" b="1" dirty="0">
              <a:solidFill>
                <a:srgbClr val="C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461299" y="1116464"/>
            <a:ext cx="566056" cy="317634"/>
          </a:xfrm>
          <a:prstGeom prst="rect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89459" y="5731152"/>
            <a:ext cx="8563583" cy="954107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</a:rPr>
              <a:t>9-классники Пермского края немного «не дотянули» </a:t>
            </a:r>
          </a:p>
          <a:p>
            <a:pPr algn="ctr"/>
            <a:r>
              <a:rPr lang="ru-RU" sz="2800" b="1" dirty="0" smtClean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</a:rPr>
              <a:t>до нормы в двух заданиях базового уровня – № 9 и № 11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827468" y="5208540"/>
            <a:ext cx="364811" cy="25582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506479" y="5208540"/>
            <a:ext cx="364811" cy="25582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273063" y="4980349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?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242322" y="4959945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2150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5899" y="2493818"/>
            <a:ext cx="6020257" cy="50799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5899" y="3062594"/>
            <a:ext cx="6041880" cy="5512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5902" y="3693266"/>
            <a:ext cx="6052686" cy="24643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6710" y="6237019"/>
            <a:ext cx="6031069" cy="52961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75" y="157048"/>
            <a:ext cx="4184407" cy="21803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67375" y="2897150"/>
            <a:ext cx="277207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/>
              <a:t>Каждое из 4-х заданий имеет «охват» достаточно обширного перечня вопросов, что позволяет варьировать содержание заданий и не позволяет их «алгоритмизировать»</a:t>
            </a:r>
            <a:endParaRPr lang="ru-RU" sz="2200" b="1" dirty="0"/>
          </a:p>
        </p:txBody>
      </p:sp>
    </p:spTree>
    <p:extLst>
      <p:ext uri="{BB962C8B-B14F-4D97-AF65-F5344CB8AC3E}">
        <p14:creationId xmlns:p14="http://schemas.microsoft.com/office/powerpoint/2010/main" val="381676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584" y="138739"/>
            <a:ext cx="6581775" cy="1247775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209" y="5431128"/>
            <a:ext cx="6467475" cy="1343025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209" y="2513507"/>
            <a:ext cx="5457825" cy="1400175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1936" y="3905643"/>
            <a:ext cx="5305425" cy="1533525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08886" y="1146019"/>
            <a:ext cx="6848475" cy="1381125"/>
          </a:xfrm>
          <a:prstGeom prst="rect">
            <a:avLst/>
          </a:prstGeom>
          <a:ln>
            <a:solidFill>
              <a:srgbClr val="7030A0"/>
            </a:solidFill>
          </a:ln>
        </p:spPr>
      </p:pic>
      <p:sp>
        <p:nvSpPr>
          <p:cNvPr id="9" name="Овал 8"/>
          <p:cNvSpPr/>
          <p:nvPr/>
        </p:nvSpPr>
        <p:spPr>
          <a:xfrm>
            <a:off x="3994484" y="519764"/>
            <a:ext cx="1357162" cy="548640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993082" y="2804538"/>
            <a:ext cx="1357162" cy="417061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7273490" y="1533382"/>
            <a:ext cx="1357162" cy="548640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794083" y="5707783"/>
            <a:ext cx="2401503" cy="350550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4185586" y="4259875"/>
            <a:ext cx="1357162" cy="417061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6187440" y="2795689"/>
            <a:ext cx="2460859" cy="830997"/>
          </a:xfrm>
          <a:prstGeom prst="rect">
            <a:avLst/>
          </a:prstGeom>
          <a:solidFill>
            <a:schemeClr val="tx1"/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rgbClr val="C00000"/>
                </a:solidFill>
              </a:rPr>
              <a:t>За счет изменения формулировки задание может стать более сложным</a:t>
            </a:r>
            <a:endParaRPr lang="ru-RU" sz="1600" dirty="0">
              <a:solidFill>
                <a:srgbClr val="C00000"/>
              </a:solidFill>
            </a:endParaRPr>
          </a:p>
        </p:txBody>
      </p:sp>
      <p:cxnSp>
        <p:nvCxnSpPr>
          <p:cNvPr id="17" name="Прямая со стрелкой 16"/>
          <p:cNvCxnSpPr>
            <a:stCxn id="14" idx="1"/>
          </p:cNvCxnSpPr>
          <p:nvPr/>
        </p:nvCxnSpPr>
        <p:spPr>
          <a:xfrm flipH="1" flipV="1">
            <a:off x="5139891" y="2673630"/>
            <a:ext cx="1047549" cy="53755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>
            <a:off x="4976261" y="3626686"/>
            <a:ext cx="1211179" cy="41790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4976261" y="3626686"/>
            <a:ext cx="1665423" cy="200409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890791" y="5718125"/>
            <a:ext cx="1936631" cy="923330"/>
          </a:xfrm>
          <a:prstGeom prst="rect">
            <a:avLst/>
          </a:prstGeom>
          <a:solidFill>
            <a:srgbClr val="FFFF00"/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C00000"/>
                </a:solidFill>
              </a:rPr>
              <a:t>В новой модели ОГЭ это задание под № 8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790048" y="700897"/>
            <a:ext cx="1305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Б, </a:t>
            </a:r>
            <a:r>
              <a:rPr lang="ru-RU" b="1" dirty="0"/>
              <a:t>1</a:t>
            </a:r>
            <a:r>
              <a:rPr lang="ru-RU" b="1" dirty="0" smtClean="0"/>
              <a:t> балл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57418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126631" y="5184530"/>
            <a:ext cx="5629275" cy="1495425"/>
            <a:chOff x="1543358" y="142231"/>
            <a:chExt cx="5629275" cy="1495425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43358" y="142231"/>
              <a:ext cx="5629275" cy="1495425"/>
            </a:xfrm>
            <a:prstGeom prst="rect">
              <a:avLst/>
            </a:prstGeom>
            <a:ln>
              <a:solidFill>
                <a:srgbClr val="7030A0"/>
              </a:solidFill>
            </a:ln>
          </p:spPr>
        </p:pic>
        <p:sp>
          <p:nvSpPr>
            <p:cNvPr id="7" name="Овал 6"/>
            <p:cNvSpPr/>
            <p:nvPr/>
          </p:nvSpPr>
          <p:spPr>
            <a:xfrm>
              <a:off x="5359869" y="597903"/>
              <a:ext cx="1812764" cy="352552"/>
            </a:xfrm>
            <a:prstGeom prst="ellipse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1182108" y="1967181"/>
            <a:ext cx="6486525" cy="1276350"/>
            <a:chOff x="1095481" y="3519472"/>
            <a:chExt cx="6486525" cy="1276350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95481" y="3519472"/>
              <a:ext cx="6486525" cy="1276350"/>
            </a:xfrm>
            <a:prstGeom prst="rect">
              <a:avLst/>
            </a:prstGeom>
            <a:ln>
              <a:solidFill>
                <a:srgbClr val="7030A0"/>
              </a:solidFill>
            </a:ln>
          </p:spPr>
        </p:pic>
        <p:sp>
          <p:nvSpPr>
            <p:cNvPr id="8" name="Овал 7"/>
            <p:cNvSpPr/>
            <p:nvPr/>
          </p:nvSpPr>
          <p:spPr>
            <a:xfrm>
              <a:off x="4852238" y="3929500"/>
              <a:ext cx="1357162" cy="417061"/>
            </a:xfrm>
            <a:prstGeom prst="ellipse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1328843" y="262133"/>
            <a:ext cx="6019800" cy="1533525"/>
            <a:chOff x="1367345" y="1811801"/>
            <a:chExt cx="6019800" cy="1533525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67345" y="1811801"/>
              <a:ext cx="6019800" cy="1533525"/>
            </a:xfrm>
            <a:prstGeom prst="rect">
              <a:avLst/>
            </a:prstGeom>
            <a:ln>
              <a:solidFill>
                <a:srgbClr val="7030A0"/>
              </a:solidFill>
            </a:ln>
          </p:spPr>
        </p:pic>
        <p:sp>
          <p:nvSpPr>
            <p:cNvPr id="9" name="Овал 8"/>
            <p:cNvSpPr/>
            <p:nvPr/>
          </p:nvSpPr>
          <p:spPr>
            <a:xfrm>
              <a:off x="5221907" y="2264381"/>
              <a:ext cx="2054792" cy="417061"/>
            </a:xfrm>
            <a:prstGeom prst="ellipse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84327" y="3384755"/>
            <a:ext cx="8878604" cy="1685926"/>
            <a:chOff x="142079" y="4924797"/>
            <a:chExt cx="8878604" cy="1685926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175"/>
            <a:stretch/>
          </p:blipFill>
          <p:spPr>
            <a:xfrm>
              <a:off x="142079" y="4924797"/>
              <a:ext cx="3249329" cy="1685925"/>
            </a:xfrm>
            <a:prstGeom prst="rect">
              <a:avLst/>
            </a:prstGeom>
            <a:ln>
              <a:solidFill>
                <a:srgbClr val="7030A0"/>
              </a:solidFill>
            </a:ln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48045" y="4924798"/>
              <a:ext cx="5572638" cy="1685925"/>
            </a:xfrm>
            <a:prstGeom prst="rect">
              <a:avLst/>
            </a:prstGeom>
            <a:ln>
              <a:solidFill>
                <a:srgbClr val="7030A0"/>
              </a:solidFill>
            </a:ln>
          </p:spPr>
        </p:pic>
        <p:sp>
          <p:nvSpPr>
            <p:cNvPr id="10" name="Овал 9"/>
            <p:cNvSpPr/>
            <p:nvPr/>
          </p:nvSpPr>
          <p:spPr>
            <a:xfrm>
              <a:off x="508737" y="5486400"/>
              <a:ext cx="1034621" cy="292862"/>
            </a:xfrm>
            <a:prstGeom prst="ellipse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3916079" y="5707781"/>
              <a:ext cx="1897579" cy="379942"/>
            </a:xfrm>
            <a:prstGeom prst="ellipse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871412" y="5211906"/>
            <a:ext cx="3091520" cy="1477328"/>
          </a:xfrm>
          <a:prstGeom prst="rect">
            <a:avLst/>
          </a:prstGeom>
          <a:solidFill>
            <a:srgbClr val="FFFF00"/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C00000"/>
                </a:solidFill>
              </a:rPr>
              <a:t>В новой модели ОГЭ в «чистом» виде </a:t>
            </a:r>
            <a:r>
              <a:rPr lang="ru-RU" b="1" dirty="0">
                <a:solidFill>
                  <a:srgbClr val="C00000"/>
                </a:solidFill>
              </a:rPr>
              <a:t>такого задания нет </a:t>
            </a:r>
            <a:r>
              <a:rPr lang="ru-RU" b="1" dirty="0" smtClean="0">
                <a:solidFill>
                  <a:srgbClr val="C00000"/>
                </a:solidFill>
              </a:rPr>
              <a:t>(Химические свойства кислот. Химические свойства оснований)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790048" y="797149"/>
            <a:ext cx="1305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Б, </a:t>
            </a:r>
            <a:r>
              <a:rPr lang="ru-RU" b="1" dirty="0"/>
              <a:t>1</a:t>
            </a:r>
            <a:r>
              <a:rPr lang="ru-RU" b="1" dirty="0" smtClean="0"/>
              <a:t> балл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640613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566" y="131244"/>
            <a:ext cx="7267575" cy="2533650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223" y="2125454"/>
            <a:ext cx="6229350" cy="2009775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566" y="3973329"/>
            <a:ext cx="7277100" cy="2276475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0748" y="5035817"/>
            <a:ext cx="6219825" cy="1714500"/>
          </a:xfrm>
          <a:prstGeom prst="rect">
            <a:avLst/>
          </a:prstGeom>
          <a:ln>
            <a:solidFill>
              <a:srgbClr val="7030A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58566" y="2982571"/>
            <a:ext cx="2469131" cy="646331"/>
          </a:xfrm>
          <a:prstGeom prst="rect">
            <a:avLst/>
          </a:prstGeom>
          <a:solidFill>
            <a:srgbClr val="FFFF00"/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C00000"/>
                </a:solidFill>
              </a:rPr>
              <a:t>В новой модели ОГЭ  это задание под № 17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90048" y="700897"/>
            <a:ext cx="1305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Б, </a:t>
            </a:r>
            <a:r>
              <a:rPr lang="ru-RU" b="1" dirty="0"/>
              <a:t>1</a:t>
            </a:r>
            <a:r>
              <a:rPr lang="ru-RU" b="1" dirty="0" smtClean="0"/>
              <a:t> балл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115826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579" y="112996"/>
            <a:ext cx="7258050" cy="2609850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0749" y="2055194"/>
            <a:ext cx="7239000" cy="2819400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579" y="4115999"/>
            <a:ext cx="7210425" cy="2600325"/>
          </a:xfrm>
          <a:prstGeom prst="rect">
            <a:avLst/>
          </a:prstGeom>
          <a:ln>
            <a:solidFill>
              <a:srgbClr val="7030A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7507707" y="5291036"/>
            <a:ext cx="1444292" cy="1200329"/>
          </a:xfrm>
          <a:prstGeom prst="rect">
            <a:avLst/>
          </a:prstGeom>
          <a:solidFill>
            <a:srgbClr val="FFFF00"/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C00000"/>
                </a:solidFill>
              </a:rPr>
              <a:t>В новой модели ОГЭ это задание под № 11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90048" y="700897"/>
            <a:ext cx="1305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П, 2 балла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500974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9" name="Группа 2048"/>
          <p:cNvGrpSpPr/>
          <p:nvPr/>
        </p:nvGrpSpPr>
        <p:grpSpPr>
          <a:xfrm>
            <a:off x="-18053" y="110837"/>
            <a:ext cx="9162053" cy="6765478"/>
            <a:chOff x="-18053" y="120073"/>
            <a:chExt cx="9162053" cy="6765478"/>
          </a:xfrm>
        </p:grpSpPr>
        <p:sp>
          <p:nvSpPr>
            <p:cNvPr id="2048" name="Штриховая стрелка вправо 2047"/>
            <p:cNvSpPr/>
            <p:nvPr/>
          </p:nvSpPr>
          <p:spPr>
            <a:xfrm>
              <a:off x="79354" y="120073"/>
              <a:ext cx="5109043" cy="1569040"/>
            </a:xfrm>
            <a:prstGeom prst="stripedRightArrow">
              <a:avLst>
                <a:gd name="adj1" fmla="val 63987"/>
                <a:gd name="adj2" fmla="val 48446"/>
              </a:avLst>
            </a:prstGeom>
            <a:gradFill flip="none" rotWithShape="1">
              <a:gsLst>
                <a:gs pos="24000">
                  <a:schemeClr val="accent1">
                    <a:lumMod val="5000"/>
                    <a:lumOff val="95000"/>
                  </a:schemeClr>
                </a:gs>
                <a:gs pos="88000">
                  <a:schemeClr val="accent1">
                    <a:lumMod val="45000"/>
                    <a:lumOff val="55000"/>
                  </a:schemeClr>
                </a:gs>
                <a:gs pos="85000">
                  <a:schemeClr val="accent1">
                    <a:lumMod val="45000"/>
                    <a:lumOff val="55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50" name="Picture 2" descr="https://vseme.ru/wp-content/uploads/2018/08/polki-iz-dereva-svoimi-rukami-2.jpg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423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-18053" y="1787077"/>
              <a:ext cx="9162053" cy="50984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" name="Группа 2"/>
            <p:cNvGrpSpPr/>
            <p:nvPr/>
          </p:nvGrpSpPr>
          <p:grpSpPr>
            <a:xfrm>
              <a:off x="7654321" y="2167103"/>
              <a:ext cx="1212946" cy="2270967"/>
              <a:chOff x="628073" y="2512186"/>
              <a:chExt cx="1201144" cy="2195905"/>
            </a:xfrm>
          </p:grpSpPr>
          <p:pic>
            <p:nvPicPr>
              <p:cNvPr id="4" name="Picture 2" descr="https://cdn.pixabay.com/photo/2014/04/03/10/08/flask-309923_1280.png"/>
              <p:cNvPicPr>
                <a:picLocks noChangeAspect="1" noChangeArrowheads="1"/>
              </p:cNvPicPr>
              <p:nvPr/>
            </p:nvPicPr>
            <p:blipFill>
              <a:blip r:embed="rId5" cstate="email">
                <a:duotone>
                  <a:prstClr val="black"/>
                  <a:srgbClr val="FF7C80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8073" y="3288142"/>
                <a:ext cx="1087149" cy="141994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" name="Выноска-облако 4"/>
              <p:cNvSpPr/>
              <p:nvPr/>
            </p:nvSpPr>
            <p:spPr>
              <a:xfrm>
                <a:off x="996573" y="2512186"/>
                <a:ext cx="832644" cy="628070"/>
              </a:xfrm>
              <a:prstGeom prst="cloudCallout">
                <a:avLst>
                  <a:gd name="adj1" fmla="val -27489"/>
                  <a:gd name="adj2" fmla="val 122794"/>
                </a:avLst>
              </a:prstGeom>
              <a:solidFill>
                <a:srgbClr val="FF9999"/>
              </a:solidFill>
              <a:ln w="31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" name="Прямоугольник 5"/>
              <p:cNvSpPr/>
              <p:nvPr/>
            </p:nvSpPr>
            <p:spPr>
              <a:xfrm>
                <a:off x="1181834" y="2579334"/>
                <a:ext cx="383010" cy="553998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ru-RU" sz="3000" b="1" cap="none" spc="0" dirty="0" smtClean="0">
                    <a:ln w="3175" cmpd="sng">
                      <a:solidFill>
                        <a:srgbClr val="002060"/>
                      </a:solidFill>
                      <a:prstDash val="solid"/>
                    </a:ln>
                    <a:solidFill>
                      <a:srgbClr val="FF0000"/>
                    </a:solidFill>
                    <a:effectLst/>
                  </a:rPr>
                  <a:t>5</a:t>
                </a:r>
                <a:endParaRPr lang="ru-RU" sz="3000" b="1" cap="none" spc="0" dirty="0">
                  <a:ln w="3175" cmpd="sng">
                    <a:solidFill>
                      <a:srgbClr val="002060"/>
                    </a:solidFill>
                    <a:prstDash val="solid"/>
                  </a:ln>
                  <a:solidFill>
                    <a:srgbClr val="FF0000"/>
                  </a:solidFill>
                  <a:effectLst/>
                </a:endParaRPr>
              </a:p>
            </p:txBody>
          </p:sp>
        </p:grpSp>
        <p:grpSp>
          <p:nvGrpSpPr>
            <p:cNvPr id="11" name="Группа 10"/>
            <p:cNvGrpSpPr/>
            <p:nvPr/>
          </p:nvGrpSpPr>
          <p:grpSpPr>
            <a:xfrm>
              <a:off x="805526" y="3190817"/>
              <a:ext cx="1142784" cy="1907515"/>
              <a:chOff x="628073" y="2493925"/>
              <a:chExt cx="1201144" cy="2214166"/>
            </a:xfrm>
          </p:grpSpPr>
          <p:pic>
            <p:nvPicPr>
              <p:cNvPr id="12" name="Picture 2" descr="https://cdn.pixabay.com/photo/2014/04/03/10/08/flask-309923_1280.png"/>
              <p:cNvPicPr>
                <a:picLocks noChangeAspect="1" noChangeArrowheads="1"/>
              </p:cNvPicPr>
              <p:nvPr/>
            </p:nvPicPr>
            <p:blipFill>
              <a:blip r:embed="rId6" cstate="email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8073" y="3288142"/>
                <a:ext cx="1087149" cy="141994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" name="Выноска-облако 12"/>
              <p:cNvSpPr/>
              <p:nvPr/>
            </p:nvSpPr>
            <p:spPr>
              <a:xfrm>
                <a:off x="996573" y="2512186"/>
                <a:ext cx="832644" cy="628070"/>
              </a:xfrm>
              <a:prstGeom prst="cloudCallout">
                <a:avLst>
                  <a:gd name="adj1" fmla="val -27489"/>
                  <a:gd name="adj2" fmla="val 122794"/>
                </a:avLst>
              </a:prstGeom>
              <a:solidFill>
                <a:srgbClr val="00B0F0"/>
              </a:solidFill>
              <a:ln w="31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" name="Прямоугольник 13"/>
              <p:cNvSpPr/>
              <p:nvPr/>
            </p:nvSpPr>
            <p:spPr>
              <a:xfrm>
                <a:off x="1132196" y="2493925"/>
                <a:ext cx="561398" cy="643058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ru-RU" sz="3000" b="1" cap="none" spc="0" dirty="0" smtClean="0">
                    <a:ln w="3175" cmpd="sng">
                      <a:solidFill>
                        <a:srgbClr val="002060"/>
                      </a:solidFill>
                      <a:prstDash val="solid"/>
                    </a:ln>
                    <a:solidFill>
                      <a:srgbClr val="FF0000"/>
                    </a:solidFill>
                    <a:effectLst/>
                  </a:rPr>
                  <a:t>19</a:t>
                </a:r>
                <a:endParaRPr lang="ru-RU" sz="3000" b="1" cap="none" spc="0" dirty="0">
                  <a:ln w="3175" cmpd="sng">
                    <a:solidFill>
                      <a:srgbClr val="002060"/>
                    </a:solidFill>
                    <a:prstDash val="solid"/>
                  </a:ln>
                  <a:solidFill>
                    <a:srgbClr val="FF0000"/>
                  </a:solidFill>
                  <a:effectLst/>
                </a:endParaRPr>
              </a:p>
            </p:txBody>
          </p:sp>
        </p:grpSp>
        <p:grpSp>
          <p:nvGrpSpPr>
            <p:cNvPr id="15" name="Группа 14"/>
            <p:cNvGrpSpPr/>
            <p:nvPr/>
          </p:nvGrpSpPr>
          <p:grpSpPr>
            <a:xfrm>
              <a:off x="3754067" y="2037665"/>
              <a:ext cx="1227694" cy="2374359"/>
              <a:chOff x="628073" y="2382748"/>
              <a:chExt cx="1227694" cy="2374359"/>
            </a:xfrm>
          </p:grpSpPr>
          <p:pic>
            <p:nvPicPr>
              <p:cNvPr id="16" name="Picture 2" descr="https://cdn.pixabay.com/photo/2014/04/03/10/08/flask-309923_1280.png"/>
              <p:cNvPicPr>
                <a:picLocks noChangeAspect="1" noChangeArrowheads="1"/>
              </p:cNvPicPr>
              <p:nvPr/>
            </p:nvPicPr>
            <p:blipFill>
              <a:blip r:embed="rId7" cstate="email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8073" y="3192574"/>
                <a:ext cx="1160318" cy="156453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7" name="Выноска-облако 16"/>
              <p:cNvSpPr/>
              <p:nvPr/>
            </p:nvSpPr>
            <p:spPr>
              <a:xfrm>
                <a:off x="1023123" y="2382748"/>
                <a:ext cx="832644" cy="628070"/>
              </a:xfrm>
              <a:prstGeom prst="cloudCallout">
                <a:avLst>
                  <a:gd name="adj1" fmla="val -31926"/>
                  <a:gd name="adj2" fmla="val 138970"/>
                </a:avLst>
              </a:prstGeom>
              <a:solidFill>
                <a:srgbClr val="92D050"/>
              </a:solidFill>
              <a:ln w="31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" name="Прямоугольник 17"/>
              <p:cNvSpPr/>
              <p:nvPr/>
            </p:nvSpPr>
            <p:spPr>
              <a:xfrm>
                <a:off x="1259748" y="2428244"/>
                <a:ext cx="359394" cy="553998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ru-RU" sz="3000" b="1" cap="none" spc="0" dirty="0" smtClean="0">
                    <a:ln w="3175" cmpd="sng">
                      <a:solidFill>
                        <a:srgbClr val="002060"/>
                      </a:solidFill>
                      <a:prstDash val="solid"/>
                    </a:ln>
                    <a:solidFill>
                      <a:srgbClr val="FF0000"/>
                    </a:solidFill>
                    <a:effectLst/>
                  </a:rPr>
                  <a:t>5</a:t>
                </a:r>
                <a:endParaRPr lang="ru-RU" sz="3000" b="1" cap="none" spc="0" dirty="0">
                  <a:ln w="3175" cmpd="sng">
                    <a:solidFill>
                      <a:srgbClr val="002060"/>
                    </a:solidFill>
                    <a:prstDash val="solid"/>
                  </a:ln>
                  <a:solidFill>
                    <a:srgbClr val="FF0000"/>
                  </a:solidFill>
                  <a:effectLst/>
                </a:endParaRPr>
              </a:p>
            </p:txBody>
          </p:sp>
        </p:grpSp>
        <p:grpSp>
          <p:nvGrpSpPr>
            <p:cNvPr id="19" name="Группа 18"/>
            <p:cNvGrpSpPr/>
            <p:nvPr/>
          </p:nvGrpSpPr>
          <p:grpSpPr>
            <a:xfrm>
              <a:off x="7665400" y="196340"/>
              <a:ext cx="951061" cy="1769720"/>
              <a:chOff x="628073" y="2493925"/>
              <a:chExt cx="1201146" cy="2214166"/>
            </a:xfrm>
          </p:grpSpPr>
          <p:pic>
            <p:nvPicPr>
              <p:cNvPr id="20" name="Picture 2" descr="https://cdn.pixabay.com/photo/2014/04/03/10/08/flask-309923_1280.png"/>
              <p:cNvPicPr>
                <a:picLocks noChangeAspect="1" noChangeArrowheads="1"/>
              </p:cNvPicPr>
              <p:nvPr/>
            </p:nvPicPr>
            <p:blipFill>
              <a:blip r:embed="rId8" cstate="email">
                <a:duotone>
                  <a:prstClr val="black"/>
                  <a:srgbClr val="CC99FF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8073" y="3288142"/>
                <a:ext cx="1087149" cy="141994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1" name="Выноска-облако 20"/>
              <p:cNvSpPr/>
              <p:nvPr/>
            </p:nvSpPr>
            <p:spPr>
              <a:xfrm>
                <a:off x="862364" y="2512185"/>
                <a:ext cx="966855" cy="696686"/>
              </a:xfrm>
              <a:prstGeom prst="cloudCallout">
                <a:avLst>
                  <a:gd name="adj1" fmla="val -20250"/>
                  <a:gd name="adj2" fmla="val 122794"/>
                </a:avLst>
              </a:prstGeom>
              <a:solidFill>
                <a:srgbClr val="CC99FF"/>
              </a:solidFill>
              <a:ln w="31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" name="Прямоугольник 21"/>
              <p:cNvSpPr/>
              <p:nvPr/>
            </p:nvSpPr>
            <p:spPr>
              <a:xfrm>
                <a:off x="1017286" y="2493925"/>
                <a:ext cx="674571" cy="693129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ru-RU" sz="3000" b="1" cap="none" spc="0" dirty="0" smtClean="0">
                    <a:ln w="3175" cmpd="sng">
                      <a:solidFill>
                        <a:srgbClr val="002060"/>
                      </a:solidFill>
                      <a:prstDash val="solid"/>
                    </a:ln>
                    <a:solidFill>
                      <a:srgbClr val="FF0000"/>
                    </a:solidFill>
                    <a:effectLst/>
                  </a:rPr>
                  <a:t>24</a:t>
                </a:r>
                <a:endParaRPr lang="ru-RU" sz="3000" b="1" cap="none" spc="0" dirty="0">
                  <a:ln w="3175" cmpd="sng">
                    <a:solidFill>
                      <a:srgbClr val="002060"/>
                    </a:solidFill>
                    <a:prstDash val="solid"/>
                  </a:ln>
                  <a:solidFill>
                    <a:srgbClr val="FF0000"/>
                  </a:solidFill>
                  <a:effectLst/>
                </a:endParaRPr>
              </a:p>
            </p:txBody>
          </p:sp>
        </p:grpSp>
        <p:grpSp>
          <p:nvGrpSpPr>
            <p:cNvPr id="23" name="Группа 22"/>
            <p:cNvGrpSpPr/>
            <p:nvPr/>
          </p:nvGrpSpPr>
          <p:grpSpPr>
            <a:xfrm>
              <a:off x="5188558" y="3311139"/>
              <a:ext cx="1066553" cy="1823338"/>
              <a:chOff x="-606432" y="4264806"/>
              <a:chExt cx="1225783" cy="2267272"/>
            </a:xfrm>
          </p:grpSpPr>
          <p:pic>
            <p:nvPicPr>
              <p:cNvPr id="24" name="Picture 2" descr="https://cdn.pixabay.com/photo/2014/04/03/10/08/flask-309923_1280.png"/>
              <p:cNvPicPr>
                <a:picLocks noChangeAspect="1" noChangeArrowheads="1"/>
              </p:cNvPicPr>
              <p:nvPr/>
            </p:nvPicPr>
            <p:blipFill>
              <a:blip r:embed="rId9" cstate="email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06432" y="5084331"/>
                <a:ext cx="1108432" cy="144774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5" name="Выноска-облако 24"/>
              <p:cNvSpPr/>
              <p:nvPr/>
            </p:nvSpPr>
            <p:spPr>
              <a:xfrm>
                <a:off x="-213293" y="4286082"/>
                <a:ext cx="832644" cy="646330"/>
              </a:xfrm>
              <a:prstGeom prst="cloudCallout">
                <a:avLst>
                  <a:gd name="adj1" fmla="val -27489"/>
                  <a:gd name="adj2" fmla="val 122794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31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" name="Прямоугольник 25"/>
              <p:cNvSpPr/>
              <p:nvPr/>
            </p:nvSpPr>
            <p:spPr>
              <a:xfrm>
                <a:off x="-163086" y="4264806"/>
                <a:ext cx="613862" cy="688882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ru-RU" sz="3000" b="1" cap="none" spc="0" dirty="0" smtClean="0">
                    <a:ln w="3175" cmpd="sng">
                      <a:solidFill>
                        <a:srgbClr val="002060"/>
                      </a:solidFill>
                      <a:prstDash val="solid"/>
                    </a:ln>
                    <a:solidFill>
                      <a:srgbClr val="FF0000"/>
                    </a:solidFill>
                    <a:effectLst/>
                  </a:rPr>
                  <a:t>14</a:t>
                </a:r>
                <a:endParaRPr lang="ru-RU" sz="3000" b="1" cap="none" spc="0" dirty="0">
                  <a:ln w="3175" cmpd="sng">
                    <a:solidFill>
                      <a:srgbClr val="002060"/>
                    </a:solidFill>
                    <a:prstDash val="solid"/>
                  </a:ln>
                  <a:solidFill>
                    <a:srgbClr val="FF0000"/>
                  </a:solidFill>
                  <a:effectLst/>
                </a:endParaRPr>
              </a:p>
            </p:txBody>
          </p:sp>
        </p:grpSp>
        <p:grpSp>
          <p:nvGrpSpPr>
            <p:cNvPr id="27" name="Группа 26"/>
            <p:cNvGrpSpPr/>
            <p:nvPr/>
          </p:nvGrpSpPr>
          <p:grpSpPr>
            <a:xfrm>
              <a:off x="2258325" y="1787077"/>
              <a:ext cx="1195617" cy="1918596"/>
              <a:chOff x="628073" y="2480942"/>
              <a:chExt cx="1356641" cy="2227149"/>
            </a:xfrm>
          </p:grpSpPr>
          <p:pic>
            <p:nvPicPr>
              <p:cNvPr id="28" name="Picture 2" descr="https://cdn.pixabay.com/photo/2014/04/03/10/08/flask-309923_1280.png"/>
              <p:cNvPicPr>
                <a:picLocks noChangeAspect="1" noChangeArrowheads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8073" y="3288142"/>
                <a:ext cx="1087149" cy="141994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9" name="Выноска-облако 28"/>
              <p:cNvSpPr/>
              <p:nvPr/>
            </p:nvSpPr>
            <p:spPr>
              <a:xfrm>
                <a:off x="810365" y="2480942"/>
                <a:ext cx="1035193" cy="738161"/>
              </a:xfrm>
              <a:prstGeom prst="cloudCallout">
                <a:avLst>
                  <a:gd name="adj1" fmla="val -17365"/>
                  <a:gd name="adj2" fmla="val 134414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 w="31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bg1"/>
                  </a:solidFill>
                </a:endParaRPr>
              </a:p>
            </p:txBody>
          </p:sp>
          <p:sp>
            <p:nvSpPr>
              <p:cNvPr id="30" name="Прямоугольник 29"/>
              <p:cNvSpPr/>
              <p:nvPr/>
            </p:nvSpPr>
            <p:spPr>
              <a:xfrm>
                <a:off x="689924" y="2493925"/>
                <a:ext cx="1294790" cy="64309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ru-RU" sz="3000" b="1" cap="none" spc="0" dirty="0" smtClean="0">
                    <a:ln w="3175" cmpd="sng">
                      <a:solidFill>
                        <a:srgbClr val="002060"/>
                      </a:solidFill>
                      <a:prstDash val="solid"/>
                    </a:ln>
                    <a:solidFill>
                      <a:srgbClr val="FF0000"/>
                    </a:solidFill>
                    <a:effectLst/>
                  </a:rPr>
                  <a:t>140</a:t>
                </a:r>
                <a:endParaRPr lang="ru-RU" sz="3000" b="1" cap="none" spc="0" dirty="0">
                  <a:ln w="3175" cmpd="sng">
                    <a:solidFill>
                      <a:srgbClr val="002060"/>
                    </a:solidFill>
                    <a:prstDash val="solid"/>
                  </a:ln>
                  <a:solidFill>
                    <a:srgbClr val="FF0000"/>
                  </a:solidFill>
                  <a:effectLst/>
                </a:endParaRPr>
              </a:p>
            </p:txBody>
          </p:sp>
        </p:grpSp>
        <p:grpSp>
          <p:nvGrpSpPr>
            <p:cNvPr id="31" name="Группа 30"/>
            <p:cNvGrpSpPr/>
            <p:nvPr/>
          </p:nvGrpSpPr>
          <p:grpSpPr>
            <a:xfrm>
              <a:off x="3304356" y="4689023"/>
              <a:ext cx="1156808" cy="1914984"/>
              <a:chOff x="582569" y="2493925"/>
              <a:chExt cx="1246648" cy="2311648"/>
            </a:xfrm>
          </p:grpSpPr>
          <p:pic>
            <p:nvPicPr>
              <p:cNvPr id="32" name="Picture 2" descr="https://cdn.pixabay.com/photo/2014/04/03/10/08/flask-309923_1280.png"/>
              <p:cNvPicPr>
                <a:picLocks noChangeAspect="1" noChangeArrowheads="1"/>
              </p:cNvPicPr>
              <p:nvPr/>
            </p:nvPicPr>
            <p:blipFill>
              <a:blip r:embed="rId11" cstate="email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2569" y="3385624"/>
                <a:ext cx="1087149" cy="141994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3" name="Выноска-облако 32"/>
              <p:cNvSpPr/>
              <p:nvPr/>
            </p:nvSpPr>
            <p:spPr>
              <a:xfrm>
                <a:off x="996573" y="2512186"/>
                <a:ext cx="832644" cy="628070"/>
              </a:xfrm>
              <a:prstGeom prst="cloudCallout">
                <a:avLst>
                  <a:gd name="adj1" fmla="val -27489"/>
                  <a:gd name="adj2" fmla="val 122794"/>
                </a:avLst>
              </a:prstGeom>
              <a:solidFill>
                <a:srgbClr val="FFFF00"/>
              </a:solidFill>
              <a:ln w="31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" name="Прямоугольник 33"/>
              <p:cNvSpPr/>
              <p:nvPr/>
            </p:nvSpPr>
            <p:spPr>
              <a:xfrm>
                <a:off x="1185946" y="2493925"/>
                <a:ext cx="453897" cy="693129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ru-RU" sz="3000" b="1" cap="none" spc="0" dirty="0" smtClean="0">
                    <a:ln w="3175" cmpd="sng">
                      <a:solidFill>
                        <a:srgbClr val="002060"/>
                      </a:solidFill>
                      <a:prstDash val="solid"/>
                    </a:ln>
                    <a:solidFill>
                      <a:srgbClr val="FF0000"/>
                    </a:solidFill>
                    <a:effectLst/>
                  </a:rPr>
                  <a:t>2</a:t>
                </a:r>
                <a:endParaRPr lang="ru-RU" sz="3000" b="1" cap="none" spc="0" dirty="0">
                  <a:ln w="3175" cmpd="sng">
                    <a:solidFill>
                      <a:srgbClr val="002060"/>
                    </a:solidFill>
                    <a:prstDash val="solid"/>
                  </a:ln>
                  <a:solidFill>
                    <a:srgbClr val="FF0000"/>
                  </a:solidFill>
                  <a:effectLst/>
                </a:endParaRPr>
              </a:p>
            </p:txBody>
          </p:sp>
        </p:grpSp>
        <p:grpSp>
          <p:nvGrpSpPr>
            <p:cNvPr id="35" name="Группа 34"/>
            <p:cNvGrpSpPr/>
            <p:nvPr/>
          </p:nvGrpSpPr>
          <p:grpSpPr>
            <a:xfrm>
              <a:off x="5200576" y="305277"/>
              <a:ext cx="1134210" cy="1945859"/>
              <a:chOff x="628073" y="2545759"/>
              <a:chExt cx="1232925" cy="2162332"/>
            </a:xfrm>
          </p:grpSpPr>
          <p:pic>
            <p:nvPicPr>
              <p:cNvPr id="36" name="Picture 2" descr="https://cdn.pixabay.com/photo/2014/04/03/10/08/flask-309923_1280.png"/>
              <p:cNvPicPr>
                <a:picLocks noChangeAspect="1" noChangeArrowheads="1"/>
              </p:cNvPicPr>
              <p:nvPr/>
            </p:nvPicPr>
            <p:blipFill>
              <a:blip r:embed="rId12" cstate="email">
                <a:grayscl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8073" y="3288142"/>
                <a:ext cx="1087149" cy="141994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7" name="Выноска-облако 36"/>
              <p:cNvSpPr/>
              <p:nvPr/>
            </p:nvSpPr>
            <p:spPr>
              <a:xfrm>
                <a:off x="928490" y="2545759"/>
                <a:ext cx="932508" cy="703718"/>
              </a:xfrm>
              <a:prstGeom prst="cloudCallout">
                <a:avLst>
                  <a:gd name="adj1" fmla="val -27489"/>
                  <a:gd name="adj2" fmla="val 122794"/>
                </a:avLst>
              </a:prstGeom>
              <a:solidFill>
                <a:schemeClr val="tx1">
                  <a:lumMod val="75000"/>
                </a:schemeClr>
              </a:solidFill>
              <a:ln w="31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8" name="Прямоугольник 37"/>
              <p:cNvSpPr/>
              <p:nvPr/>
            </p:nvSpPr>
            <p:spPr>
              <a:xfrm>
                <a:off x="1184704" y="2604860"/>
                <a:ext cx="390672" cy="615629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ru-RU" sz="3000" b="1" cap="none" spc="0" dirty="0" smtClean="0">
                    <a:ln w="3175" cmpd="sng">
                      <a:solidFill>
                        <a:srgbClr val="002060"/>
                      </a:solidFill>
                      <a:prstDash val="solid"/>
                    </a:ln>
                    <a:solidFill>
                      <a:srgbClr val="FF0000"/>
                    </a:solidFill>
                    <a:effectLst/>
                  </a:rPr>
                  <a:t>2</a:t>
                </a:r>
                <a:endParaRPr lang="ru-RU" sz="3000" b="1" cap="none" spc="0" dirty="0">
                  <a:ln w="3175" cmpd="sng">
                    <a:solidFill>
                      <a:srgbClr val="002060"/>
                    </a:solidFill>
                    <a:prstDash val="solid"/>
                  </a:ln>
                  <a:solidFill>
                    <a:srgbClr val="FF0000"/>
                  </a:solidFill>
                  <a:effectLst/>
                </a:endParaRPr>
              </a:p>
            </p:txBody>
          </p:sp>
        </p:grpSp>
        <p:grpSp>
          <p:nvGrpSpPr>
            <p:cNvPr id="39" name="Группа 38"/>
            <p:cNvGrpSpPr/>
            <p:nvPr/>
          </p:nvGrpSpPr>
          <p:grpSpPr>
            <a:xfrm>
              <a:off x="79354" y="1676322"/>
              <a:ext cx="1031583" cy="1992504"/>
              <a:chOff x="628073" y="2493925"/>
              <a:chExt cx="1201144" cy="2214166"/>
            </a:xfrm>
          </p:grpSpPr>
          <p:pic>
            <p:nvPicPr>
              <p:cNvPr id="40" name="Picture 2" descr="https://cdn.pixabay.com/photo/2014/04/03/10/08/flask-309923_1280.png"/>
              <p:cNvPicPr>
                <a:picLocks noChangeAspect="1" noChangeArrowheads="1"/>
              </p:cNvPicPr>
              <p:nvPr/>
            </p:nvPicPr>
            <p:blipFill>
              <a:blip r:embed="rId13" cstate="email">
                <a:duotone>
                  <a:prstClr val="black"/>
                  <a:srgbClr val="FF9933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8073" y="3288142"/>
                <a:ext cx="1087149" cy="141994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1" name="Выноска-облако 40"/>
              <p:cNvSpPr/>
              <p:nvPr/>
            </p:nvSpPr>
            <p:spPr>
              <a:xfrm>
                <a:off x="996573" y="2512186"/>
                <a:ext cx="832644" cy="628070"/>
              </a:xfrm>
              <a:prstGeom prst="cloudCallout">
                <a:avLst>
                  <a:gd name="adj1" fmla="val -27489"/>
                  <a:gd name="adj2" fmla="val 122794"/>
                </a:avLst>
              </a:prstGeom>
              <a:solidFill>
                <a:srgbClr val="FFC000"/>
              </a:solidFill>
              <a:ln w="31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2" name="Прямоугольник 41"/>
              <p:cNvSpPr/>
              <p:nvPr/>
            </p:nvSpPr>
            <p:spPr>
              <a:xfrm>
                <a:off x="1101938" y="2493925"/>
                <a:ext cx="621915" cy="615629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ru-RU" sz="3000" b="1" cap="none" spc="0" dirty="0" smtClean="0">
                    <a:ln w="3175" cmpd="sng">
                      <a:solidFill>
                        <a:srgbClr val="002060"/>
                      </a:solidFill>
                      <a:prstDash val="solid"/>
                    </a:ln>
                    <a:solidFill>
                      <a:srgbClr val="FF0000"/>
                    </a:solidFill>
                    <a:effectLst/>
                  </a:rPr>
                  <a:t>40</a:t>
                </a:r>
                <a:endParaRPr lang="ru-RU" sz="3000" b="1" cap="none" spc="0" dirty="0">
                  <a:ln w="3175" cmpd="sng">
                    <a:solidFill>
                      <a:srgbClr val="002060"/>
                    </a:solidFill>
                    <a:prstDash val="solid"/>
                  </a:ln>
                  <a:solidFill>
                    <a:srgbClr val="FF0000"/>
                  </a:solidFill>
                  <a:effectLst/>
                </a:endParaRPr>
              </a:p>
            </p:txBody>
          </p:sp>
        </p:grpSp>
        <p:sp>
          <p:nvSpPr>
            <p:cNvPr id="43" name="Прямоугольник 42"/>
            <p:cNvSpPr/>
            <p:nvPr/>
          </p:nvSpPr>
          <p:spPr>
            <a:xfrm>
              <a:off x="311825" y="435406"/>
              <a:ext cx="4326913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800" b="1" dirty="0" smtClean="0">
                  <a:ln w="12700" cmpd="sng">
                    <a:solidFill>
                      <a:srgbClr val="C00000"/>
                    </a:solidFill>
                    <a:prstDash val="solid"/>
                  </a:ln>
                  <a:solidFill>
                    <a:schemeClr val="accent2"/>
                  </a:solidFill>
                </a:rPr>
                <a:t>Модель ОГЭ-2020 </a:t>
              </a:r>
            </a:p>
            <a:p>
              <a:pPr algn="ctr"/>
              <a:r>
                <a:rPr lang="ru-RU" sz="2800" b="1" dirty="0" smtClean="0">
                  <a:ln w="12700" cmpd="sng">
                    <a:solidFill>
                      <a:srgbClr val="C00000"/>
                    </a:solidFill>
                    <a:prstDash val="solid"/>
                  </a:ln>
                  <a:solidFill>
                    <a:schemeClr val="accent2"/>
                  </a:solidFill>
                </a:rPr>
                <a:t>по химии в цифрах</a:t>
              </a:r>
              <a:endParaRPr lang="ru-RU" sz="2800" b="1" dirty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chemeClr val="accent2"/>
                </a:solidFill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5290109" y="1546525"/>
              <a:ext cx="873532" cy="276999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>
                  <a:gd name="adj" fmla="val 24956"/>
                </a:avLst>
              </a:prstTxWarp>
              <a:spAutoFit/>
            </a:bodyPr>
            <a:lstStyle/>
            <a:p>
              <a:pPr algn="ctr"/>
              <a:r>
                <a:rPr lang="ru-RU" sz="1200" b="1" dirty="0" smtClean="0">
                  <a:solidFill>
                    <a:srgbClr val="002060"/>
                  </a:solidFill>
                </a:rPr>
                <a:t>части </a:t>
              </a:r>
            </a:p>
            <a:p>
              <a:pPr algn="ctr"/>
              <a:r>
                <a:rPr lang="ru-RU" sz="1200" b="1" dirty="0" smtClean="0">
                  <a:solidFill>
                    <a:srgbClr val="002060"/>
                  </a:solidFill>
                </a:rPr>
                <a:t>в работе</a:t>
              </a:r>
              <a:endParaRPr lang="ru-RU" sz="1200" b="1" dirty="0">
                <a:solidFill>
                  <a:srgbClr val="002060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7665400" y="1473591"/>
              <a:ext cx="873532" cy="276999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>
                  <a:gd name="adj" fmla="val 24956"/>
                </a:avLst>
              </a:prstTxWarp>
              <a:spAutoFit/>
            </a:bodyPr>
            <a:lstStyle/>
            <a:p>
              <a:pPr algn="ctr"/>
              <a:r>
                <a:rPr lang="ru-RU" sz="1200" b="1" dirty="0" smtClean="0">
                  <a:solidFill>
                    <a:srgbClr val="002060"/>
                  </a:solidFill>
                </a:rPr>
                <a:t>задания</a:t>
              </a:r>
              <a:endParaRPr lang="ru-RU" sz="1200" b="1" dirty="0">
                <a:solidFill>
                  <a:srgbClr val="002060"/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50514" y="3085569"/>
              <a:ext cx="800322" cy="276999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>
                  <a:gd name="adj" fmla="val 24956"/>
                </a:avLst>
              </a:prstTxWarp>
              <a:spAutoFit/>
            </a:bodyPr>
            <a:lstStyle/>
            <a:p>
              <a:pPr algn="ctr"/>
              <a:r>
                <a:rPr lang="ru-RU" sz="1200" b="1" dirty="0" smtClean="0">
                  <a:solidFill>
                    <a:srgbClr val="002060"/>
                  </a:solidFill>
                </a:rPr>
                <a:t>максимальный</a:t>
              </a:r>
            </a:p>
            <a:p>
              <a:pPr algn="ctr"/>
              <a:r>
                <a:rPr lang="ru-RU" sz="1200" b="1" dirty="0" smtClean="0">
                  <a:solidFill>
                    <a:srgbClr val="002060"/>
                  </a:solidFill>
                </a:rPr>
                <a:t>первичный балл</a:t>
              </a:r>
              <a:endParaRPr lang="ru-RU" sz="1200" b="1" dirty="0">
                <a:solidFill>
                  <a:srgbClr val="002060"/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449620" y="3083520"/>
              <a:ext cx="673737" cy="276999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>
                  <a:gd name="adj" fmla="val 24956"/>
                </a:avLst>
              </a:prstTxWarp>
              <a:spAutoFit/>
            </a:bodyPr>
            <a:lstStyle/>
            <a:p>
              <a:pPr algn="ctr"/>
              <a:r>
                <a:rPr lang="ru-RU" sz="1200" b="1" dirty="0" smtClean="0">
                  <a:solidFill>
                    <a:srgbClr val="002060"/>
                  </a:solidFill>
                </a:rPr>
                <a:t>минут на </a:t>
              </a:r>
            </a:p>
            <a:p>
              <a:pPr algn="ctr"/>
              <a:r>
                <a:rPr lang="ru-RU" sz="1200" b="1" dirty="0" smtClean="0">
                  <a:solidFill>
                    <a:srgbClr val="002060"/>
                  </a:solidFill>
                </a:rPr>
                <a:t>выполнение </a:t>
              </a:r>
              <a:endParaRPr lang="ru-RU" sz="1200" b="1" dirty="0">
                <a:solidFill>
                  <a:srgbClr val="002060"/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009225" y="4363008"/>
              <a:ext cx="673737" cy="276999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>
                  <a:gd name="adj" fmla="val 24956"/>
                </a:avLst>
              </a:prstTxWarp>
              <a:spAutoFit/>
            </a:bodyPr>
            <a:lstStyle/>
            <a:p>
              <a:pPr algn="ctr"/>
              <a:r>
                <a:rPr lang="ru-RU" sz="1200" b="1" dirty="0" smtClean="0">
                  <a:solidFill>
                    <a:srgbClr val="002060"/>
                  </a:solidFill>
                </a:rPr>
                <a:t>заданий</a:t>
              </a:r>
            </a:p>
            <a:p>
              <a:pPr algn="ctr"/>
              <a:r>
                <a:rPr lang="ru-RU" sz="1200" b="1" dirty="0" smtClean="0">
                  <a:solidFill>
                    <a:srgbClr val="002060"/>
                  </a:solidFill>
                </a:rPr>
                <a:t>с кратким </a:t>
              </a:r>
            </a:p>
            <a:p>
              <a:pPr algn="ctr"/>
              <a:r>
                <a:rPr lang="ru-RU" sz="1200" b="1" dirty="0" smtClean="0">
                  <a:solidFill>
                    <a:srgbClr val="002060"/>
                  </a:solidFill>
                </a:rPr>
                <a:t>ответом</a:t>
              </a:r>
              <a:endParaRPr lang="ru-RU" sz="1200" b="1" dirty="0">
                <a:solidFill>
                  <a:srgbClr val="002060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969318" y="3401870"/>
              <a:ext cx="798665" cy="200017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>
                  <a:gd name="adj" fmla="val 24956"/>
                </a:avLst>
              </a:prstTxWarp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rgbClr val="002060"/>
                  </a:solidFill>
                </a:rPr>
                <a:t>заданий</a:t>
              </a:r>
            </a:p>
            <a:p>
              <a:pPr algn="ctr"/>
              <a:r>
                <a:rPr lang="ru-RU" sz="1600" b="1" dirty="0" smtClean="0">
                  <a:solidFill>
                    <a:srgbClr val="002060"/>
                  </a:solidFill>
                </a:rPr>
                <a:t>высокого </a:t>
              </a:r>
            </a:p>
            <a:p>
              <a:pPr algn="ctr"/>
              <a:r>
                <a:rPr lang="ru-RU" sz="1600" b="1" dirty="0" smtClean="0">
                  <a:solidFill>
                    <a:srgbClr val="002060"/>
                  </a:solidFill>
                </a:rPr>
                <a:t>уровня сл. </a:t>
              </a:r>
            </a:p>
            <a:p>
              <a:pPr algn="ctr"/>
              <a:r>
                <a:rPr lang="ru-RU" sz="1600" b="1" dirty="0" smtClean="0">
                  <a:solidFill>
                    <a:srgbClr val="002060"/>
                  </a:solidFill>
                </a:rPr>
                <a:t>(развернутый </a:t>
              </a:r>
            </a:p>
            <a:p>
              <a:pPr algn="ctr"/>
              <a:r>
                <a:rPr lang="ru-RU" sz="1600" b="1" dirty="0" smtClean="0">
                  <a:solidFill>
                    <a:srgbClr val="002060"/>
                  </a:solidFill>
                </a:rPr>
                <a:t>ответ)</a:t>
              </a:r>
              <a:endParaRPr lang="ru-RU" sz="1600" b="1" dirty="0">
                <a:solidFill>
                  <a:srgbClr val="002060"/>
                </a:solidFill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5307968" y="4394914"/>
              <a:ext cx="787535" cy="276999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>
                  <a:gd name="adj" fmla="val 24956"/>
                </a:avLst>
              </a:prstTxWarp>
              <a:spAutoFit/>
            </a:bodyPr>
            <a:lstStyle/>
            <a:p>
              <a:pPr algn="ctr"/>
              <a:r>
                <a:rPr lang="ru-RU" sz="1200" b="1" dirty="0" smtClean="0">
                  <a:solidFill>
                    <a:srgbClr val="002060"/>
                  </a:solidFill>
                </a:rPr>
                <a:t>заданий</a:t>
              </a:r>
            </a:p>
            <a:p>
              <a:pPr algn="ctr"/>
              <a:r>
                <a:rPr lang="ru-RU" sz="1200" b="1" dirty="0" smtClean="0">
                  <a:solidFill>
                    <a:srgbClr val="002060"/>
                  </a:solidFill>
                </a:rPr>
                <a:t>базового</a:t>
              </a:r>
            </a:p>
            <a:p>
              <a:pPr algn="ctr"/>
              <a:r>
                <a:rPr lang="ru-RU" sz="1200" b="1" dirty="0" smtClean="0">
                  <a:solidFill>
                    <a:srgbClr val="002060"/>
                  </a:solidFill>
                </a:rPr>
                <a:t>уровня сл.</a:t>
              </a:r>
              <a:endParaRPr lang="ru-RU" sz="1200" b="1" dirty="0">
                <a:solidFill>
                  <a:srgbClr val="002060"/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826765" y="3653033"/>
              <a:ext cx="787535" cy="276999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>
                  <a:gd name="adj" fmla="val 24956"/>
                </a:avLst>
              </a:prstTxWarp>
              <a:spAutoFit/>
            </a:bodyPr>
            <a:lstStyle/>
            <a:p>
              <a:pPr algn="ctr"/>
              <a:r>
                <a:rPr lang="ru-RU" sz="1200" b="1" dirty="0" smtClean="0">
                  <a:solidFill>
                    <a:srgbClr val="002060"/>
                  </a:solidFill>
                </a:rPr>
                <a:t>заданий</a:t>
              </a:r>
            </a:p>
            <a:p>
              <a:pPr algn="ctr"/>
              <a:r>
                <a:rPr lang="ru-RU" sz="1200" b="1" dirty="0" smtClean="0">
                  <a:solidFill>
                    <a:srgbClr val="002060"/>
                  </a:solidFill>
                </a:rPr>
                <a:t>повышенного</a:t>
              </a:r>
            </a:p>
            <a:p>
              <a:pPr algn="ctr"/>
              <a:r>
                <a:rPr lang="ru-RU" sz="1200" b="1" dirty="0" smtClean="0">
                  <a:solidFill>
                    <a:srgbClr val="002060"/>
                  </a:solidFill>
                </a:rPr>
                <a:t>уровня сл.</a:t>
              </a:r>
              <a:endParaRPr lang="ru-RU" sz="1200" b="1" dirty="0">
                <a:solidFill>
                  <a:srgbClr val="002060"/>
                </a:solidFill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453942" y="5763524"/>
              <a:ext cx="775284" cy="330243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>
                  <a:gd name="adj" fmla="val 24956"/>
                </a:avLst>
              </a:prstTxWarp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rgbClr val="002060"/>
                  </a:solidFill>
                </a:rPr>
                <a:t>задания</a:t>
              </a:r>
            </a:p>
            <a:p>
              <a:pPr algn="ctr"/>
              <a:r>
                <a:rPr lang="ru-RU" sz="1600" b="1" dirty="0" smtClean="0">
                  <a:solidFill>
                    <a:srgbClr val="002060"/>
                  </a:solidFill>
                </a:rPr>
                <a:t>высокого </a:t>
              </a:r>
            </a:p>
            <a:p>
              <a:pPr algn="ctr"/>
              <a:r>
                <a:rPr lang="ru-RU" sz="1600" b="1" dirty="0" smtClean="0">
                  <a:solidFill>
                    <a:srgbClr val="002060"/>
                  </a:solidFill>
                </a:rPr>
                <a:t>уровня – практика </a:t>
              </a:r>
            </a:p>
            <a:p>
              <a:pPr algn="ctr"/>
              <a:r>
                <a:rPr lang="ru-RU" sz="1600" b="1" dirty="0" smtClean="0">
                  <a:solidFill>
                    <a:srgbClr val="002060"/>
                  </a:solidFill>
                </a:rPr>
                <a:t>+ ее описание</a:t>
              </a:r>
              <a:endParaRPr lang="ru-RU" sz="1600" b="1" dirty="0">
                <a:solidFill>
                  <a:srgbClr val="002060"/>
                </a:solidFill>
              </a:endParaRPr>
            </a:p>
          </p:txBody>
        </p:sp>
      </p:grpSp>
      <p:pic>
        <p:nvPicPr>
          <p:cNvPr id="54" name="Picture 2" descr="https://cdn.pixabay.com/photo/2014/04/03/10/08/flask-309923_1280.png"/>
          <p:cNvPicPr>
            <a:picLocks noChangeAspect="1" noChangeArrowheads="1"/>
          </p:cNvPicPr>
          <p:nvPr/>
        </p:nvPicPr>
        <p:blipFill>
          <a:blip r:embed="rId11" cstate="email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3228" y="2533012"/>
            <a:ext cx="1008803" cy="1176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Выноска-облако 55"/>
          <p:cNvSpPr/>
          <p:nvPr/>
        </p:nvSpPr>
        <p:spPr>
          <a:xfrm>
            <a:off x="6678412" y="1835852"/>
            <a:ext cx="772639" cy="520297"/>
          </a:xfrm>
          <a:prstGeom prst="cloudCallout">
            <a:avLst>
              <a:gd name="adj1" fmla="val -27489"/>
              <a:gd name="adj2" fmla="val 122794"/>
            </a:avLst>
          </a:prstGeom>
          <a:solidFill>
            <a:srgbClr val="FFFF00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3175" cmpd="sng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</a:rPr>
              <a:t>6</a:t>
            </a:r>
            <a:endParaRPr lang="ru-RU" sz="3200" b="1" dirty="0">
              <a:ln w="3175" cmpd="sng">
                <a:solidFill>
                  <a:srgbClr val="002060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479905" y="3173591"/>
            <a:ext cx="787535" cy="276999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>
                <a:gd name="adj" fmla="val 24956"/>
              </a:avLst>
            </a:prstTxWarp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</a:rPr>
              <a:t>с</a:t>
            </a:r>
            <a:r>
              <a:rPr lang="ru-RU" sz="1200" b="1" dirty="0" smtClean="0">
                <a:solidFill>
                  <a:srgbClr val="002060"/>
                </a:solidFill>
              </a:rPr>
              <a:t>одержательных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блоков</a:t>
            </a:r>
            <a:endParaRPr lang="ru-RU" sz="1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541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/>
          </p:nvPr>
        </p:nvGraphicFramePr>
        <p:xfrm>
          <a:off x="193962" y="1514764"/>
          <a:ext cx="8765309" cy="52370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40632" y="366180"/>
            <a:ext cx="724597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Содержание </a:t>
            </a:r>
            <a:r>
              <a:rPr lang="ru-RU" sz="2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заданий КИМ разработано </a:t>
            </a:r>
          </a:p>
          <a:p>
            <a:pPr algn="ctr"/>
            <a:r>
              <a:rPr lang="ru-RU" sz="2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по </a:t>
            </a:r>
            <a:r>
              <a:rPr lang="ru-RU" sz="2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основным темам курса химии, объединенных в </a:t>
            </a:r>
            <a:r>
              <a:rPr lang="ru-RU" sz="2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6 </a:t>
            </a:r>
            <a:r>
              <a:rPr lang="ru-RU" sz="2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содержательных </a:t>
            </a:r>
            <a:r>
              <a:rPr lang="ru-RU" sz="2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блоков:</a:t>
            </a:r>
            <a:endParaRPr lang="ru-RU" sz="28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307" y="5797675"/>
            <a:ext cx="57634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«Старые» блоки: </a:t>
            </a:r>
            <a:r>
              <a:rPr lang="ru-RU" sz="1400" b="1" dirty="0" smtClean="0"/>
              <a:t>1. Вещество. 2. Химическая реакция. 3. Элементарные основы неорганической химии. Представления об органических веществах. 4. Методы познания веществ и химических явлений. Экспериментальные основы химии. 5. Химия и жизнь 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476819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1006" y="2137603"/>
            <a:ext cx="8701238" cy="4493538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ru-RU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В целях повышения деятельностной составляющей заданий и снижения вероятности случайного выбора правильного ответа увеличена доля заданий с множественным выбором ответа (6, 7, 12, 14, 15) и заданий на установление соответствия между позициями двух множеств (10, </a:t>
            </a:r>
            <a: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13, 16).</a:t>
            </a:r>
            <a:r>
              <a:rPr lang="ru-RU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 </a:t>
            </a:r>
            <a:endParaRPr lang="ru-RU" sz="22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Добавлено задание 1, предусматривающее проверку умения работать с текстовой информацией, отражающей различия в содержательной нагрузке понятий. В задании требуется выбрать два утверждения, в которых химический термин используется в определённом смысловом значении</a:t>
            </a:r>
            <a: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algn="just"/>
            <a: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ru-RU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части 1 экзаменационного варианта исключено задание, проверяющее сформированность знаний по разделу «Первоначальные сведения об органических веществах».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10138" y="403489"/>
            <a:ext cx="69590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В экзаменационную работу 2020 </a:t>
            </a:r>
            <a:r>
              <a:rPr lang="ru-RU" sz="32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года </a:t>
            </a:r>
            <a:r>
              <a:rPr lang="ru-RU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по сравнению с работой 2019 </a:t>
            </a:r>
            <a:r>
              <a:rPr lang="ru-RU" sz="32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года </a:t>
            </a:r>
            <a:r>
              <a:rPr lang="ru-RU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внесены следующие изменения:</a:t>
            </a:r>
          </a:p>
        </p:txBody>
      </p:sp>
    </p:spTree>
    <p:extLst>
      <p:ext uri="{BB962C8B-B14F-4D97-AF65-F5344CB8AC3E}">
        <p14:creationId xmlns:p14="http://schemas.microsoft.com/office/powerpoint/2010/main" val="782652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594065"/>
              </p:ext>
            </p:extLst>
          </p:nvPr>
        </p:nvGraphicFramePr>
        <p:xfrm>
          <a:off x="175491" y="931564"/>
          <a:ext cx="8783782" cy="56343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0291"/>
                <a:gridCol w="6583218"/>
                <a:gridCol w="914400"/>
                <a:gridCol w="80587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</a:rPr>
                        <a:t>№</a:t>
                      </a:r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bg1"/>
                          </a:solidFill>
                        </a:rPr>
                        <a:t>задания</a:t>
                      </a:r>
                      <a:endParaRPr lang="ru-RU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</a:rPr>
                        <a:t>Проверяемые требования к результатам освоения ОП</a:t>
                      </a:r>
                      <a:endParaRPr lang="ru-RU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</a:rPr>
                        <a:t>Уровень сложности задания</a:t>
                      </a:r>
                      <a:endParaRPr lang="ru-RU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Max</a:t>
                      </a:r>
                      <a:r>
                        <a:rPr lang="en-US" sz="12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bg1"/>
                          </a:solidFill>
                        </a:rPr>
                        <a:t>балл</a:t>
                      </a:r>
                      <a:endParaRPr lang="ru-RU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285095">
                <a:tc gridSpan="4">
                  <a:txBody>
                    <a:bodyPr/>
                    <a:lstStyle/>
                    <a:p>
                      <a:pPr algn="ctr"/>
                      <a:r>
                        <a:rPr lang="ru-RU" sz="1200" b="1" u="sng" dirty="0" smtClean="0">
                          <a:solidFill>
                            <a:schemeClr val="bg1"/>
                          </a:solidFill>
                        </a:rPr>
                        <a:t>ЧАСТЬ 1</a:t>
                      </a:r>
                      <a:endParaRPr lang="ru-RU" sz="1200" b="1" u="sng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Атомы и молекулы. Химический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</a:rPr>
                        <a:t> элемент. Простые и сложные вещества</a:t>
                      </a:r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Б</a:t>
                      </a:r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Строение атома.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</a:rPr>
                        <a:t> Строение электронных оболочек атомов первых 20 химических элементов Периодической системы Д.И. Менделеева</a:t>
                      </a:r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Б</a:t>
                      </a:r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</a:rPr>
                        <a:t>Закономерности изменения свойств элементов в связи с положением в Периодической системе химических элементов</a:t>
                      </a:r>
                      <a:endParaRPr lang="ru-RU" sz="120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Б</a:t>
                      </a:r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Валентность. Степень окисления химических элементов</a:t>
                      </a:r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Б</a:t>
                      </a:r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Химическая связь. Виды химической связи</a:t>
                      </a:r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Б</a:t>
                      </a:r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Строение атома.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</a:rPr>
                        <a:t> Строение электронных оболочек атомов первых 20 химических элементов Периодической системы Д.И. Менделеева. 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Закономерности изменения свойств элементов в связи с положением в 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</a:rPr>
                        <a:t>ПСХЭ</a:t>
                      </a:r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П</a:t>
                      </a:r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6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Основные классы неорганических веществ</a:t>
                      </a:r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Б</a:t>
                      </a:r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Химические свойства простых веществ</a:t>
                      </a:r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Б</a:t>
                      </a:r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Химические свойства оксидов</a:t>
                      </a:r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Б</a:t>
                      </a:r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Химические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свойства простых и сложных неорганических веществ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П</a:t>
                      </a:r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6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Химические свойства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</a:rPr>
                        <a:t> сложных неорганических веществ</a:t>
                      </a:r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П </a:t>
                      </a:r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6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Химическая реакция. Химические уравнения. Сохранение массы веществ при химических реакциях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Б </a:t>
                      </a:r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FFFF"/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75491" y="246456"/>
            <a:ext cx="87837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Обобщенный план варианта КИМ ОГЭ-2020</a:t>
            </a:r>
            <a:endParaRPr lang="ru-RU" sz="28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96250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731" y="2229857"/>
            <a:ext cx="4409152" cy="263672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606391"/>
            <a:ext cx="7642459" cy="135821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/>
                </a:solidFill>
                <a:effectLst>
                  <a:glow rad="228600">
                    <a:srgbClr val="7030A0">
                      <a:alpha val="40000"/>
                    </a:srgbClr>
                  </a:glow>
                </a:effectLst>
              </a:rPr>
              <a:t>Всероссийская проверочная работа</a:t>
            </a:r>
          </a:p>
          <a:p>
            <a:pPr algn="ctr"/>
            <a:r>
              <a:rPr lang="ru-RU" sz="3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/>
                </a:solidFill>
                <a:effectLst>
                  <a:glow rad="228600">
                    <a:srgbClr val="7030A0">
                      <a:alpha val="40000"/>
                    </a:srgbClr>
                  </a:glow>
                </a:effectLst>
              </a:rPr>
              <a:t>18 апреля 2019 г</a:t>
            </a:r>
            <a:endParaRPr lang="ru-RU" sz="36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tx1"/>
              </a:solidFill>
              <a:effectLst>
                <a:glow rad="228600">
                  <a:srgbClr val="7030A0">
                    <a:alpha val="40000"/>
                  </a:srgbClr>
                </a:glo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0198" y="3950689"/>
            <a:ext cx="4453547" cy="2636723"/>
          </a:xfrm>
          <a:prstGeom prst="rect">
            <a:avLst/>
          </a:prstGeom>
          <a:ln>
            <a:solidFill>
              <a:srgbClr val="7030A0"/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7934466" y="962330"/>
            <a:ext cx="9829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effectLst>
                  <a:glow rad="228600">
                    <a:srgbClr val="7030A0">
                      <a:alpha val="40000"/>
                    </a:srgbClr>
                  </a:glow>
                </a:effectLst>
              </a:rPr>
              <a:t>ВПР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085695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3093375"/>
              </p:ext>
            </p:extLst>
          </p:nvPr>
        </p:nvGraphicFramePr>
        <p:xfrm>
          <a:off x="193964" y="181033"/>
          <a:ext cx="8783782" cy="6441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0291"/>
                <a:gridCol w="6522412"/>
                <a:gridCol w="931333"/>
                <a:gridCol w="84974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Условия и признаки протекания химических реакций. </a:t>
                      </a:r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Б</a:t>
                      </a:r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Электролитическая диссоциация</a:t>
                      </a:r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Б</a:t>
                      </a:r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Реакции ионного обмена и условия их осуществления</a:t>
                      </a:r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Б</a:t>
                      </a:r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Окислитель и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</a:rPr>
                        <a:t> восстановитель. Окислительно-восстановительные реакции</a:t>
                      </a:r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П</a:t>
                      </a:r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6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17</a:t>
                      </a:r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Химическое загрязнение окружающей среды и его последствия. Человек в мире веществ, материалов и химических реакций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Б</a:t>
                      </a:r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Определение характера среды раствора кислот и щелочей с помощью индикаторов. Качественные реакции на ионы в растворе (хлорид-, сульфат-, карбонат-, фосфат-, гидроксид-ионы; ион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</a:rPr>
                        <a:t> аммония, бария, серебра, кальция, меди и железа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). Получение газообразных веществ. Качественные реакции на газообразные вещества (кислород, водород, углекислый газ, аммиак)</a:t>
                      </a:r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П</a:t>
                      </a:r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6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19</a:t>
                      </a:r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Вычисления массовой доли химического элемента в веществе</a:t>
                      </a:r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Б</a:t>
                      </a:r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FFFF"/>
                    </a:solidFill>
                  </a:tcPr>
                </a:tc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ru-RU" sz="1200" b="1" u="sng" dirty="0" smtClean="0">
                          <a:solidFill>
                            <a:srgbClr val="C00000"/>
                          </a:solidFill>
                        </a:rPr>
                        <a:t>ЧАСТЬ 2</a:t>
                      </a:r>
                      <a:endParaRPr lang="ru-RU" sz="1200" b="1" u="sng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20</a:t>
                      </a:r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Окислитель. В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</a:rPr>
                        <a:t>осстановитель. Окислительно-восстановительные реакции</a:t>
                      </a:r>
                      <a:endParaRPr lang="ru-RU" sz="120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В</a:t>
                      </a:r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21</a:t>
                      </a:r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Взаимосвязь различных классов неорганических веществ. Реакции ионного обмена и условия их осуществления</a:t>
                      </a:r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В</a:t>
                      </a:r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22</a:t>
                      </a:r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Вычисление количества вещества, массы или объема вещества по количеству вещества, массе или объему одного из реагентов или продуктов реакции. Вычисление массовой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</a:rPr>
                        <a:t> доли растворенного вещества в растворе</a:t>
                      </a:r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В</a:t>
                      </a:r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ru-RU" sz="1200" b="1" u="sng" dirty="0" smtClean="0">
                          <a:solidFill>
                            <a:srgbClr val="C00000"/>
                          </a:solidFill>
                        </a:rPr>
                        <a:t>ПРАКТИЧЕСКАЯ ЧАСТЬ</a:t>
                      </a:r>
                      <a:endParaRPr lang="ru-RU" sz="1200" b="1" u="sng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23</a:t>
                      </a:r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Решение экспериментальных задач по теме «Неметаллы </a:t>
                      </a:r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IV-VII 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групп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</a:rPr>
                        <a:t> и их соединения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», «Металлы и их соединения». Качественные реакции на ионы в растворе (хлорид-, иодид-, сульфат-, карбонат-, силикат-, фосфат; ион аммония, катионы изученных металлов, а также бария, серебра, кальция, меди и железа)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В</a:t>
                      </a:r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24</a:t>
                      </a:r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Правила безопасной работы в школьной лаборатории. Лабораторная посуда и оборудование. Разделение смесей и очистка веществ. Приготовление растворов</a:t>
                      </a:r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В</a:t>
                      </a:r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</a:tr>
            </a:tbl>
          </a:graphicData>
        </a:graphic>
      </p:graphicFrame>
      <p:sp>
        <p:nvSpPr>
          <p:cNvPr id="2" name="Овал 1"/>
          <p:cNvSpPr/>
          <p:nvPr/>
        </p:nvSpPr>
        <p:spPr>
          <a:xfrm>
            <a:off x="8432799" y="1329267"/>
            <a:ext cx="245533" cy="2286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8432799" y="225983"/>
            <a:ext cx="245533" cy="2286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6022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 со стрелкой вправо 3"/>
          <p:cNvSpPr/>
          <p:nvPr/>
        </p:nvSpPr>
        <p:spPr>
          <a:xfrm>
            <a:off x="130967" y="1435120"/>
            <a:ext cx="4473359" cy="1785901"/>
          </a:xfrm>
          <a:prstGeom prst="rightArrowCallout">
            <a:avLst>
              <a:gd name="adj1" fmla="val 25000"/>
              <a:gd name="adj2" fmla="val 46722"/>
              <a:gd name="adj3" fmla="val 25000"/>
              <a:gd name="adj4" fmla="val 86451"/>
            </a:avLst>
          </a:prstGeom>
          <a:solidFill>
            <a:srgbClr val="FFFF66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solidFill>
                  <a:srgbClr val="663300"/>
                </a:solidFill>
              </a:rPr>
              <a:t>Выполнение задания </a:t>
            </a:r>
            <a:r>
              <a:rPr lang="ru-RU" sz="1600" b="1" dirty="0" smtClean="0">
                <a:solidFill>
                  <a:srgbClr val="C00000"/>
                </a:solidFill>
              </a:rPr>
              <a:t>№ 23 </a:t>
            </a:r>
            <a:r>
              <a:rPr lang="ru-RU" sz="1600" dirty="0">
                <a:solidFill>
                  <a:srgbClr val="663300"/>
                </a:solidFill>
              </a:rPr>
              <a:t>(наряду с </a:t>
            </a:r>
            <a:r>
              <a:rPr lang="ru-RU" sz="1600" dirty="0" smtClean="0">
                <a:solidFill>
                  <a:srgbClr val="663300"/>
                </a:solidFill>
              </a:rPr>
              <a:t>другими заданиями с развернутым ответом, т.е. № </a:t>
            </a:r>
            <a:r>
              <a:rPr lang="ru-RU" sz="1600" dirty="0">
                <a:solidFill>
                  <a:srgbClr val="663300"/>
                </a:solidFill>
              </a:rPr>
              <a:t>20-22</a:t>
            </a:r>
            <a:r>
              <a:rPr lang="ru-RU" sz="1600" dirty="0" smtClean="0">
                <a:solidFill>
                  <a:srgbClr val="663300"/>
                </a:solidFill>
              </a:rPr>
              <a:t>) оценивают </a:t>
            </a:r>
            <a:r>
              <a:rPr lang="ru-RU" sz="1600" dirty="0">
                <a:solidFill>
                  <a:srgbClr val="663300"/>
                </a:solidFill>
              </a:rPr>
              <a:t>два </a:t>
            </a:r>
            <a:r>
              <a:rPr lang="ru-RU" sz="1600" dirty="0" smtClean="0">
                <a:solidFill>
                  <a:srgbClr val="663300"/>
                </a:solidFill>
              </a:rPr>
              <a:t>эксперта после обработки бланков экзаменационных материалов учеников</a:t>
            </a:r>
            <a:endParaRPr lang="ru-RU" sz="1600" dirty="0">
              <a:solidFill>
                <a:srgbClr val="663300"/>
              </a:solidFill>
            </a:endParaRPr>
          </a:p>
        </p:txBody>
      </p:sp>
      <p:sp>
        <p:nvSpPr>
          <p:cNvPr id="5" name="Выноска со стрелкой влево 4"/>
          <p:cNvSpPr/>
          <p:nvPr/>
        </p:nvSpPr>
        <p:spPr>
          <a:xfrm>
            <a:off x="4887652" y="3787207"/>
            <a:ext cx="4146808" cy="2712654"/>
          </a:xfrm>
          <a:prstGeom prst="leftArrowCallout">
            <a:avLst>
              <a:gd name="adj1" fmla="val 20742"/>
              <a:gd name="adj2" fmla="val 36259"/>
              <a:gd name="adj3" fmla="val 12361"/>
              <a:gd name="adj4" fmla="val 86023"/>
            </a:avLst>
          </a:prstGeom>
          <a:solidFill>
            <a:srgbClr val="FFFF66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solidFill>
                  <a:srgbClr val="663300"/>
                </a:solidFill>
              </a:rPr>
              <a:t>Выполнение задания </a:t>
            </a:r>
            <a:r>
              <a:rPr lang="ru-RU" sz="1600" b="1" dirty="0" smtClean="0">
                <a:solidFill>
                  <a:srgbClr val="C00000"/>
                </a:solidFill>
              </a:rPr>
              <a:t>№ 24 </a:t>
            </a:r>
            <a:r>
              <a:rPr lang="ru-RU" sz="1600" dirty="0" smtClean="0">
                <a:solidFill>
                  <a:srgbClr val="663300"/>
                </a:solidFill>
              </a:rPr>
              <a:t>происходит в присутствии специалиста по обеспечению лабораторной работы и двух экспертов-экзаменаторов, которые оценивают работу школьников (</a:t>
            </a:r>
            <a:r>
              <a:rPr lang="ru-RU" sz="1600" dirty="0">
                <a:solidFill>
                  <a:srgbClr val="663300"/>
                </a:solidFill>
              </a:rPr>
              <a:t>одновременно</a:t>
            </a:r>
            <a:r>
              <a:rPr lang="ru-RU" sz="1600" dirty="0" smtClean="0">
                <a:solidFill>
                  <a:srgbClr val="663300"/>
                </a:solidFill>
              </a:rPr>
              <a:t>), заносят баллы за практику сначала в черновик, а сразу по завершении экзамена - в бланки ответов в аудитории ППЭ в присутствии участников экзамена</a:t>
            </a:r>
            <a:endParaRPr lang="ru-RU" sz="1600" dirty="0">
              <a:solidFill>
                <a:srgbClr val="6633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3077" y="157350"/>
            <a:ext cx="441916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Коротко</a:t>
            </a:r>
            <a:r>
              <a:rPr lang="ru-RU" sz="2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об оценивании экспериментальной части*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985488" y="855702"/>
            <a:ext cx="23102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/>
              <a:t>__________________________</a:t>
            </a:r>
          </a:p>
          <a:p>
            <a:r>
              <a:rPr lang="ru-RU" sz="1400" b="1" dirty="0" smtClean="0"/>
              <a:t>*</a:t>
            </a:r>
            <a:r>
              <a:rPr lang="ru-RU" sz="1400" b="1" dirty="0"/>
              <a:t>из опыта предыдущих </a:t>
            </a:r>
            <a:r>
              <a:rPr lang="ru-RU" sz="1400" b="1" dirty="0" smtClean="0"/>
              <a:t>лет</a:t>
            </a:r>
            <a:endParaRPr lang="ru-RU" sz="1400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8496" y="722519"/>
            <a:ext cx="4415964" cy="283028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967" y="3277219"/>
            <a:ext cx="4756685" cy="3457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897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175082" y="135284"/>
            <a:ext cx="8819718" cy="6528577"/>
            <a:chOff x="175082" y="135284"/>
            <a:chExt cx="8819718" cy="6528577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12407" y="135284"/>
              <a:ext cx="4375850" cy="6288196"/>
            </a:xfrm>
            <a:prstGeom prst="rect">
              <a:avLst/>
            </a:prstGeom>
          </p:spPr>
        </p:pic>
        <p:pic>
          <p:nvPicPr>
            <p:cNvPr id="2" name="Рисунок 1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8606"/>
            <a:stretch/>
          </p:blipFill>
          <p:spPr>
            <a:xfrm>
              <a:off x="175082" y="135284"/>
              <a:ext cx="4547392" cy="5858235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07143" y="6340424"/>
              <a:ext cx="4187657" cy="323437"/>
            </a:xfrm>
            <a:prstGeom prst="rect">
              <a:avLst/>
            </a:prstGeom>
          </p:spPr>
        </p:pic>
        <p:sp>
          <p:nvSpPr>
            <p:cNvPr id="9" name="Прямоугольник 8"/>
            <p:cNvSpPr/>
            <p:nvPr/>
          </p:nvSpPr>
          <p:spPr>
            <a:xfrm>
              <a:off x="175082" y="5993519"/>
              <a:ext cx="4632061" cy="670342"/>
            </a:xfrm>
            <a:prstGeom prst="rect">
              <a:avLst/>
            </a:prstGeom>
            <a:solidFill>
              <a:srgbClr val="FF505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Инструкцию в КИМ-2020 можно рассматривать как определенную подсказку с общим алгоритмом действий и с правилами обращения </a:t>
              </a:r>
            </a:p>
            <a:p>
              <a:pPr algn="ctr"/>
              <a:r>
                <a:rPr lang="ru-RU" sz="12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 реактивами и оборудованием согласно ТБ</a:t>
              </a:r>
              <a:endParaRPr lang="ru-RU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49331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9257059"/>
              </p:ext>
            </p:extLst>
          </p:nvPr>
        </p:nvGraphicFramePr>
        <p:xfrm>
          <a:off x="249074" y="3786484"/>
          <a:ext cx="8672366" cy="2682240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1726961"/>
                <a:gridCol w="6945405"/>
              </a:tblGrid>
              <a:tr h="443934"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542A00"/>
                          </a:solidFill>
                          <a:effectLst/>
                          <a:latin typeface="+mn-lt"/>
                        </a:rPr>
                        <a:t>Ноябрь </a:t>
                      </a:r>
                      <a:r>
                        <a:rPr lang="en-US" sz="1600" b="1" dirty="0">
                          <a:solidFill>
                            <a:srgbClr val="542A00"/>
                          </a:solidFill>
                          <a:effectLst/>
                          <a:latin typeface="+mn-lt"/>
                        </a:rPr>
                        <a:t>2019</a:t>
                      </a:r>
                      <a:endParaRPr lang="ru-RU" sz="1600" b="1" dirty="0">
                        <a:solidFill>
                          <a:srgbClr val="542A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57" marR="28957" marT="0" marB="0">
                    <a:lnL w="12700" cap="flat" cmpd="sng" algn="ctr">
                      <a:solidFill>
                        <a:srgbClr val="A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spc="0" dirty="0">
                          <a:solidFill>
                            <a:srgbClr val="542A00"/>
                          </a:solidFill>
                          <a:effectLst/>
                          <a:latin typeface="+mn-lt"/>
                        </a:rPr>
                        <a:t>Семинар-секция (в рамках краевой научно-практической конференции по проекту «Образовательный лифт») «Э</a:t>
                      </a:r>
                      <a:r>
                        <a:rPr lang="ru-RU" sz="1600" b="1" dirty="0">
                          <a:solidFill>
                            <a:srgbClr val="542A00"/>
                          </a:solidFill>
                          <a:effectLst/>
                          <a:latin typeface="+mn-lt"/>
                        </a:rPr>
                        <a:t>ффективные формы и механизмы повышения образовательных результатов </a:t>
                      </a:r>
                      <a:r>
                        <a:rPr lang="ru-RU" sz="1600" b="1" dirty="0" smtClean="0">
                          <a:solidFill>
                            <a:srgbClr val="542A00"/>
                          </a:solidFill>
                          <a:effectLst/>
                          <a:latin typeface="+mn-lt"/>
                        </a:rPr>
                        <a:t>обучающихся»</a:t>
                      </a:r>
                      <a:endParaRPr lang="ru-RU" sz="1600" b="1" dirty="0">
                        <a:solidFill>
                          <a:srgbClr val="542A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57" marR="28957" marT="0" marB="0">
                    <a:lnL w="12700" cap="flat" cmpd="sng" algn="ctr">
                      <a:solidFill>
                        <a:srgbClr val="A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43934"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542A00"/>
                          </a:solidFill>
                          <a:effectLst/>
                          <a:latin typeface="+mn-lt"/>
                        </a:rPr>
                        <a:t>Декабрь </a:t>
                      </a:r>
                      <a:r>
                        <a:rPr lang="en-US" sz="1600" b="1">
                          <a:solidFill>
                            <a:srgbClr val="542A00"/>
                          </a:solidFill>
                          <a:effectLst/>
                          <a:latin typeface="+mn-lt"/>
                        </a:rPr>
                        <a:t>2019</a:t>
                      </a:r>
                      <a:endParaRPr lang="ru-RU" sz="1600" b="1">
                        <a:solidFill>
                          <a:srgbClr val="542A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57" marR="28957" marT="0" marB="0">
                    <a:lnL w="12700" cap="flat" cmpd="sng" algn="ctr">
                      <a:solidFill>
                        <a:srgbClr val="A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spc="0" dirty="0">
                          <a:solidFill>
                            <a:srgbClr val="542A00"/>
                          </a:solidFill>
                          <a:effectLst/>
                          <a:latin typeface="+mn-lt"/>
                        </a:rPr>
                        <a:t>Семинар-практикум «Выполнение реальных экспериментальных заданий - аналогов заданий КИМ ОГЭ по </a:t>
                      </a:r>
                      <a:r>
                        <a:rPr lang="ru-RU" sz="1600" b="1" spc="0" dirty="0" smtClean="0">
                          <a:solidFill>
                            <a:srgbClr val="542A00"/>
                          </a:solidFill>
                          <a:effectLst/>
                          <a:latin typeface="+mn-lt"/>
                        </a:rPr>
                        <a:t>химии</a:t>
                      </a:r>
                      <a:r>
                        <a:rPr lang="ru-RU" sz="1600" b="1" dirty="0" smtClean="0">
                          <a:solidFill>
                            <a:srgbClr val="542A00"/>
                          </a:solidFill>
                          <a:effectLst/>
                          <a:latin typeface="+mn-lt"/>
                        </a:rPr>
                        <a:t>»</a:t>
                      </a:r>
                      <a:endParaRPr lang="ru-RU" sz="1600" b="1" dirty="0">
                        <a:solidFill>
                          <a:srgbClr val="542A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57" marR="28957" marT="0" marB="0">
                    <a:lnL w="12700" cap="flat" cmpd="sng" algn="ctr">
                      <a:solidFill>
                        <a:srgbClr val="A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43934"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542A00"/>
                          </a:solidFill>
                          <a:effectLst/>
                          <a:latin typeface="+mn-lt"/>
                        </a:rPr>
                        <a:t>Декабрь </a:t>
                      </a:r>
                      <a:r>
                        <a:rPr lang="en-US" sz="1600" b="1" dirty="0">
                          <a:solidFill>
                            <a:srgbClr val="542A00"/>
                          </a:solidFill>
                          <a:effectLst/>
                          <a:latin typeface="+mn-lt"/>
                        </a:rPr>
                        <a:t>2019</a:t>
                      </a:r>
                      <a:endParaRPr lang="ru-RU" sz="1600" b="1" dirty="0">
                        <a:solidFill>
                          <a:srgbClr val="542A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57" marR="28957" marT="0" marB="0">
                    <a:lnL w="12700" cap="flat" cmpd="sng" algn="ctr">
                      <a:solidFill>
                        <a:srgbClr val="A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spc="0" dirty="0">
                          <a:solidFill>
                            <a:srgbClr val="542A00"/>
                          </a:solidFill>
                          <a:effectLst/>
                          <a:latin typeface="+mn-lt"/>
                        </a:rPr>
                        <a:t>Подготовка и распространение методических рекомендаций «Методические аспекты обучения школьников выполнению экспериментальных заданий в аспекте новой модели КИМ </a:t>
                      </a:r>
                      <a:r>
                        <a:rPr lang="ru-RU" sz="1600" b="1" spc="0" dirty="0" smtClean="0">
                          <a:solidFill>
                            <a:srgbClr val="542A00"/>
                          </a:solidFill>
                          <a:effectLst/>
                          <a:latin typeface="+mn-lt"/>
                        </a:rPr>
                        <a:t>ОГЭ»</a:t>
                      </a:r>
                      <a:endParaRPr lang="ru-RU" sz="1600" b="1" dirty="0">
                        <a:solidFill>
                          <a:srgbClr val="542A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57" marR="28957" marT="0" marB="0">
                    <a:lnL w="12700" cap="flat" cmpd="sng" algn="ctr">
                      <a:solidFill>
                        <a:srgbClr val="A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06256"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542A00"/>
                          </a:solidFill>
                          <a:effectLst/>
                          <a:latin typeface="+mn-lt"/>
                        </a:rPr>
                        <a:t>Февраль </a:t>
                      </a:r>
                      <a:r>
                        <a:rPr lang="en-US" sz="1600" b="1" dirty="0" smtClean="0">
                          <a:solidFill>
                            <a:srgbClr val="542A00"/>
                          </a:solidFill>
                          <a:effectLst/>
                          <a:latin typeface="+mn-lt"/>
                        </a:rPr>
                        <a:t>2020</a:t>
                      </a:r>
                      <a:endParaRPr lang="ru-RU" sz="1600" b="1" dirty="0" smtClean="0">
                        <a:solidFill>
                          <a:srgbClr val="542A00"/>
                        </a:solidFill>
                        <a:effectLst/>
                        <a:latin typeface="+mn-lt"/>
                      </a:endParaRPr>
                    </a:p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Возможно, будет в марте 2020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57" marR="28957" marT="0" marB="0">
                    <a:lnL w="12700" cap="flat" cmpd="sng" algn="ctr">
                      <a:solidFill>
                        <a:srgbClr val="A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spc="0" dirty="0">
                          <a:solidFill>
                            <a:srgbClr val="542A00"/>
                          </a:solidFill>
                          <a:effectLst/>
                          <a:latin typeface="+mn-lt"/>
                        </a:rPr>
                        <a:t>Вебинар </a:t>
                      </a:r>
                      <a:r>
                        <a:rPr lang="ru-RU" sz="1600" b="1" spc="0" dirty="0" smtClean="0">
                          <a:solidFill>
                            <a:srgbClr val="542A00"/>
                          </a:solidFill>
                          <a:effectLst/>
                          <a:latin typeface="+mn-lt"/>
                        </a:rPr>
                        <a:t>«Особенности ГИА-9,11</a:t>
                      </a:r>
                      <a:r>
                        <a:rPr lang="ru-RU" sz="1600" b="1" spc="0" baseline="0" dirty="0" smtClean="0">
                          <a:solidFill>
                            <a:srgbClr val="542A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600" b="1" spc="0" dirty="0" smtClean="0">
                          <a:solidFill>
                            <a:srgbClr val="542A00"/>
                          </a:solidFill>
                          <a:effectLst/>
                          <a:latin typeface="+mn-lt"/>
                        </a:rPr>
                        <a:t>по химии в 2019-2020 учебном году, подготовка школьников к аттестации»</a:t>
                      </a:r>
                      <a:endParaRPr lang="ru-RU" sz="1600" b="1" dirty="0">
                        <a:solidFill>
                          <a:srgbClr val="542A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57" marR="28957" marT="0" marB="0">
                    <a:lnL w="12700" cap="flat" cmpd="sng" algn="ctr">
                      <a:solidFill>
                        <a:srgbClr val="A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39452" y="2546963"/>
            <a:ext cx="8653112" cy="11368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/>
                </a:solidFill>
                <a:effectLst>
                  <a:glow rad="228600">
                    <a:srgbClr val="7030A0">
                      <a:alpha val="40000"/>
                    </a:srgbClr>
                  </a:glow>
                </a:effectLst>
              </a:rPr>
              <a:t>Запланированные в ИРО ПК мероприятия, частично или полностью посвященные ОГЭ-2020:</a:t>
            </a:r>
            <a:endParaRPr lang="ru-RU" sz="32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tx1"/>
              </a:solidFill>
              <a:effectLst>
                <a:glow rad="228600">
                  <a:srgbClr val="7030A0">
                    <a:alpha val="40000"/>
                  </a:srgbClr>
                </a:glo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585537"/>
            <a:ext cx="7729086" cy="138764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Д.Ю. Добротин на вебинаре в сентябре 2019 г, посвященном ГИА-2020, отметил, что изменения КИМ ОГЭ </a:t>
            </a:r>
            <a:r>
              <a:rPr lang="ru-RU" sz="2800" b="1" u="sng" dirty="0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будут продолжены</a:t>
            </a:r>
            <a:r>
              <a:rPr lang="ru-RU" sz="2800" b="1" dirty="0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 в последующие годы</a:t>
            </a:r>
            <a:endParaRPr lang="ru-RU" sz="2800" b="1" dirty="0">
              <a:ln w="12700" cmpd="sng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40654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606391"/>
            <a:ext cx="7642459" cy="135821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/>
                </a:solidFill>
                <a:effectLst>
                  <a:glow rad="228600">
                    <a:srgbClr val="7030A0">
                      <a:alpha val="40000"/>
                    </a:srgbClr>
                  </a:glow>
                </a:effectLst>
              </a:rPr>
              <a:t>Единый государственный экзамен</a:t>
            </a:r>
            <a:endParaRPr lang="ru-RU" sz="36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tx1"/>
              </a:solidFill>
              <a:effectLst>
                <a:glow rad="228600">
                  <a:srgbClr val="7030A0">
                    <a:alpha val="40000"/>
                  </a:srgbClr>
                </a:glow>
              </a:effectLst>
            </a:endParaRPr>
          </a:p>
          <a:p>
            <a:pPr algn="ctr"/>
            <a:r>
              <a:rPr lang="ru-RU" sz="3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/>
                </a:solidFill>
                <a:effectLst>
                  <a:glow rad="228600">
                    <a:srgbClr val="7030A0">
                      <a:alpha val="40000"/>
                    </a:srgbClr>
                  </a:glow>
                </a:effectLst>
              </a:rPr>
              <a:t>31 мая 2019 </a:t>
            </a:r>
            <a:r>
              <a:rPr lang="ru-RU" sz="3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/>
                </a:solidFill>
                <a:effectLst>
                  <a:glow rad="228600">
                    <a:srgbClr val="7030A0">
                      <a:alpha val="40000"/>
                    </a:srgbClr>
                  </a:glow>
                </a:effectLst>
              </a:rPr>
              <a:t>г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934466" y="962330"/>
            <a:ext cx="9348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effectLst>
                  <a:glow rad="228600">
                    <a:srgbClr val="7030A0">
                      <a:alpha val="40000"/>
                    </a:srgbClr>
                  </a:glow>
                </a:effectLst>
              </a:rPr>
              <a:t>ЕГЭ</a:t>
            </a:r>
            <a:endParaRPr lang="ru-RU" sz="36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4854254"/>
              </p:ext>
            </p:extLst>
          </p:nvPr>
        </p:nvGraphicFramePr>
        <p:xfrm>
          <a:off x="194875" y="2431551"/>
          <a:ext cx="8715205" cy="387103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6588694"/>
                <a:gridCol w="2126511"/>
              </a:tblGrid>
              <a:tr h="474753">
                <a:tc>
                  <a:txBody>
                    <a:bodyPr/>
                    <a:lstStyle/>
                    <a:p>
                      <a:r>
                        <a:rPr lang="ru-RU" sz="2800" b="1" cap="none" spc="50" dirty="0" smtClean="0">
                          <a:ln w="0"/>
                          <a:solidFill>
                            <a:srgbClr val="C00000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Часть 1</a:t>
                      </a:r>
                      <a:endParaRPr lang="ru-RU" sz="2800" b="1" cap="none" spc="50" dirty="0">
                        <a:ln w="0"/>
                        <a:solidFill>
                          <a:srgbClr val="C00000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cap="none" spc="50" dirty="0" smtClean="0">
                          <a:ln w="0"/>
                          <a:solidFill>
                            <a:srgbClr val="C00000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Баллы </a:t>
                      </a:r>
                      <a:endParaRPr lang="ru-RU" sz="2800" b="1" cap="none" spc="50" dirty="0">
                        <a:ln w="0"/>
                        <a:solidFill>
                          <a:srgbClr val="C00000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815698">
                <a:tc>
                  <a:txBody>
                    <a:bodyPr/>
                    <a:lstStyle/>
                    <a:p>
                      <a:r>
                        <a:rPr lang="ru-RU" sz="2800" b="1" cap="none" spc="50" dirty="0" smtClean="0">
                          <a:ln w="0"/>
                          <a:solidFill>
                            <a:srgbClr val="C00000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21</a:t>
                      </a:r>
                      <a:r>
                        <a:rPr lang="ru-RU" sz="2800" b="1" cap="none" spc="50" dirty="0" smtClean="0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 задание базового уровня</a:t>
                      </a:r>
                    </a:p>
                    <a:p>
                      <a:r>
                        <a:rPr lang="ru-RU" sz="2800" b="1" cap="none" spc="50" dirty="0" smtClean="0">
                          <a:ln w="0"/>
                          <a:solidFill>
                            <a:srgbClr val="C00000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8</a:t>
                      </a:r>
                      <a:r>
                        <a:rPr lang="ru-RU" sz="2800" b="1" cap="none" spc="50" dirty="0" smtClean="0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 заданий повышенного уровня</a:t>
                      </a:r>
                      <a:endParaRPr lang="ru-RU" sz="2800" b="1" cap="none" spc="50" dirty="0">
                        <a:ln w="0"/>
                        <a:solidFill>
                          <a:schemeClr val="bg2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cap="none" spc="50" dirty="0" smtClean="0">
                          <a:ln w="0"/>
                          <a:solidFill>
                            <a:srgbClr val="C00000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24</a:t>
                      </a:r>
                      <a:r>
                        <a:rPr lang="ru-RU" sz="2800" b="1" cap="none" spc="50" dirty="0" smtClean="0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 балла</a:t>
                      </a:r>
                    </a:p>
                    <a:p>
                      <a:r>
                        <a:rPr lang="ru-RU" sz="2800" b="1" cap="none" spc="50" dirty="0" smtClean="0">
                          <a:ln w="0"/>
                          <a:solidFill>
                            <a:srgbClr val="C00000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16</a:t>
                      </a:r>
                      <a:r>
                        <a:rPr lang="ru-RU" sz="2800" b="1" cap="none" spc="50" dirty="0" smtClean="0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 баллов</a:t>
                      </a:r>
                    </a:p>
                  </a:txBody>
                  <a:tcPr marT="45727" marB="45727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474753">
                <a:tc>
                  <a:txBody>
                    <a:bodyPr/>
                    <a:lstStyle/>
                    <a:p>
                      <a:r>
                        <a:rPr lang="ru-RU" sz="2800" b="1" cap="none" spc="50" dirty="0" smtClean="0">
                          <a:ln w="0"/>
                          <a:solidFill>
                            <a:srgbClr val="C00000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Часть 2</a:t>
                      </a:r>
                      <a:endParaRPr lang="ru-RU" sz="2800" b="1" cap="none" spc="50" dirty="0">
                        <a:ln w="0"/>
                        <a:solidFill>
                          <a:srgbClr val="C00000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cap="none" spc="50" dirty="0" smtClean="0">
                          <a:ln w="0"/>
                          <a:solidFill>
                            <a:srgbClr val="C00000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Баллы </a:t>
                      </a:r>
                      <a:endParaRPr lang="ru-RU" sz="2800" b="1" cap="none" spc="50" dirty="0">
                        <a:ln w="0"/>
                        <a:solidFill>
                          <a:srgbClr val="C00000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809476">
                <a:tc>
                  <a:txBody>
                    <a:bodyPr/>
                    <a:lstStyle/>
                    <a:p>
                      <a:r>
                        <a:rPr lang="ru-RU" sz="2800" b="1" cap="none" spc="50" dirty="0" smtClean="0">
                          <a:ln w="0"/>
                          <a:solidFill>
                            <a:srgbClr val="C00000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6</a:t>
                      </a:r>
                      <a:r>
                        <a:rPr lang="ru-RU" sz="2800" b="1" cap="none" spc="50" dirty="0" smtClean="0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 заданий высокого уровня сложности с развернутым ответом</a:t>
                      </a:r>
                      <a:endParaRPr lang="ru-RU" sz="2800" b="1" cap="none" spc="50" dirty="0">
                        <a:ln w="0"/>
                        <a:solidFill>
                          <a:schemeClr val="bg2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cap="none" spc="50" dirty="0" smtClean="0">
                          <a:ln w="0"/>
                          <a:solidFill>
                            <a:srgbClr val="C00000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20</a:t>
                      </a:r>
                      <a:r>
                        <a:rPr lang="ru-RU" sz="2800" b="1" cap="none" spc="50" dirty="0" smtClean="0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 баллов</a:t>
                      </a:r>
                      <a:endParaRPr lang="ru-RU" sz="2800" b="1" cap="none" spc="50" dirty="0">
                        <a:ln w="0"/>
                        <a:solidFill>
                          <a:schemeClr val="bg2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593757">
                <a:tc>
                  <a:txBody>
                    <a:bodyPr/>
                    <a:lstStyle/>
                    <a:p>
                      <a:r>
                        <a:rPr lang="ru-RU" altLang="ru-RU" sz="2800" b="1" cap="none" spc="50" baseline="0" dirty="0" smtClean="0">
                          <a:ln w="0"/>
                          <a:solidFill>
                            <a:srgbClr val="C00000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Итого </a:t>
                      </a:r>
                    </a:p>
                    <a:p>
                      <a:r>
                        <a:rPr lang="ru-RU" altLang="ru-RU" sz="2800" b="1" cap="none" spc="50" baseline="0" dirty="0" smtClean="0">
                          <a:ln w="0"/>
                          <a:solidFill>
                            <a:srgbClr val="C00000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35 заданий</a:t>
                      </a:r>
                      <a:endParaRPr lang="ru-RU" sz="2800" b="1" cap="none" spc="50" baseline="0" dirty="0">
                        <a:ln w="0"/>
                        <a:solidFill>
                          <a:srgbClr val="C00000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altLang="ru-RU" sz="2800" b="1" cap="none" spc="50" baseline="0" dirty="0" smtClean="0">
                          <a:ln w="0"/>
                          <a:solidFill>
                            <a:srgbClr val="C00000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Итого 60 баллов</a:t>
                      </a:r>
                      <a:endParaRPr lang="ru-RU" sz="2800" b="1" cap="none" spc="50" baseline="0" dirty="0">
                        <a:ln w="0"/>
                        <a:solidFill>
                          <a:srgbClr val="C00000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0945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8229" y="417915"/>
            <a:ext cx="738762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Распределение заданий экзаменационной работы по </a:t>
            </a:r>
            <a:r>
              <a:rPr lang="ru-RU" sz="3200" b="1" dirty="0" smtClean="0"/>
              <a:t>содержательным блокам </a:t>
            </a:r>
            <a:r>
              <a:rPr lang="ru-RU" sz="3200" b="1" dirty="0"/>
              <a:t>/ содержательным линиям курса химии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8349" y="2163780"/>
            <a:ext cx="3975980" cy="218188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Строение атома. ПЗ и ПСХЭ Д.И. Менделеева. Закономерности изменения свойств химических элементов по периодам и группам. Строение вещества. Химическая связь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1, 2, 3 ,4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60610" y="4447516"/>
            <a:ext cx="3975980" cy="218188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Химическая реакция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19</a:t>
            </a:r>
            <a:r>
              <a:rPr lang="ru-RU" sz="2400" b="1" dirty="0">
                <a:solidFill>
                  <a:srgbClr val="C00000"/>
                </a:solidFill>
              </a:rPr>
              <a:t>, 20, 21, </a:t>
            </a:r>
            <a:r>
              <a:rPr lang="ru-RU" sz="2400" b="1" dirty="0" smtClean="0">
                <a:solidFill>
                  <a:srgbClr val="C00000"/>
                </a:solidFill>
              </a:rPr>
              <a:t>22, 23</a:t>
            </a:r>
            <a:r>
              <a:rPr lang="ru-RU" sz="2400" b="1" dirty="0">
                <a:solidFill>
                  <a:srgbClr val="C00000"/>
                </a:solidFill>
              </a:rPr>
              <a:t>, 24</a:t>
            </a:r>
            <a:r>
              <a:rPr lang="ru-RU" sz="2400" b="1" dirty="0" smtClean="0">
                <a:solidFill>
                  <a:srgbClr val="C00000"/>
                </a:solidFill>
              </a:rPr>
              <a:t>, </a:t>
            </a:r>
            <a:r>
              <a:rPr lang="ru-RU" sz="2400" b="1" dirty="0">
                <a:solidFill>
                  <a:srgbClr val="C00000"/>
                </a:solidFill>
              </a:rPr>
              <a:t>30, 31 </a:t>
            </a:r>
          </a:p>
          <a:p>
            <a:pPr algn="ctr"/>
            <a:r>
              <a:rPr lang="ru-RU" dirty="0" smtClean="0"/>
              <a:t>Методы познания в химии. Химия и жизнь.</a:t>
            </a:r>
          </a:p>
          <a:p>
            <a:pPr algn="ctr"/>
            <a:r>
              <a:rPr lang="ru-RU" dirty="0" smtClean="0"/>
              <a:t> </a:t>
            </a:r>
            <a:r>
              <a:rPr lang="ru-RU" sz="2400" b="1" dirty="0" smtClean="0">
                <a:solidFill>
                  <a:srgbClr val="C00000"/>
                </a:solidFill>
              </a:rPr>
              <a:t>25, </a:t>
            </a:r>
            <a:r>
              <a:rPr lang="ru-RU" sz="2400" b="1" dirty="0">
                <a:solidFill>
                  <a:srgbClr val="C00000"/>
                </a:solidFill>
              </a:rPr>
              <a:t>26</a:t>
            </a:r>
            <a:endParaRPr lang="ru-RU" sz="2400" dirty="0" smtClean="0"/>
          </a:p>
          <a:p>
            <a:pPr algn="ctr"/>
            <a:r>
              <a:rPr lang="ru-RU" dirty="0" smtClean="0"/>
              <a:t>Расчеты по химическим формулам и уравнениям реакций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27, 28, 29, 34, 35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5894" y="4447516"/>
            <a:ext cx="3975980" cy="218188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Органические вещества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11, 12, 13, 14, 15, 16, 17, 18, 33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60610" y="2163780"/>
            <a:ext cx="3975980" cy="218188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Неорганические вещества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5, 6, 7, 8, 9, 10, 32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681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4461023"/>
              </p:ext>
            </p:extLst>
          </p:nvPr>
        </p:nvGraphicFramePr>
        <p:xfrm>
          <a:off x="322518" y="2198907"/>
          <a:ext cx="8513139" cy="426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77612"/>
                <a:gridCol w="2732568"/>
                <a:gridCol w="2402959"/>
              </a:tblGrid>
              <a:tr h="370840">
                <a:tc>
                  <a:txBody>
                    <a:bodyPr/>
                    <a:lstStyle/>
                    <a:p>
                      <a:endParaRPr lang="ru-RU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ПЕРМСКИЙ</a:t>
                      </a:r>
                      <a:r>
                        <a:rPr lang="ru-RU" sz="32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КРАЙ</a:t>
                      </a:r>
                      <a:endParaRPr lang="ru-RU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РОССИЯ</a:t>
                      </a:r>
                      <a:endParaRPr lang="ru-RU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solidFill>
                            <a:srgbClr val="002060"/>
                          </a:solidFill>
                        </a:rPr>
                        <a:t>Получили 100 баллов</a:t>
                      </a: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C00000"/>
                          </a:solidFill>
                        </a:rPr>
                        <a:t>0,9%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</a:rPr>
                        <a:t>Нет данных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solidFill>
                            <a:srgbClr val="002060"/>
                          </a:solidFill>
                        </a:rPr>
                        <a:t>Не справились с работой</a:t>
                      </a: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dirty="0" smtClean="0">
                          <a:solidFill>
                            <a:srgbClr val="C00000"/>
                          </a:solidFill>
                        </a:rPr>
                        <a:t>8,8%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</a:rPr>
                        <a:t>14,7%</a:t>
                      </a: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solidFill>
                            <a:srgbClr val="002060"/>
                          </a:solidFill>
                        </a:rPr>
                        <a:t>Средний тестовый балл</a:t>
                      </a: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C00000"/>
                          </a:solidFill>
                        </a:rPr>
                        <a:t>59,3</a:t>
                      </a:r>
                      <a:endParaRPr lang="ru-RU" sz="3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</a:rPr>
                        <a:t>56,3</a:t>
                      </a: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23014" y="451850"/>
            <a:ext cx="6432697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Количество участников </a:t>
            </a:r>
            <a:r>
              <a:rPr lang="ru-RU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экзамена </a:t>
            </a:r>
          </a:p>
          <a:p>
            <a:pPr algn="ctr"/>
            <a:r>
              <a:rPr lang="ru-RU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Пермском крае в 2019 году – </a:t>
            </a:r>
          </a:p>
          <a:p>
            <a:pPr algn="ctr"/>
            <a:r>
              <a:rPr lang="ru-RU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1387 человек</a:t>
            </a:r>
            <a:endParaRPr lang="ru-RU" sz="3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9158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603368"/>
              </p:ext>
            </p:extLst>
          </p:nvPr>
        </p:nvGraphicFramePr>
        <p:xfrm>
          <a:off x="2095601" y="1106204"/>
          <a:ext cx="6760476" cy="5516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0349"/>
                <a:gridCol w="1631198"/>
                <a:gridCol w="730349"/>
                <a:gridCol w="1492600"/>
                <a:gridCol w="730349"/>
                <a:gridCol w="1445631"/>
              </a:tblGrid>
              <a:tr h="48768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1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</a:rPr>
                        <a:t>1 б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13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</a:rPr>
                        <a:t>1 б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25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</a:rPr>
                        <a:t>2 б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2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C00000"/>
                          </a:solidFill>
                        </a:rPr>
                        <a:t>1 б</a:t>
                      </a:r>
                      <a:endParaRPr lang="ru-RU" sz="2400" b="1" dirty="0" smtClean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14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</a:rPr>
                        <a:t>1 б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26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</a:rPr>
                        <a:t>1 б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3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</a:rPr>
                        <a:t>1 б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15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</a:rPr>
                        <a:t>1 б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27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</a:rPr>
                        <a:t>1 б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4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C00000"/>
                          </a:solidFill>
                        </a:rPr>
                        <a:t>1 б</a:t>
                      </a:r>
                      <a:endParaRPr lang="ru-RU" sz="2400" b="1" dirty="0" smtClean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16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</a:rPr>
                        <a:t>2 б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28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</a:rPr>
                        <a:t>1 б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5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C00000"/>
                          </a:solidFill>
                        </a:rPr>
                        <a:t>1 б</a:t>
                      </a:r>
                      <a:endParaRPr lang="ru-RU" sz="2400" b="1" dirty="0" smtClean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17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</a:rPr>
                        <a:t>2 б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29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</a:rPr>
                        <a:t>1 б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6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</a:rPr>
                        <a:t>1 б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18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</a:rPr>
                        <a:t>2 б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30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</a:rPr>
                        <a:t>2 б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7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</a:rPr>
                        <a:t>2 б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19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</a:rPr>
                        <a:t>1 б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31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</a:rPr>
                        <a:t>2 б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8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</a:rPr>
                        <a:t>2 б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20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</a:rPr>
                        <a:t>1 б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32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</a:rPr>
                        <a:t>4 б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9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r>
                        <a:rPr lang="ru-RU" sz="2400" b="1" baseline="0" dirty="0" smtClean="0">
                          <a:solidFill>
                            <a:srgbClr val="C00000"/>
                          </a:solidFill>
                        </a:rPr>
                        <a:t> б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21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</a:rPr>
                        <a:t>1 б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33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</a:rPr>
                        <a:t>5 б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10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</a:rPr>
                        <a:t>2 б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22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</a:rPr>
                        <a:t>2 б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34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</a:rPr>
                        <a:t>4 б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11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</a:rPr>
                        <a:t>1 б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23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</a:rPr>
                        <a:t>2 б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35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C00000"/>
                          </a:solidFill>
                        </a:rPr>
                        <a:t>3 б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</a:rPr>
                        <a:t>1 б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24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</a:rPr>
                        <a:t>2 б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Итого 60 б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136634" y="1516524"/>
            <a:ext cx="312907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ru-RU" b="1" dirty="0" smtClean="0"/>
              <a:t>  </a:t>
            </a:r>
            <a:endParaRPr lang="ru-RU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36634" y="3379960"/>
            <a:ext cx="312907" cy="369332"/>
          </a:xfrm>
          <a:prstGeom prst="rect">
            <a:avLst/>
          </a:prstGeom>
          <a:solidFill>
            <a:srgbClr val="66FFFF"/>
          </a:solidFill>
          <a:ln>
            <a:solidFill>
              <a:srgbClr val="00206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ru-RU" b="1" dirty="0" smtClean="0"/>
              <a:t>  </a:t>
            </a:r>
            <a:endParaRPr lang="ru-RU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36634" y="5416849"/>
            <a:ext cx="312907" cy="369332"/>
          </a:xfrm>
          <a:prstGeom prst="rect">
            <a:avLst/>
          </a:prstGeom>
          <a:solidFill>
            <a:srgbClr val="FF66FF"/>
          </a:solidFill>
          <a:ln>
            <a:solidFill>
              <a:srgbClr val="00206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ru-RU" b="1" dirty="0" smtClean="0"/>
              <a:t>  </a:t>
            </a:r>
            <a:endParaRPr lang="ru-R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15287" y="1438143"/>
            <a:ext cx="1438438" cy="923330"/>
          </a:xfrm>
          <a:prstGeom prst="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Задания базового уровня (21)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0244" y="3376635"/>
            <a:ext cx="1453481" cy="1200329"/>
          </a:xfrm>
          <a:prstGeom prst="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Задания повышенного уровня (8)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5285" y="5327170"/>
            <a:ext cx="1413445" cy="923330"/>
          </a:xfrm>
          <a:prstGeom prst="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Задания высокого уровня (6)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93087" y="346720"/>
            <a:ext cx="8606828" cy="584775"/>
          </a:xfrm>
          <a:prstGeom prst="rect">
            <a:avLst/>
          </a:prstGeom>
          <a:solidFill>
            <a:schemeClr val="tx1"/>
          </a:solidFill>
          <a:ln w="28575">
            <a:solidFill>
              <a:srgbClr val="00206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Общая характеристика работы 2019 года </a:t>
            </a:r>
          </a:p>
        </p:txBody>
      </p:sp>
      <p:sp>
        <p:nvSpPr>
          <p:cNvPr id="16" name="Овал 15"/>
          <p:cNvSpPr/>
          <p:nvPr/>
        </p:nvSpPr>
        <p:spPr>
          <a:xfrm>
            <a:off x="3378468" y="3883582"/>
            <a:ext cx="519764" cy="46703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3378468" y="5231455"/>
            <a:ext cx="519764" cy="46703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5658052" y="3416545"/>
            <a:ext cx="519764" cy="46703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181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8865238"/>
              </p:ext>
            </p:extLst>
          </p:nvPr>
        </p:nvGraphicFramePr>
        <p:xfrm>
          <a:off x="250255" y="1279459"/>
          <a:ext cx="8624237" cy="5394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5937"/>
                <a:gridCol w="1147736"/>
                <a:gridCol w="1135782"/>
                <a:gridCol w="587141"/>
                <a:gridCol w="1164656"/>
                <a:gridCol w="1222409"/>
                <a:gridCol w="609770"/>
                <a:gridCol w="1100403"/>
                <a:gridCol w="1100403"/>
              </a:tblGrid>
              <a:tr h="48768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7030A0"/>
                          </a:solidFill>
                        </a:rPr>
                        <a:t>№</a:t>
                      </a:r>
                      <a:endParaRPr lang="ru-RU" sz="20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C00000"/>
                          </a:solidFill>
                        </a:rPr>
                        <a:t>ПК</a:t>
                      </a:r>
                      <a:endParaRPr lang="ru-RU" sz="2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C00000"/>
                          </a:solidFill>
                        </a:rPr>
                        <a:t>Россия</a:t>
                      </a:r>
                      <a:endParaRPr lang="ru-RU" sz="2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7030A0"/>
                          </a:solidFill>
                        </a:rPr>
                        <a:t>№</a:t>
                      </a:r>
                      <a:endParaRPr lang="ru-RU" sz="20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C00000"/>
                          </a:solidFill>
                        </a:rPr>
                        <a:t>ПК</a:t>
                      </a:r>
                      <a:endParaRPr lang="ru-RU" sz="2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C00000"/>
                          </a:solidFill>
                        </a:rPr>
                        <a:t>Россия</a:t>
                      </a:r>
                      <a:endParaRPr lang="ru-RU" sz="2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7030A0"/>
                          </a:solidFill>
                        </a:rPr>
                        <a:t>№</a:t>
                      </a:r>
                      <a:endParaRPr lang="ru-RU" sz="20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C00000"/>
                          </a:solidFill>
                        </a:rPr>
                        <a:t>ПК</a:t>
                      </a:r>
                      <a:endParaRPr lang="ru-RU" sz="2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C00000"/>
                          </a:solidFill>
                        </a:rPr>
                        <a:t>Россия</a:t>
                      </a:r>
                      <a:endParaRPr lang="ru-RU" sz="2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8768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7030A0"/>
                          </a:solidFill>
                        </a:rPr>
                        <a:t>1</a:t>
                      </a:r>
                      <a:endParaRPr lang="ru-RU" sz="20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76,6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rgbClr val="002060"/>
                          </a:solidFill>
                        </a:rPr>
                        <a:t>78,3</a:t>
                      </a:r>
                      <a:endParaRPr lang="ru-RU" sz="20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7030A0"/>
                          </a:solidFill>
                        </a:rPr>
                        <a:t>13</a:t>
                      </a:r>
                      <a:endParaRPr lang="ru-RU" sz="20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60,7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rgbClr val="002060"/>
                          </a:solidFill>
                        </a:rPr>
                        <a:t>59,5</a:t>
                      </a:r>
                      <a:endParaRPr lang="ru-RU" sz="20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7030A0"/>
                          </a:solidFill>
                        </a:rPr>
                        <a:t>25</a:t>
                      </a:r>
                      <a:endParaRPr lang="ru-RU" sz="20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42,1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rgbClr val="002060"/>
                          </a:solidFill>
                        </a:rPr>
                        <a:t>41,3</a:t>
                      </a:r>
                      <a:endParaRPr lang="ru-RU" sz="20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7030A0"/>
                          </a:solidFill>
                        </a:rPr>
                        <a:t>2</a:t>
                      </a:r>
                      <a:endParaRPr lang="ru-RU" sz="20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74,9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smtClean="0">
                          <a:solidFill>
                            <a:srgbClr val="002060"/>
                          </a:solidFill>
                        </a:rPr>
                        <a:t>80,5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7030A0"/>
                          </a:solidFill>
                        </a:rPr>
                        <a:t>14</a:t>
                      </a:r>
                      <a:endParaRPr lang="ru-RU" sz="20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41,5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rgbClr val="002060"/>
                          </a:solidFill>
                        </a:rPr>
                        <a:t>43,7</a:t>
                      </a:r>
                      <a:endParaRPr lang="ru-RU" sz="20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7030A0"/>
                          </a:solidFill>
                        </a:rPr>
                        <a:t>26</a:t>
                      </a:r>
                      <a:endParaRPr lang="ru-RU" sz="20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65,2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rgbClr val="002060"/>
                          </a:solidFill>
                        </a:rPr>
                        <a:t>66,8</a:t>
                      </a:r>
                      <a:endParaRPr lang="ru-RU" sz="20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7030A0"/>
                          </a:solidFill>
                        </a:rPr>
                        <a:t>3</a:t>
                      </a:r>
                      <a:endParaRPr lang="ru-RU" sz="20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85,9</a:t>
                      </a:r>
                      <a:endParaRPr lang="ru-RU" sz="20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rgbClr val="002060"/>
                          </a:solidFill>
                        </a:rPr>
                        <a:t>80,5</a:t>
                      </a:r>
                      <a:endParaRPr lang="ru-RU" sz="20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7030A0"/>
                          </a:solidFill>
                        </a:rPr>
                        <a:t>15</a:t>
                      </a:r>
                      <a:endParaRPr lang="ru-RU" sz="20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46,4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rgbClr val="002060"/>
                          </a:solidFill>
                        </a:rPr>
                        <a:t>53,2</a:t>
                      </a:r>
                      <a:endParaRPr lang="ru-RU" sz="20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7030A0"/>
                          </a:solidFill>
                        </a:rPr>
                        <a:t>27</a:t>
                      </a:r>
                      <a:endParaRPr lang="ru-RU" sz="20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55,1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rgbClr val="002060"/>
                          </a:solidFill>
                        </a:rPr>
                        <a:t>58,9</a:t>
                      </a:r>
                      <a:endParaRPr lang="ru-RU" sz="20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7030A0"/>
                          </a:solidFill>
                        </a:rPr>
                        <a:t>4</a:t>
                      </a:r>
                      <a:endParaRPr lang="ru-RU" sz="20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64,9</a:t>
                      </a:r>
                      <a:endParaRPr lang="ru-RU" sz="20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smtClean="0">
                          <a:solidFill>
                            <a:srgbClr val="002060"/>
                          </a:solidFill>
                        </a:rPr>
                        <a:t>59,5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7030A0"/>
                          </a:solidFill>
                        </a:rPr>
                        <a:t>16</a:t>
                      </a:r>
                      <a:endParaRPr lang="ru-RU" sz="20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63,5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rgbClr val="002060"/>
                          </a:solidFill>
                        </a:rPr>
                        <a:t>63,9</a:t>
                      </a:r>
                      <a:endParaRPr lang="ru-RU" sz="20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7030A0"/>
                          </a:solidFill>
                        </a:rPr>
                        <a:t>28</a:t>
                      </a:r>
                      <a:endParaRPr lang="ru-RU" sz="20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65,0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rgbClr val="002060"/>
                          </a:solidFill>
                        </a:rPr>
                        <a:t>65,8</a:t>
                      </a:r>
                      <a:endParaRPr lang="ru-RU" sz="20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7030A0"/>
                          </a:solidFill>
                        </a:rPr>
                        <a:t>5</a:t>
                      </a:r>
                      <a:endParaRPr lang="ru-RU" sz="20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90,5</a:t>
                      </a:r>
                      <a:endParaRPr lang="ru-RU" sz="20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smtClean="0">
                          <a:solidFill>
                            <a:srgbClr val="002060"/>
                          </a:solidFill>
                        </a:rPr>
                        <a:t>73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7030A0"/>
                          </a:solidFill>
                        </a:rPr>
                        <a:t>17</a:t>
                      </a:r>
                      <a:endParaRPr lang="ru-RU" sz="20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35,0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rgbClr val="002060"/>
                          </a:solidFill>
                        </a:rPr>
                        <a:t>46,3</a:t>
                      </a:r>
                      <a:endParaRPr lang="ru-RU" sz="20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7030A0"/>
                          </a:solidFill>
                        </a:rPr>
                        <a:t>29</a:t>
                      </a:r>
                      <a:endParaRPr lang="ru-RU" sz="20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57,9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rgbClr val="002060"/>
                          </a:solidFill>
                        </a:rPr>
                        <a:t>56,5</a:t>
                      </a:r>
                      <a:endParaRPr lang="ru-RU" sz="20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7030A0"/>
                          </a:solidFill>
                        </a:rPr>
                        <a:t>6</a:t>
                      </a:r>
                      <a:endParaRPr lang="ru-RU" sz="20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64,3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rgbClr val="002060"/>
                          </a:solidFill>
                        </a:rPr>
                        <a:t>65,4</a:t>
                      </a:r>
                      <a:endParaRPr lang="ru-RU" sz="20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7030A0"/>
                          </a:solidFill>
                        </a:rPr>
                        <a:t>18</a:t>
                      </a:r>
                      <a:endParaRPr lang="ru-RU" sz="20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67,8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rgbClr val="002060"/>
                          </a:solidFill>
                        </a:rPr>
                        <a:t>68,3</a:t>
                      </a:r>
                      <a:endParaRPr lang="ru-RU" sz="20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7030A0"/>
                          </a:solidFill>
                        </a:rPr>
                        <a:t>30</a:t>
                      </a:r>
                      <a:endParaRPr lang="ru-RU" sz="20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32,5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rgbClr val="002060"/>
                          </a:solidFill>
                        </a:rPr>
                        <a:t>36,8</a:t>
                      </a:r>
                      <a:endParaRPr lang="ru-RU" sz="20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7030A0"/>
                          </a:solidFill>
                        </a:rPr>
                        <a:t>7</a:t>
                      </a:r>
                      <a:endParaRPr lang="ru-RU" sz="20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63,5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rgbClr val="002060"/>
                          </a:solidFill>
                        </a:rPr>
                        <a:t>69,4</a:t>
                      </a:r>
                      <a:endParaRPr lang="ru-RU" sz="20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7030A0"/>
                          </a:solidFill>
                        </a:rPr>
                        <a:t>19</a:t>
                      </a:r>
                      <a:endParaRPr lang="ru-RU" sz="20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61,9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rgbClr val="002060"/>
                          </a:solidFill>
                        </a:rPr>
                        <a:t>61,0</a:t>
                      </a:r>
                      <a:endParaRPr lang="ru-RU" sz="20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7030A0"/>
                          </a:solidFill>
                        </a:rPr>
                        <a:t>31</a:t>
                      </a:r>
                      <a:endParaRPr lang="ru-RU" sz="20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54,4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rgbClr val="002060"/>
                          </a:solidFill>
                        </a:rPr>
                        <a:t>54,9</a:t>
                      </a:r>
                      <a:endParaRPr lang="ru-RU" sz="20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7030A0"/>
                          </a:solidFill>
                        </a:rPr>
                        <a:t>8</a:t>
                      </a:r>
                      <a:endParaRPr lang="ru-RU" sz="20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54,5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rgbClr val="002060"/>
                          </a:solidFill>
                        </a:rPr>
                        <a:t>53,4</a:t>
                      </a:r>
                      <a:endParaRPr lang="ru-RU" sz="20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7030A0"/>
                          </a:solidFill>
                        </a:rPr>
                        <a:t>20</a:t>
                      </a:r>
                      <a:endParaRPr lang="ru-RU" sz="20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78,0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rgbClr val="002060"/>
                          </a:solidFill>
                        </a:rPr>
                        <a:t>78,0</a:t>
                      </a:r>
                      <a:endParaRPr lang="ru-RU" sz="20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7030A0"/>
                          </a:solidFill>
                        </a:rPr>
                        <a:t>32</a:t>
                      </a:r>
                      <a:endParaRPr lang="ru-RU" sz="20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37,4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rgbClr val="002060"/>
                          </a:solidFill>
                        </a:rPr>
                        <a:t>39,1</a:t>
                      </a:r>
                      <a:endParaRPr lang="ru-RU" sz="20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7030A0"/>
                          </a:solidFill>
                        </a:rPr>
                        <a:t>9</a:t>
                      </a:r>
                      <a:endParaRPr lang="ru-RU" sz="20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49,3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rgbClr val="002060"/>
                          </a:solidFill>
                        </a:rPr>
                        <a:t>47,9</a:t>
                      </a:r>
                      <a:endParaRPr lang="ru-RU" sz="20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7030A0"/>
                          </a:solidFill>
                        </a:rPr>
                        <a:t>21</a:t>
                      </a:r>
                      <a:endParaRPr lang="ru-RU" sz="20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69,3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rgbClr val="002060"/>
                          </a:solidFill>
                        </a:rPr>
                        <a:t>75,2</a:t>
                      </a:r>
                      <a:endParaRPr lang="ru-RU" sz="20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7030A0"/>
                          </a:solidFill>
                        </a:rPr>
                        <a:t>33</a:t>
                      </a:r>
                      <a:endParaRPr lang="ru-RU" sz="20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47,7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rgbClr val="002060"/>
                          </a:solidFill>
                        </a:rPr>
                        <a:t>44,9</a:t>
                      </a:r>
                      <a:endParaRPr lang="ru-RU" sz="20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7030A0"/>
                          </a:solidFill>
                        </a:rPr>
                        <a:t>10</a:t>
                      </a:r>
                      <a:endParaRPr lang="ru-RU" sz="20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76,8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rgbClr val="002060"/>
                          </a:solidFill>
                        </a:rPr>
                        <a:t>75,1</a:t>
                      </a:r>
                      <a:endParaRPr lang="ru-RU" sz="20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7030A0"/>
                          </a:solidFill>
                        </a:rPr>
                        <a:t>22</a:t>
                      </a:r>
                      <a:endParaRPr lang="ru-RU" sz="20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75,7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rgbClr val="002060"/>
                          </a:solidFill>
                        </a:rPr>
                        <a:t>76,2</a:t>
                      </a:r>
                      <a:endParaRPr lang="ru-RU" sz="20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7030A0"/>
                          </a:solidFill>
                        </a:rPr>
                        <a:t>34</a:t>
                      </a:r>
                      <a:endParaRPr lang="ru-RU" sz="20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23,5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rgbClr val="002060"/>
                          </a:solidFill>
                        </a:rPr>
                        <a:t>23,8</a:t>
                      </a:r>
                      <a:endParaRPr lang="ru-RU" sz="20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7030A0"/>
                          </a:solidFill>
                        </a:rPr>
                        <a:t>11</a:t>
                      </a:r>
                      <a:endParaRPr lang="ru-RU" sz="20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72,5</a:t>
                      </a:r>
                      <a:endParaRPr lang="ru-RU" sz="20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rgbClr val="002060"/>
                          </a:solidFill>
                        </a:rPr>
                        <a:t>60,9</a:t>
                      </a:r>
                      <a:endParaRPr lang="ru-RU" sz="20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7030A0"/>
                          </a:solidFill>
                        </a:rPr>
                        <a:t>23</a:t>
                      </a:r>
                      <a:endParaRPr lang="ru-RU" sz="20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69,8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rgbClr val="002060"/>
                          </a:solidFill>
                        </a:rPr>
                        <a:t>68,7</a:t>
                      </a:r>
                      <a:endParaRPr lang="ru-RU" sz="20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7030A0"/>
                          </a:solidFill>
                        </a:rPr>
                        <a:t>35</a:t>
                      </a:r>
                      <a:endParaRPr lang="ru-RU" sz="20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34,1</a:t>
                      </a:r>
                      <a:endParaRPr lang="ru-RU" sz="20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smtClean="0">
                          <a:solidFill>
                            <a:srgbClr val="002060"/>
                          </a:solidFill>
                        </a:rPr>
                        <a:t>28,1</a:t>
                      </a:r>
                      <a:endParaRPr lang="ru-RU" sz="20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7030A0"/>
                          </a:solidFill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49,0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rgbClr val="002060"/>
                          </a:solidFill>
                        </a:rPr>
                        <a:t>51,7</a:t>
                      </a:r>
                      <a:endParaRPr lang="ru-RU" sz="20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7030A0"/>
                          </a:solidFill>
                        </a:rPr>
                        <a:t>24</a:t>
                      </a:r>
                      <a:endParaRPr lang="ru-RU" sz="20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67,8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rgbClr val="002060"/>
                          </a:solidFill>
                        </a:rPr>
                        <a:t>67,1</a:t>
                      </a:r>
                      <a:endParaRPr lang="ru-RU" sz="20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44962" y="231220"/>
            <a:ext cx="8606828" cy="954107"/>
          </a:xfrm>
          <a:prstGeom prst="rect">
            <a:avLst/>
          </a:prstGeom>
          <a:solidFill>
            <a:schemeClr val="tx1"/>
          </a:solidFill>
          <a:ln w="28575">
            <a:solidFill>
              <a:srgbClr val="00206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Средний % выполнения заданий КИМ ЕГЭ по химии</a:t>
            </a:r>
          </a:p>
          <a:p>
            <a:pPr algn="ctr"/>
            <a:r>
              <a:rPr lang="ru-RU" sz="28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в Пермском крае и России, 2019 г</a:t>
            </a:r>
          </a:p>
        </p:txBody>
      </p:sp>
    </p:spTree>
    <p:extLst>
      <p:ext uri="{BB962C8B-B14F-4D97-AF65-F5344CB8AC3E}">
        <p14:creationId xmlns:p14="http://schemas.microsoft.com/office/powerpoint/2010/main" val="3878649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" y="323850"/>
            <a:ext cx="9096375" cy="6210300"/>
          </a:xfrm>
          <a:prstGeom prst="rect">
            <a:avLst/>
          </a:prstGeom>
          <a:ln>
            <a:solidFill>
              <a:srgbClr val="7030A0"/>
            </a:solidFill>
          </a:ln>
        </p:spPr>
      </p:pic>
      <p:cxnSp>
        <p:nvCxnSpPr>
          <p:cNvPr id="3" name="Прямая соединительная линия 2"/>
          <p:cNvCxnSpPr/>
          <p:nvPr/>
        </p:nvCxnSpPr>
        <p:spPr>
          <a:xfrm flipV="1">
            <a:off x="644888" y="3027303"/>
            <a:ext cx="1751803" cy="975"/>
          </a:xfrm>
          <a:prstGeom prst="line">
            <a:avLst/>
          </a:prstGeom>
          <a:ln w="38100">
            <a:solidFill>
              <a:srgbClr val="FFC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>
            <a:off x="2396691" y="4077256"/>
            <a:ext cx="442757" cy="8197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7498080" y="5103250"/>
            <a:ext cx="1578538" cy="10602"/>
          </a:xfrm>
          <a:prstGeom prst="line">
            <a:avLst/>
          </a:prstGeom>
          <a:ln w="38100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492943" y="965729"/>
            <a:ext cx="6477797" cy="861774"/>
          </a:xfrm>
          <a:prstGeom prst="rect">
            <a:avLst/>
          </a:prstGeom>
          <a:solidFill>
            <a:schemeClr val="tx1"/>
          </a:solidFill>
          <a:ln w="190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FFC000"/>
                </a:solidFill>
              </a:rPr>
              <a:t>__________</a:t>
            </a:r>
            <a:r>
              <a:rPr lang="ru-RU" sz="1600" b="1" dirty="0" smtClean="0"/>
              <a:t> </a:t>
            </a:r>
            <a:r>
              <a:rPr lang="ru-RU" sz="1600" b="1" dirty="0" smtClean="0">
                <a:solidFill>
                  <a:srgbClr val="7030A0"/>
                </a:solidFill>
              </a:rPr>
              <a:t>- нижняя граница освоенности заданий базового уровня </a:t>
            </a:r>
          </a:p>
          <a:p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__________</a:t>
            </a:r>
            <a:r>
              <a:rPr lang="ru-RU" sz="1600" b="1" dirty="0" smtClean="0"/>
              <a:t> </a:t>
            </a:r>
            <a:r>
              <a:rPr lang="ru-RU" sz="1600" b="1" dirty="0">
                <a:solidFill>
                  <a:srgbClr val="7030A0"/>
                </a:solidFill>
              </a:rPr>
              <a:t>- нижняя граница освоенности заданий </a:t>
            </a:r>
            <a:r>
              <a:rPr lang="ru-RU" sz="1600" b="1" dirty="0" smtClean="0">
                <a:solidFill>
                  <a:srgbClr val="7030A0"/>
                </a:solidFill>
              </a:rPr>
              <a:t>повышенного уровня</a:t>
            </a:r>
          </a:p>
          <a:p>
            <a:r>
              <a:rPr lang="ru-RU" sz="1600" b="1" dirty="0" smtClean="0">
                <a:solidFill>
                  <a:srgbClr val="C00000"/>
                </a:solidFill>
              </a:rPr>
              <a:t>__________</a:t>
            </a:r>
            <a:r>
              <a:rPr lang="ru-RU" sz="1600" b="1" dirty="0" smtClean="0">
                <a:solidFill>
                  <a:srgbClr val="7030A0"/>
                </a:solidFill>
              </a:rPr>
              <a:t> </a:t>
            </a:r>
            <a:r>
              <a:rPr lang="ru-RU" sz="1600" b="1" dirty="0">
                <a:solidFill>
                  <a:srgbClr val="7030A0"/>
                </a:solidFill>
              </a:rPr>
              <a:t>- нижняя граница освоенности заданий </a:t>
            </a:r>
            <a:r>
              <a:rPr lang="ru-RU" sz="1600" b="1" dirty="0" smtClean="0">
                <a:solidFill>
                  <a:srgbClr val="7030A0"/>
                </a:solidFill>
              </a:rPr>
              <a:t>высокого уровня</a:t>
            </a:r>
            <a:endParaRPr lang="ru-RU" sz="1600" b="1" dirty="0">
              <a:solidFill>
                <a:srgbClr val="7030A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08337" y="6170925"/>
            <a:ext cx="226423" cy="28459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484911" y="6172875"/>
            <a:ext cx="226423" cy="28459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032065" y="6172876"/>
            <a:ext cx="226423" cy="28459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770808" y="6170924"/>
            <a:ext cx="226423" cy="28459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V="1">
            <a:off x="2810577" y="3037906"/>
            <a:ext cx="1447911" cy="974"/>
          </a:xfrm>
          <a:prstGeom prst="line">
            <a:avLst/>
          </a:prstGeom>
          <a:ln w="38100">
            <a:solidFill>
              <a:srgbClr val="FFC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4665497" y="3037906"/>
            <a:ext cx="965282" cy="14435"/>
          </a:xfrm>
          <a:prstGeom prst="line">
            <a:avLst/>
          </a:prstGeom>
          <a:ln w="38100">
            <a:solidFill>
              <a:srgbClr val="FFC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6637071" y="3052340"/>
            <a:ext cx="861009" cy="1"/>
          </a:xfrm>
          <a:prstGeom prst="line">
            <a:avLst/>
          </a:prstGeom>
          <a:ln w="38100">
            <a:solidFill>
              <a:srgbClr val="FFC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7313134" y="6193082"/>
            <a:ext cx="226423" cy="28459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6841152" y="6170924"/>
            <a:ext cx="226423" cy="28459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4241990" y="4080370"/>
            <a:ext cx="442757" cy="8197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5644532" y="4077256"/>
            <a:ext cx="992539" cy="7212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2599388" y="1241659"/>
            <a:ext cx="933650" cy="0"/>
          </a:xfrm>
          <a:prstGeom prst="line">
            <a:avLst/>
          </a:prstGeom>
          <a:ln w="38100">
            <a:solidFill>
              <a:srgbClr val="FFC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2569944" y="1461066"/>
            <a:ext cx="992539" cy="7212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2541066" y="1726395"/>
            <a:ext cx="991972" cy="10602"/>
          </a:xfrm>
          <a:prstGeom prst="line">
            <a:avLst/>
          </a:prstGeom>
          <a:ln w="38100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713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484" y="134454"/>
            <a:ext cx="7084800" cy="2870965"/>
          </a:xfrm>
          <a:prstGeom prst="rect">
            <a:avLst/>
          </a:prstGeom>
          <a:ln w="19050">
            <a:solidFill>
              <a:srgbClr val="7030A0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484" y="3076313"/>
            <a:ext cx="7084800" cy="1920523"/>
          </a:xfrm>
          <a:prstGeom prst="rect">
            <a:avLst/>
          </a:prstGeom>
          <a:ln w="19050">
            <a:solidFill>
              <a:srgbClr val="7030A0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484" y="5067582"/>
            <a:ext cx="7084800" cy="1618590"/>
          </a:xfrm>
          <a:prstGeom prst="rect">
            <a:avLst/>
          </a:prstGeom>
          <a:ln w="19050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1045215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651" y="212597"/>
            <a:ext cx="3837023" cy="163545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340" y="2007470"/>
            <a:ext cx="7289984" cy="229156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2377" y="4458452"/>
            <a:ext cx="7289984" cy="22686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99673" y="1030323"/>
            <a:ext cx="1305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Б, </a:t>
            </a:r>
            <a:r>
              <a:rPr lang="ru-RU" b="1" dirty="0"/>
              <a:t>1</a:t>
            </a:r>
            <a:r>
              <a:rPr lang="ru-RU" b="1" dirty="0" smtClean="0"/>
              <a:t> балл</a:t>
            </a:r>
            <a:endParaRPr lang="ru-RU" b="1" dirty="0"/>
          </a:p>
        </p:txBody>
      </p:sp>
      <p:sp>
        <p:nvSpPr>
          <p:cNvPr id="6" name="Овал 5"/>
          <p:cNvSpPr/>
          <p:nvPr/>
        </p:nvSpPr>
        <p:spPr>
          <a:xfrm>
            <a:off x="818148" y="2705271"/>
            <a:ext cx="1357162" cy="288758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818148" y="3416968"/>
            <a:ext cx="1357162" cy="288758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204185" y="5329054"/>
            <a:ext cx="1626669" cy="369101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2204184" y="6068245"/>
            <a:ext cx="1761423" cy="342179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5739898" y="2828563"/>
            <a:ext cx="3253682" cy="1754326"/>
          </a:xfrm>
          <a:prstGeom prst="rect">
            <a:avLst/>
          </a:prstGeom>
          <a:solidFill>
            <a:srgbClr val="FFFF00"/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C00000"/>
                </a:solidFill>
              </a:rPr>
              <a:t>Для успешного выполнения заданий необходимо знать теоретические понятия (изомеры, гомологи, изомерия, гибридизация) и номенклатуру органических соединений</a:t>
            </a:r>
            <a:endParaRPr lang="ru-RU" b="1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39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2007" y="223386"/>
            <a:ext cx="3576405" cy="168958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549" y="1924397"/>
            <a:ext cx="7818772" cy="235814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299" y="4313217"/>
            <a:ext cx="7818772" cy="2406367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845420" y="3128211"/>
            <a:ext cx="3774706" cy="312142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845420" y="3659315"/>
            <a:ext cx="2234664" cy="287043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806117" y="5266142"/>
            <a:ext cx="1357162" cy="288758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806117" y="5522029"/>
            <a:ext cx="1357162" cy="288758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307219" y="4807286"/>
            <a:ext cx="4668253" cy="1477328"/>
          </a:xfrm>
          <a:prstGeom prst="rect">
            <a:avLst/>
          </a:prstGeom>
          <a:solidFill>
            <a:srgbClr val="FFFF00"/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C00000"/>
                </a:solidFill>
              </a:rPr>
              <a:t>В одном из вариантов, в котором в задании № 14 необходимо было выбрать два вещества, </a:t>
            </a:r>
            <a:r>
              <a:rPr lang="ru-RU" b="1" dirty="0">
                <a:solidFill>
                  <a:srgbClr val="C00000"/>
                </a:solidFill>
              </a:rPr>
              <a:t>с которыми </a:t>
            </a:r>
            <a:r>
              <a:rPr lang="ru-RU" b="1" i="1" dirty="0">
                <a:solidFill>
                  <a:srgbClr val="C00000"/>
                </a:solidFill>
              </a:rPr>
              <a:t>не взаимодействует </a:t>
            </a:r>
            <a:r>
              <a:rPr lang="ru-RU" b="1" dirty="0" smtClean="0">
                <a:solidFill>
                  <a:srgbClr val="C00000"/>
                </a:solidFill>
              </a:rPr>
              <a:t>фенол (</a:t>
            </a:r>
            <a:r>
              <a:rPr lang="ru-RU" b="1" dirty="0" err="1" smtClean="0">
                <a:solidFill>
                  <a:srgbClr val="C00000"/>
                </a:solidFill>
              </a:rPr>
              <a:t>HBr</a:t>
            </a:r>
            <a:r>
              <a:rPr lang="ru-RU" b="1" dirty="0">
                <a:solidFill>
                  <a:srgbClr val="C00000"/>
                </a:solidFill>
              </a:rPr>
              <a:t>, HNO</a:t>
            </a:r>
            <a:r>
              <a:rPr lang="ru-RU" b="1" baseline="-25000" dirty="0">
                <a:solidFill>
                  <a:srgbClr val="C00000"/>
                </a:solidFill>
              </a:rPr>
              <a:t>3</a:t>
            </a:r>
            <a:r>
              <a:rPr lang="ru-RU" b="1" dirty="0">
                <a:solidFill>
                  <a:srgbClr val="C00000"/>
                </a:solidFill>
              </a:rPr>
              <a:t>, CH</a:t>
            </a:r>
            <a:r>
              <a:rPr lang="ru-RU" b="1" baseline="-25000" dirty="0">
                <a:solidFill>
                  <a:srgbClr val="C00000"/>
                </a:solidFill>
              </a:rPr>
              <a:t>3</a:t>
            </a:r>
            <a:r>
              <a:rPr lang="ru-RU" b="1" dirty="0">
                <a:solidFill>
                  <a:srgbClr val="C00000"/>
                </a:solidFill>
              </a:rPr>
              <a:t>COOH, O</a:t>
            </a:r>
            <a:r>
              <a:rPr lang="ru-RU" b="1" baseline="-25000" dirty="0">
                <a:solidFill>
                  <a:srgbClr val="C00000"/>
                </a:solidFill>
              </a:rPr>
              <a:t>2</a:t>
            </a:r>
            <a:r>
              <a:rPr lang="ru-RU" b="1" dirty="0">
                <a:solidFill>
                  <a:srgbClr val="C00000"/>
                </a:solidFill>
              </a:rPr>
              <a:t>, Cl</a:t>
            </a:r>
            <a:r>
              <a:rPr lang="ru-RU" b="1" baseline="-25000" dirty="0">
                <a:solidFill>
                  <a:srgbClr val="C00000"/>
                </a:solidFill>
              </a:rPr>
              <a:t>2</a:t>
            </a:r>
            <a:r>
              <a:rPr lang="ru-RU" b="1" dirty="0">
                <a:solidFill>
                  <a:srgbClr val="C00000"/>
                </a:solidFill>
              </a:rPr>
              <a:t>), </a:t>
            </a:r>
            <a:r>
              <a:rPr lang="ru-RU" b="1" dirty="0" smtClean="0">
                <a:solidFill>
                  <a:srgbClr val="C00000"/>
                </a:solidFill>
              </a:rPr>
              <a:t>средняя решаемость оказалась всего </a:t>
            </a:r>
            <a:r>
              <a:rPr lang="ru-RU" b="1" u="sng" dirty="0" smtClean="0">
                <a:solidFill>
                  <a:srgbClr val="C00000"/>
                </a:solidFill>
              </a:rPr>
              <a:t>23,4%. </a:t>
            </a:r>
            <a:endParaRPr lang="ru-RU" b="1" u="sng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99673" y="1030323"/>
            <a:ext cx="1305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Б, </a:t>
            </a:r>
            <a:r>
              <a:rPr lang="ru-RU" b="1" dirty="0"/>
              <a:t>1</a:t>
            </a:r>
            <a:r>
              <a:rPr lang="ru-RU" b="1" dirty="0" smtClean="0"/>
              <a:t> балл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600827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842" y="174127"/>
            <a:ext cx="3731244" cy="15688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799673" y="1030323"/>
            <a:ext cx="1305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Б, </a:t>
            </a:r>
            <a:r>
              <a:rPr lang="ru-RU" b="1" dirty="0"/>
              <a:t>1</a:t>
            </a:r>
            <a:r>
              <a:rPr lang="ru-RU" b="1" dirty="0" smtClean="0"/>
              <a:t> балл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6842" y="1839784"/>
            <a:ext cx="6349695" cy="1564320"/>
          </a:xfrm>
          <a:prstGeom prst="rect">
            <a:avLst/>
          </a:prstGeom>
          <a:ln>
            <a:solidFill>
              <a:srgbClr val="7030A0"/>
            </a:solidFill>
          </a:ln>
        </p:spPr>
      </p:pic>
      <p:sp>
        <p:nvSpPr>
          <p:cNvPr id="5" name="Овал 4"/>
          <p:cNvSpPr/>
          <p:nvPr/>
        </p:nvSpPr>
        <p:spPr>
          <a:xfrm>
            <a:off x="740731" y="2410397"/>
            <a:ext cx="2084326" cy="186919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740731" y="2616831"/>
            <a:ext cx="2084326" cy="186919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842" y="4559213"/>
            <a:ext cx="7325112" cy="1325267"/>
          </a:xfrm>
          <a:prstGeom prst="rect">
            <a:avLst/>
          </a:prstGeom>
          <a:ln>
            <a:solidFill>
              <a:srgbClr val="7030A0"/>
            </a:solidFill>
          </a:ln>
        </p:spPr>
      </p:pic>
      <p:sp>
        <p:nvSpPr>
          <p:cNvPr id="11" name="Овал 10"/>
          <p:cNvSpPr/>
          <p:nvPr/>
        </p:nvSpPr>
        <p:spPr>
          <a:xfrm>
            <a:off x="859384" y="5203635"/>
            <a:ext cx="1209080" cy="257868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859384" y="4841199"/>
            <a:ext cx="1201136" cy="209384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9016" y="3018448"/>
            <a:ext cx="5906754" cy="1575134"/>
          </a:xfrm>
          <a:prstGeom prst="rect">
            <a:avLst/>
          </a:prstGeom>
          <a:ln>
            <a:solidFill>
              <a:srgbClr val="7030A0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4208969" y="204575"/>
            <a:ext cx="3217468" cy="1477328"/>
          </a:xfrm>
          <a:prstGeom prst="rect">
            <a:avLst/>
          </a:prstGeom>
          <a:solidFill>
            <a:srgbClr val="FFFF00"/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C00000"/>
                </a:solidFill>
              </a:rPr>
              <a:t>По статистике, в данном задании результаты ниже, когда они касаются именно азотсодержащих веществ – аминов и аминокислот 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52797" y="5275894"/>
            <a:ext cx="5582973" cy="1459743"/>
          </a:xfrm>
          <a:prstGeom prst="rect">
            <a:avLst/>
          </a:prstGeom>
          <a:ln>
            <a:solidFill>
              <a:srgbClr val="7030A0"/>
            </a:solidFill>
          </a:ln>
        </p:spPr>
      </p:pic>
      <p:sp>
        <p:nvSpPr>
          <p:cNvPr id="8" name="Овал 7"/>
          <p:cNvSpPr/>
          <p:nvPr/>
        </p:nvSpPr>
        <p:spPr>
          <a:xfrm>
            <a:off x="3742597" y="4325131"/>
            <a:ext cx="1201136" cy="209384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742597" y="3979472"/>
            <a:ext cx="2239796" cy="213887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3677714" y="5789454"/>
            <a:ext cx="1881114" cy="194888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3677714" y="6521750"/>
            <a:ext cx="1482761" cy="213887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5673012" y="5651069"/>
            <a:ext cx="3193275" cy="892552"/>
          </a:xfrm>
          <a:prstGeom prst="rect">
            <a:avLst/>
          </a:prstGeom>
          <a:solidFill>
            <a:srgbClr val="FFFF00"/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300" b="1" dirty="0" smtClean="0">
                <a:solidFill>
                  <a:srgbClr val="C00000"/>
                </a:solidFill>
              </a:rPr>
              <a:t>Большинство выпускников в этом задании ошиблись со вторым ответом (забыли способ получения вторичных аминов из первичных с помощью </a:t>
            </a:r>
            <a:r>
              <a:rPr lang="ru-RU" sz="1300" b="1" dirty="0" err="1" smtClean="0">
                <a:solidFill>
                  <a:srgbClr val="C00000"/>
                </a:solidFill>
              </a:rPr>
              <a:t>галогеналканов</a:t>
            </a:r>
            <a:r>
              <a:rPr lang="ru-RU" sz="1300" b="1" dirty="0" smtClean="0">
                <a:solidFill>
                  <a:srgbClr val="C00000"/>
                </a:solidFill>
              </a:rPr>
              <a:t>)</a:t>
            </a:r>
            <a:endParaRPr lang="ru-RU" sz="13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050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7735" y="421562"/>
            <a:ext cx="3803583" cy="141935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507" y="2090343"/>
            <a:ext cx="5866646" cy="210743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0712" y="4483121"/>
            <a:ext cx="5866646" cy="2114197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3449370" y="3144061"/>
            <a:ext cx="588476" cy="84455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449370" y="3792370"/>
            <a:ext cx="656099" cy="9826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3267460" y="3121506"/>
            <a:ext cx="770386" cy="36381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799673" y="1030323"/>
            <a:ext cx="1305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П, 2 балла</a:t>
            </a:r>
            <a:endParaRPr lang="ru-RU" b="1" dirty="0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flipV="1">
            <a:off x="2537927" y="3648694"/>
            <a:ext cx="1567542" cy="47176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5758960" y="5872654"/>
            <a:ext cx="1089709" cy="22847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5954035" y="5467739"/>
            <a:ext cx="894634" cy="33243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5415119" y="5540219"/>
            <a:ext cx="1433550" cy="72062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5533428" y="6260841"/>
            <a:ext cx="1315241" cy="12563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27190" y="4631921"/>
            <a:ext cx="2559718" cy="1815882"/>
          </a:xfrm>
          <a:prstGeom prst="rect">
            <a:avLst/>
          </a:prstGeom>
          <a:solidFill>
            <a:srgbClr val="FFFF00"/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C00000"/>
                </a:solidFill>
              </a:rPr>
              <a:t>Определить класс → составить структурную </a:t>
            </a:r>
            <a:r>
              <a:rPr lang="ru-RU" sz="1400" b="1" dirty="0">
                <a:solidFill>
                  <a:srgbClr val="C00000"/>
                </a:solidFill>
              </a:rPr>
              <a:t>формулу → </a:t>
            </a:r>
            <a:r>
              <a:rPr lang="ru-RU" sz="1400" b="1" dirty="0" smtClean="0">
                <a:solidFill>
                  <a:srgbClr val="C00000"/>
                </a:solidFill>
              </a:rPr>
              <a:t>вспомнить общие способы получения </a:t>
            </a:r>
            <a:r>
              <a:rPr lang="ru-RU" sz="1400" b="1" dirty="0">
                <a:solidFill>
                  <a:srgbClr val="C00000"/>
                </a:solidFill>
              </a:rPr>
              <a:t>веществ → </a:t>
            </a:r>
            <a:r>
              <a:rPr lang="ru-RU" sz="1400" b="1" dirty="0" smtClean="0">
                <a:solidFill>
                  <a:srgbClr val="C00000"/>
                </a:solidFill>
              </a:rPr>
              <a:t>учесть приведенные условия проведения </a:t>
            </a:r>
            <a:r>
              <a:rPr lang="ru-RU" sz="1400" b="1" dirty="0">
                <a:solidFill>
                  <a:srgbClr val="C00000"/>
                </a:solidFill>
              </a:rPr>
              <a:t>реакции → </a:t>
            </a:r>
            <a:r>
              <a:rPr lang="ru-RU" sz="1400" b="1" dirty="0" smtClean="0">
                <a:solidFill>
                  <a:srgbClr val="C00000"/>
                </a:solidFill>
              </a:rPr>
              <a:t>(</a:t>
            </a:r>
            <a:r>
              <a:rPr lang="ru-RU" sz="1400" b="1" dirty="0">
                <a:solidFill>
                  <a:srgbClr val="C00000"/>
                </a:solidFill>
              </a:rPr>
              <a:t>в идеале</a:t>
            </a:r>
            <a:r>
              <a:rPr lang="ru-RU" sz="1400" b="1" dirty="0" smtClean="0">
                <a:solidFill>
                  <a:srgbClr val="C00000"/>
                </a:solidFill>
              </a:rPr>
              <a:t>, </a:t>
            </a:r>
            <a:r>
              <a:rPr lang="ru-RU" sz="1400" b="1" dirty="0">
                <a:solidFill>
                  <a:srgbClr val="C00000"/>
                </a:solidFill>
              </a:rPr>
              <a:t>записать уравнения </a:t>
            </a:r>
            <a:r>
              <a:rPr lang="ru-RU" sz="1400" b="1" dirty="0" smtClean="0">
                <a:solidFill>
                  <a:srgbClr val="C00000"/>
                </a:solidFill>
              </a:rPr>
              <a:t>реакций)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326062" y="2160914"/>
            <a:ext cx="2640655" cy="2031325"/>
          </a:xfrm>
          <a:prstGeom prst="rect">
            <a:avLst/>
          </a:prstGeom>
          <a:solidFill>
            <a:srgbClr val="FFFF00"/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C00000"/>
                </a:solidFill>
              </a:rPr>
              <a:t>Для успешного выполнения данного вида заданий необходимо не только суметь применить знания о химических свойствах кислородсодержащих веществ и их получении, но и владеть химической номенклатурой – и систематической, и тривиальной </a:t>
            </a:r>
            <a:endParaRPr lang="ru-RU" sz="1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67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799673" y="1030323"/>
            <a:ext cx="1305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Б, </a:t>
            </a:r>
            <a:r>
              <a:rPr lang="ru-RU" b="1" dirty="0"/>
              <a:t>1</a:t>
            </a:r>
            <a:r>
              <a:rPr lang="ru-RU" b="1" dirty="0" smtClean="0"/>
              <a:t> балл</a:t>
            </a:r>
            <a:endParaRPr lang="ru-RU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>
            <a:lum bright="-20000"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489" y="5002253"/>
            <a:ext cx="6448172" cy="69074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489" y="471443"/>
            <a:ext cx="4152271" cy="46567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3386" y="1092656"/>
            <a:ext cx="4152271" cy="844036"/>
          </a:xfrm>
          <a:prstGeom prst="rect">
            <a:avLst/>
          </a:prstGeom>
        </p:spPr>
      </p:pic>
      <p:grpSp>
        <p:nvGrpSpPr>
          <p:cNvPr id="21" name="Группа 20"/>
          <p:cNvGrpSpPr/>
          <p:nvPr/>
        </p:nvGrpSpPr>
        <p:grpSpPr>
          <a:xfrm>
            <a:off x="2472835" y="2361922"/>
            <a:ext cx="6448172" cy="1017963"/>
            <a:chOff x="233489" y="2233831"/>
            <a:chExt cx="6448172" cy="1017963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5" cstate="email">
              <a:lum bright="-20000" contrast="4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3489" y="2233831"/>
              <a:ext cx="6448172" cy="741120"/>
            </a:xfrm>
            <a:prstGeom prst="rect">
              <a:avLst/>
            </a:prstGeom>
          </p:spPr>
        </p:pic>
        <p:grpSp>
          <p:nvGrpSpPr>
            <p:cNvPr id="20" name="Группа 19"/>
            <p:cNvGrpSpPr/>
            <p:nvPr/>
          </p:nvGrpSpPr>
          <p:grpSpPr>
            <a:xfrm>
              <a:off x="3853229" y="2949832"/>
              <a:ext cx="2828432" cy="301962"/>
              <a:chOff x="5414962" y="2855167"/>
              <a:chExt cx="2828432" cy="301962"/>
            </a:xfrm>
          </p:grpSpPr>
          <p:pic>
            <p:nvPicPr>
              <p:cNvPr id="18" name="Рисунок 17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986094" y="2863328"/>
                <a:ext cx="1257300" cy="285750"/>
              </a:xfrm>
              <a:prstGeom prst="rect">
                <a:avLst/>
              </a:prstGeom>
            </p:spPr>
          </p:pic>
          <p:pic>
            <p:nvPicPr>
              <p:cNvPr id="19" name="Рисунок 18"/>
              <p:cNvPicPr>
                <a:picLocks noChangeAspect="1"/>
              </p:cNvPicPr>
              <p:nvPr/>
            </p:nvPicPr>
            <p:blipFill rotWithShape="1"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414962" y="2855167"/>
                <a:ext cx="1581150" cy="301962"/>
              </a:xfrm>
              <a:prstGeom prst="rect">
                <a:avLst/>
              </a:prstGeom>
            </p:spPr>
          </p:pic>
        </p:grpSp>
      </p:grpSp>
      <p:grpSp>
        <p:nvGrpSpPr>
          <p:cNvPr id="22" name="Группа 21"/>
          <p:cNvGrpSpPr/>
          <p:nvPr/>
        </p:nvGrpSpPr>
        <p:grpSpPr>
          <a:xfrm>
            <a:off x="233489" y="3069736"/>
            <a:ext cx="5962263" cy="1600438"/>
            <a:chOff x="2911151" y="3337719"/>
            <a:chExt cx="5962263" cy="1600438"/>
          </a:xfrm>
        </p:grpSpPr>
        <p:sp>
          <p:nvSpPr>
            <p:cNvPr id="14" name="Левая круглая скобка 13"/>
            <p:cNvSpPr/>
            <p:nvPr/>
          </p:nvSpPr>
          <p:spPr>
            <a:xfrm>
              <a:off x="5309119" y="4445369"/>
              <a:ext cx="139959" cy="391886"/>
            </a:xfrm>
            <a:prstGeom prst="leftBracket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Левая круглая скобка 16"/>
            <p:cNvSpPr/>
            <p:nvPr/>
          </p:nvSpPr>
          <p:spPr>
            <a:xfrm flipH="1">
              <a:off x="6335485" y="4445369"/>
              <a:ext cx="158621" cy="391886"/>
            </a:xfrm>
            <a:prstGeom prst="leftBracket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6456782" y="4487423"/>
              <a:ext cx="52931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400" b="1" dirty="0">
                  <a:solidFill>
                    <a:srgbClr val="C00000"/>
                  </a:solidFill>
                </a:rPr>
                <a:t>* </a:t>
              </a:r>
              <a:r>
                <a:rPr lang="ru-RU" sz="1400" b="1" dirty="0" smtClean="0">
                  <a:solidFill>
                    <a:srgbClr val="C00000"/>
                  </a:solidFill>
                </a:rPr>
                <a:t>100</a:t>
              </a:r>
              <a:endParaRPr lang="ru-RU" sz="14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911151" y="3337719"/>
              <a:ext cx="5962263" cy="1600438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1400" b="1" dirty="0" smtClean="0">
                  <a:solidFill>
                    <a:srgbClr val="C00000"/>
                  </a:solidFill>
                </a:rPr>
                <a:t>Ошибки:</a:t>
              </a:r>
            </a:p>
            <a:p>
              <a:pPr marL="342900" indent="-342900" algn="just">
                <a:buFont typeface="Wingdings" panose="05000000000000000000" pitchFamily="2" charset="2"/>
                <a:buChar char="ü"/>
              </a:pPr>
              <a:r>
                <a:rPr lang="ru-RU" sz="1400" b="1" dirty="0" smtClean="0">
                  <a:solidFill>
                    <a:srgbClr val="C00000"/>
                  </a:solidFill>
                </a:rPr>
                <a:t>Не учли требование к точности записи ответа. </a:t>
              </a:r>
            </a:p>
            <a:p>
              <a:pPr marL="342900" indent="-342900" algn="just">
                <a:buFont typeface="Wingdings" panose="05000000000000000000" pitchFamily="2" charset="2"/>
                <a:buChar char="ü"/>
              </a:pPr>
              <a:r>
                <a:rPr lang="ru-RU" sz="1400" b="1" dirty="0" smtClean="0">
                  <a:solidFill>
                    <a:srgbClr val="C00000"/>
                  </a:solidFill>
                </a:rPr>
                <a:t>Не учли на конечном этапе определения массовой доли, что после выпаривания воды и добавления новой порции соли масса всего раствора составит не 140, а 145 г.</a:t>
              </a:r>
            </a:p>
            <a:p>
              <a:pPr algn="ctr"/>
              <a:r>
                <a:rPr lang="ru-RU" sz="1400" b="1" u="sng" dirty="0" smtClean="0">
                  <a:solidFill>
                    <a:srgbClr val="C00000"/>
                  </a:solidFill>
                </a:rPr>
                <a:t>(150 * 0,05) + 5</a:t>
              </a:r>
            </a:p>
            <a:p>
              <a:pPr algn="ctr"/>
              <a:r>
                <a:rPr lang="ru-RU" sz="1400" b="1" dirty="0" smtClean="0">
                  <a:solidFill>
                    <a:srgbClr val="C00000"/>
                  </a:solidFill>
                </a:rPr>
                <a:t>150 - 10 + 5</a:t>
              </a:r>
              <a:endParaRPr lang="ru-RU" sz="14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2631456" y="4179051"/>
            <a:ext cx="1676976" cy="407824"/>
            <a:chOff x="4039213" y="2528751"/>
            <a:chExt cx="1676976" cy="407824"/>
          </a:xfrm>
        </p:grpSpPr>
        <p:sp>
          <p:nvSpPr>
            <p:cNvPr id="25" name="Левая круглая скобка 24"/>
            <p:cNvSpPr/>
            <p:nvPr/>
          </p:nvSpPr>
          <p:spPr>
            <a:xfrm>
              <a:off x="4039213" y="2528751"/>
              <a:ext cx="139959" cy="391886"/>
            </a:xfrm>
            <a:prstGeom prst="leftBracket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Левая круглая скобка 25"/>
            <p:cNvSpPr/>
            <p:nvPr/>
          </p:nvSpPr>
          <p:spPr>
            <a:xfrm flipH="1">
              <a:off x="5044686" y="2544689"/>
              <a:ext cx="158621" cy="391886"/>
            </a:xfrm>
            <a:prstGeom prst="leftBracket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5186877" y="2596923"/>
              <a:ext cx="52931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400" b="1" dirty="0">
                  <a:solidFill>
                    <a:srgbClr val="C00000"/>
                  </a:solidFill>
                </a:rPr>
                <a:t>* </a:t>
              </a:r>
              <a:r>
                <a:rPr lang="ru-RU" sz="1400" b="1" dirty="0" smtClean="0">
                  <a:solidFill>
                    <a:srgbClr val="C00000"/>
                  </a:solidFill>
                </a:rPr>
                <a:t>100</a:t>
              </a:r>
              <a:endParaRPr lang="ru-RU" sz="1400" dirty="0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2958744" y="5564809"/>
            <a:ext cx="5962263" cy="954107"/>
          </a:xfrm>
          <a:prstGeom prst="rect">
            <a:avLst/>
          </a:prstGeom>
          <a:solidFill>
            <a:srgbClr val="FFFF00"/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C00000"/>
                </a:solidFill>
              </a:rPr>
              <a:t>Ошибки: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rgbClr val="C00000"/>
                </a:solidFill>
              </a:rPr>
              <a:t>Неправильно составленное уравнение реакции (формулы, коэффициенты).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rgbClr val="C00000"/>
                </a:solidFill>
              </a:rPr>
              <a:t>Расчет объема газа не через молярный объем, а через молярную массу</a:t>
            </a:r>
          </a:p>
        </p:txBody>
      </p:sp>
    </p:spTree>
    <p:extLst>
      <p:ext uri="{BB962C8B-B14F-4D97-AF65-F5344CB8AC3E}">
        <p14:creationId xmlns:p14="http://schemas.microsoft.com/office/powerpoint/2010/main" val="4181736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856" y="1343335"/>
            <a:ext cx="6308483" cy="87523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47868" y="158399"/>
            <a:ext cx="69403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все-таки пару слов о задании 34…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7856" y="784712"/>
            <a:ext cx="6308483" cy="523220"/>
          </a:xfrm>
          <a:prstGeom prst="rect">
            <a:avLst/>
          </a:prstGeom>
          <a:solidFill>
            <a:srgbClr val="FFFF00"/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Внимательному прочтению должна подвергаться не только демонстрационная версия, но и спецификация с кодификатором</a:t>
            </a:r>
          </a:p>
        </p:txBody>
      </p:sp>
      <p:sp>
        <p:nvSpPr>
          <p:cNvPr id="6" name="Стрелка углом 5"/>
          <p:cNvSpPr/>
          <p:nvPr/>
        </p:nvSpPr>
        <p:spPr>
          <a:xfrm rot="5400000">
            <a:off x="5544443" y="998313"/>
            <a:ext cx="705708" cy="932362"/>
          </a:xfrm>
          <a:prstGeom prst="bentArrow">
            <a:avLst>
              <a:gd name="adj1" fmla="val 17058"/>
              <a:gd name="adj2" fmla="val 25000"/>
              <a:gd name="adj3" fmla="val 25000"/>
              <a:gd name="adj4" fmla="val 43750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431117" y="1808945"/>
            <a:ext cx="1352240" cy="234256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67856" y="4401802"/>
            <a:ext cx="6308484" cy="2246769"/>
          </a:xfrm>
          <a:prstGeom prst="rect">
            <a:avLst/>
          </a:prstGeom>
          <a:solidFill>
            <a:srgbClr val="FFFF00"/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C00000"/>
                </a:solidFill>
              </a:rPr>
              <a:t>Задания под № 34 для подавляющего большинства выпускников, действительно, ОЧЕНЬ СЛОЖНЫЕ. </a:t>
            </a:r>
          </a:p>
          <a:p>
            <a:pPr algn="just"/>
            <a:r>
              <a:rPr lang="ru-RU" sz="1400" b="1" dirty="0" smtClean="0">
                <a:solidFill>
                  <a:srgbClr val="C00000"/>
                </a:solidFill>
              </a:rPr>
              <a:t>В 2019 году к ошибкам, из года в год допускаемым при решении таких задач, добавилась еще одна.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rgbClr val="C00000"/>
                </a:solidFill>
              </a:rPr>
              <a:t>Неверное восприятие понятия «растворимость» (например, приравнивание его к массовой доле раствора).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rgbClr val="C00000"/>
                </a:solidFill>
              </a:rPr>
              <a:t>Неверные уравнения описанных химических реакций.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rgbClr val="C00000"/>
                </a:solidFill>
              </a:rPr>
              <a:t>Решение задачи с </a:t>
            </a:r>
            <a:r>
              <a:rPr lang="ru-RU" sz="1400" b="1" i="1" dirty="0" smtClean="0">
                <a:solidFill>
                  <a:srgbClr val="C00000"/>
                </a:solidFill>
              </a:rPr>
              <a:t>придуманным</a:t>
            </a:r>
            <a:r>
              <a:rPr lang="ru-RU" sz="1400" b="1" dirty="0" smtClean="0">
                <a:solidFill>
                  <a:srgbClr val="C00000"/>
                </a:solidFill>
              </a:rPr>
              <a:t> условием (например, решили, что в две колбы раствор разлили поровну, хотя в условии задачи об этом ни слова).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rgbClr val="C00000"/>
                </a:solidFill>
              </a:rPr>
              <a:t>Арифметическая неграмотность</a:t>
            </a:r>
            <a:endParaRPr lang="ru-RU" sz="1400" b="1" dirty="0">
              <a:solidFill>
                <a:srgbClr val="C0000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856" y="2253969"/>
            <a:ext cx="6308484" cy="211243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1550" y="610395"/>
            <a:ext cx="2182450" cy="1376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52573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499" y="216549"/>
            <a:ext cx="5144374" cy="172262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499" y="2217478"/>
            <a:ext cx="8069556" cy="4341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334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672" y="2331106"/>
            <a:ext cx="5328193" cy="2822712"/>
          </a:xfrm>
          <a:prstGeom prst="rect">
            <a:avLst/>
          </a:prstGeom>
          <a:ln>
            <a:solidFill>
              <a:srgbClr val="7030A0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190672" y="227197"/>
            <a:ext cx="7313371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В 2019 г ФИПИ </a:t>
            </a:r>
            <a:r>
              <a:rPr lang="ru-RU" sz="25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открыл новый банк тестовых заданий </a:t>
            </a:r>
            <a:r>
              <a:rPr lang="ru-RU" sz="25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ЕГЭ, в котором появилась сортировка </a:t>
            </a:r>
          </a:p>
          <a:p>
            <a:pPr algn="ctr"/>
            <a:r>
              <a:rPr lang="ru-RU" sz="25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по темам, а задания базового и повышенного уровней можно сразу решать на сайте и узнавать правильность ответа: </a:t>
            </a:r>
            <a:r>
              <a:rPr lang="en-US" sz="25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hlinkClick r:id="rId4"/>
              </a:rPr>
              <a:t>os.fipi.ru/home/1</a:t>
            </a:r>
            <a:r>
              <a:rPr lang="ru-RU" sz="25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 </a:t>
            </a:r>
            <a:endParaRPr lang="ru-RU" sz="2500" b="1" i="0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6162" y="4053359"/>
            <a:ext cx="6825407" cy="2635676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7086" y="697715"/>
            <a:ext cx="1446245" cy="1184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337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3497" y="552885"/>
            <a:ext cx="726993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Существенных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изменений в КИМ ЕГЭ 2020 года </a:t>
            </a: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предвидится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но…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нет предела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«шлифовке» формулировок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62139" y="2227153"/>
            <a:ext cx="3956363" cy="199176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Сужение возможных вариантов ответа в 30 задании за счет формулировки (например, указано, что ОВР должна быть с изменением цвета, но без выделения газа или осадка…)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89284" y="2245260"/>
            <a:ext cx="3956363" cy="199176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Увеличение количества неизвестных промежуточных веществ («Х») в цепочке превращений задания № 33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4033" y="4747209"/>
            <a:ext cx="83835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Д.Ю</a:t>
            </a:r>
            <a:r>
              <a:rPr lang="ru-RU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Добротин про задание 33: </a:t>
            </a:r>
          </a:p>
          <a:p>
            <a:pPr algn="ctr"/>
            <a:r>
              <a:rPr lang="ru-RU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</a:t>
            </a:r>
            <a:r>
              <a:rPr lang="ru-RU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сожалению, в последние два года наметилась тенденция </a:t>
            </a:r>
          </a:p>
          <a:p>
            <a:pPr algn="ctr"/>
            <a:r>
              <a:rPr lang="ru-RU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улучшению выполнения данного задания, а это приводит </a:t>
            </a:r>
          </a:p>
          <a:p>
            <a:pPr algn="ctr"/>
            <a:r>
              <a:rPr lang="ru-RU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уменьшению его дифференцирующей способности»</a:t>
            </a:r>
            <a:endParaRPr lang="ru-RU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17094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202137" y="551394"/>
            <a:ext cx="7305575" cy="1573197"/>
          </a:xfrm>
          <a:prstGeom prst="round2Diag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softEdge rad="63500"/>
          </a:effectLst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48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Благодарю всех за внимание и терпение</a:t>
            </a:r>
            <a:endParaRPr lang="ru-RU" sz="4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3513" y="2780034"/>
            <a:ext cx="83547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/>
              <a:t>Напоминаю, что рассылка методических и дидактических материалов мероприятий производится только педагогам, которые дали на это свое письменное согласие, направив его на мой электронный адрес: </a:t>
            </a:r>
            <a:r>
              <a:rPr lang="en-US" sz="2400" b="1" dirty="0" smtClean="0"/>
              <a:t>marklin72@mail.ru</a:t>
            </a:r>
            <a:endParaRPr lang="ru-RU" sz="2400" b="1" dirty="0"/>
          </a:p>
        </p:txBody>
      </p:sp>
      <p:sp>
        <p:nvSpPr>
          <p:cNvPr id="5" name="Подзаголовок 8"/>
          <p:cNvSpPr txBox="1">
            <a:spLocks/>
          </p:cNvSpPr>
          <p:nvPr/>
        </p:nvSpPr>
        <p:spPr>
          <a:xfrm>
            <a:off x="582298" y="5005137"/>
            <a:ext cx="8037158" cy="139566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800" b="1" dirty="0" smtClean="0">
                <a:effectLst>
                  <a:glow rad="228600">
                    <a:srgbClr val="00206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Клинова Мария Николаевна, научный сотрудник отдела сопровождения ФГОС </a:t>
            </a:r>
          </a:p>
          <a:p>
            <a:pPr marL="0" indent="0" algn="ctr">
              <a:buNone/>
            </a:pPr>
            <a:r>
              <a:rPr lang="ru-RU" sz="2800" b="1" dirty="0" smtClean="0">
                <a:effectLst>
                  <a:glow rad="228600">
                    <a:srgbClr val="00206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ГАУ ДПО ИРО ПК</a:t>
            </a:r>
            <a:endParaRPr lang="ru-RU" sz="2800" dirty="0">
              <a:effectLst>
                <a:glow rad="228600">
                  <a:srgbClr val="002060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20314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278" y="1395514"/>
            <a:ext cx="8807220" cy="4426787"/>
          </a:xfrm>
          <a:prstGeom prst="rect">
            <a:avLst/>
          </a:prstGeom>
          <a:ln>
            <a:solidFill>
              <a:srgbClr val="7030A0"/>
            </a:solidFill>
          </a:ln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3232921" y="1769860"/>
            <a:ext cx="1" cy="387219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268963" y="2675207"/>
            <a:ext cx="1493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«НЕ СДАЛИ»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01074" y="2675207"/>
            <a:ext cx="1369220" cy="374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«СДАЛИ»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579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4880" y="5992248"/>
            <a:ext cx="8322906" cy="707886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В 8-и из 15-и заданий ВПР </a:t>
            </a:r>
            <a:r>
              <a:rPr lang="ru-RU" sz="2000" b="1" dirty="0">
                <a:solidFill>
                  <a:srgbClr val="002060"/>
                </a:solidFill>
              </a:rPr>
              <a:t>по </a:t>
            </a:r>
            <a:r>
              <a:rPr lang="ru-RU" sz="2000" b="1" dirty="0" smtClean="0">
                <a:solidFill>
                  <a:srgbClr val="002060"/>
                </a:solidFill>
              </a:rPr>
              <a:t>химии результаты 11-классников Пермского края оказались ниже общероссийских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880" y="138724"/>
            <a:ext cx="8322905" cy="5760922"/>
          </a:xfrm>
          <a:prstGeom prst="rect">
            <a:avLst/>
          </a:prstGeom>
          <a:ln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3672977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687" y="1142319"/>
            <a:ext cx="8518437" cy="4953109"/>
          </a:xfrm>
          <a:prstGeom prst="rect">
            <a:avLst/>
          </a:prstGeom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902940" y="3391218"/>
            <a:ext cx="4040777" cy="653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6049477" y="3387953"/>
            <a:ext cx="1058091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8152596" y="3346187"/>
            <a:ext cx="457199" cy="653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1101168" y="387076"/>
            <a:ext cx="879566" cy="1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1075499" y="808010"/>
            <a:ext cx="879566" cy="1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046051" y="191257"/>
            <a:ext cx="5556069" cy="338554"/>
          </a:xfrm>
          <a:prstGeom prst="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C00000"/>
                </a:solidFill>
              </a:rPr>
              <a:t>Нижняя </a:t>
            </a:r>
            <a:r>
              <a:rPr lang="ru-RU" sz="1600" dirty="0">
                <a:solidFill>
                  <a:srgbClr val="C00000"/>
                </a:solidFill>
              </a:rPr>
              <a:t>г</a:t>
            </a:r>
            <a:r>
              <a:rPr lang="ru-RU" sz="1600" dirty="0" smtClean="0">
                <a:solidFill>
                  <a:srgbClr val="C00000"/>
                </a:solidFill>
              </a:rPr>
              <a:t>раница нормы усвоения для заданий </a:t>
            </a:r>
            <a:r>
              <a:rPr lang="ru-RU" sz="1600" u="sng" dirty="0" smtClean="0">
                <a:solidFill>
                  <a:srgbClr val="C00000"/>
                </a:solidFill>
              </a:rPr>
              <a:t>базового</a:t>
            </a:r>
            <a:r>
              <a:rPr lang="ru-RU" sz="1600" dirty="0" smtClean="0">
                <a:solidFill>
                  <a:srgbClr val="C00000"/>
                </a:solidFill>
              </a:rPr>
              <a:t> уровня</a:t>
            </a:r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46051" y="658496"/>
            <a:ext cx="5556069" cy="338554"/>
          </a:xfrm>
          <a:prstGeom prst="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7030A0"/>
                </a:solidFill>
              </a:rPr>
              <a:t>Нижняя граница нормы усвоения для заданий </a:t>
            </a:r>
            <a:r>
              <a:rPr lang="ru-RU" sz="1600" u="sng" dirty="0" smtClean="0">
                <a:solidFill>
                  <a:srgbClr val="7030A0"/>
                </a:solidFill>
              </a:rPr>
              <a:t>повышенного</a:t>
            </a:r>
            <a:r>
              <a:rPr lang="ru-RU" sz="1600" dirty="0" smtClean="0">
                <a:solidFill>
                  <a:srgbClr val="7030A0"/>
                </a:solidFill>
              </a:rPr>
              <a:t> уровня</a:t>
            </a:r>
            <a:endParaRPr lang="ru-RU" sz="1600" dirty="0">
              <a:solidFill>
                <a:srgbClr val="7030A0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V="1">
            <a:off x="5006284" y="4130893"/>
            <a:ext cx="995068" cy="2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7087398" y="4130893"/>
            <a:ext cx="1010195" cy="10882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4578906" y="5737479"/>
            <a:ext cx="364811" cy="25582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7166500" y="5735875"/>
            <a:ext cx="364811" cy="25582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319687" y="6296838"/>
            <a:ext cx="8518437" cy="369332"/>
          </a:xfrm>
          <a:prstGeom prst="rect">
            <a:avLst/>
          </a:prstGeom>
          <a:solidFill>
            <a:schemeClr val="tx1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Элементы предметного содержания двух заданий ВПР нельзя считать освоенными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2" name="Стрелка вверх 21"/>
          <p:cNvSpPr/>
          <p:nvPr/>
        </p:nvSpPr>
        <p:spPr>
          <a:xfrm>
            <a:off x="4629753" y="5991701"/>
            <a:ext cx="275464" cy="305138"/>
          </a:xfrm>
          <a:prstGeom prst="up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верх 22"/>
          <p:cNvSpPr/>
          <p:nvPr/>
        </p:nvSpPr>
        <p:spPr>
          <a:xfrm>
            <a:off x="7229459" y="5991701"/>
            <a:ext cx="275464" cy="305138"/>
          </a:xfrm>
          <a:prstGeom prst="up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80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790" y="601254"/>
            <a:ext cx="8595605" cy="5680474"/>
          </a:xfrm>
          <a:prstGeom prst="rect">
            <a:avLst/>
          </a:prstGeom>
          <a:ln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231183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923" y="103622"/>
            <a:ext cx="5507405" cy="3345943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016" y="3239281"/>
            <a:ext cx="5255030" cy="3460102"/>
          </a:xfrm>
          <a:prstGeom prst="rect">
            <a:avLst/>
          </a:prstGeom>
          <a:ln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2313845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ерлин">
  <a:themeElements>
    <a:clrScheme name="Берлин">
      <a:dk1>
        <a:sysClr val="windowText" lastClr="000000"/>
      </a:dk1>
      <a:lt1>
        <a:sysClr val="window" lastClr="FFFFFF"/>
      </a:lt1>
      <a:dk2>
        <a:srgbClr val="8D4585"/>
      </a:dk2>
      <a:lt2>
        <a:srgbClr val="E7E6E6"/>
      </a:lt2>
      <a:accent1>
        <a:srgbClr val="F35AE6"/>
      </a:accent1>
      <a:accent2>
        <a:srgbClr val="FC5283"/>
      </a:accent2>
      <a:accent3>
        <a:srgbClr val="F67C64"/>
      </a:accent3>
      <a:accent4>
        <a:srgbClr val="F89F65"/>
      </a:accent4>
      <a:accent5>
        <a:srgbClr val="55C6BA"/>
      </a:accent5>
      <a:accent6>
        <a:srgbClr val="84A3FD"/>
      </a:accent6>
      <a:hlink>
        <a:srgbClr val="6ED4F6"/>
      </a:hlink>
      <a:folHlink>
        <a:srgbClr val="9FECFC"/>
      </a:folHlink>
    </a:clrScheme>
    <a:fontScheme name="Другая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Берли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106000"/>
                <a:satMod val="220000"/>
                <a:lumMod val="140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69000"/>
                <a:hueMod val="88000"/>
                <a:satMod val="16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7D30EEFE-7128-4DE5-8A0D-8D4EF32CB0A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TM04033917[[fn=Берлин]]</Template>
  <TotalTime>3467</TotalTime>
  <Words>2478</Words>
  <Application>Microsoft Office PowerPoint</Application>
  <PresentationFormat>Экран (4:3)</PresentationFormat>
  <Paragraphs>542</Paragraphs>
  <Slides>49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5" baseType="lpstr">
      <vt:lpstr>Arial</vt:lpstr>
      <vt:lpstr>Arial Narrow</vt:lpstr>
      <vt:lpstr>Calibri</vt:lpstr>
      <vt:lpstr>Times New Roman</vt:lpstr>
      <vt:lpstr>Wingdings</vt:lpstr>
      <vt:lpstr>Берлин</vt:lpstr>
      <vt:lpstr>Анализ результатов ВПР, ГИА по химии за 2019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ИРО ПК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Клинова Мария Николаевна</dc:creator>
  <cp:lastModifiedBy>Клинова Мария Николаевна</cp:lastModifiedBy>
  <cp:revision>512</cp:revision>
  <dcterms:created xsi:type="dcterms:W3CDTF">2018-09-28T11:26:22Z</dcterms:created>
  <dcterms:modified xsi:type="dcterms:W3CDTF">2019-10-07T10:41:27Z</dcterms:modified>
</cp:coreProperties>
</file>