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81" r:id="rId24"/>
    <p:sldId id="282" r:id="rId25"/>
    <p:sldId id="292" r:id="rId26"/>
    <p:sldId id="283" r:id="rId27"/>
    <p:sldId id="284" r:id="rId28"/>
    <p:sldId id="285" r:id="rId29"/>
    <p:sldId id="286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вершающий слайд"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 l="68472" b="85599"/>
          <a:stretch>
            <a:fillRect/>
          </a:stretch>
        </p:blipFill>
        <p:spPr bwMode="auto">
          <a:xfrm>
            <a:off x="8100392" y="6021288"/>
            <a:ext cx="602284" cy="192021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395536" y="260650"/>
            <a:ext cx="1116000" cy="192021"/>
          </a:xfrm>
          <a:prstGeom prst="rect">
            <a:avLst/>
          </a:prstGeom>
          <a:noFill/>
        </p:spPr>
      </p:pic>
      <p:pic>
        <p:nvPicPr>
          <p:cNvPr id="4098" name="Picture 2" descr="C:\Users\Chernicyna-NA\Desktop\дистанционные курсы\дизайн заготовки\лого и пр (1)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7" y="3525010"/>
            <a:ext cx="1584177" cy="21122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bz.ru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8;&#1091;&#1089;&#1089;&#1082;&#1086;&#1077;-&#1089;&#1083;&#1086;&#1074;&#1086;.&#1088;&#1092;/FP2020/18068_20/index.html" TargetMode="External"/><Relationship Id="rId2" Type="http://schemas.openxmlformats.org/officeDocument/2006/relationships/hyperlink" Target="https://&#1088;&#1091;&#1089;&#1089;&#1082;&#1086;&#1077;-&#1089;&#1083;&#1086;&#1074;&#1086;.&#1088;&#1092;/FP2020/18001_20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88;&#1091;&#1089;&#1089;&#1082;&#1086;&#1077;-&#1089;&#1083;&#1086;&#1074;&#1086;.&#1088;&#1092;/FP2020/18110_20/index.html" TargetMode="External"/><Relationship Id="rId5" Type="http://schemas.openxmlformats.org/officeDocument/2006/relationships/hyperlink" Target="https://&#1088;&#1091;&#1089;&#1089;&#1082;&#1086;&#1077;-&#1089;&#1083;&#1086;&#1074;&#1086;.&#1088;&#1092;/FP2020/18101_20/index.html" TargetMode="External"/><Relationship Id="rId4" Type="http://schemas.openxmlformats.org/officeDocument/2006/relationships/hyperlink" Target="https://&#1088;&#1091;&#1089;&#1089;&#1082;&#1086;&#1077;-&#1089;&#1083;&#1086;&#1074;&#1086;.&#1088;&#1092;/FP2020/18070_20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8;&#1091;&#1089;&#1089;&#1082;&#1086;&#1077;-&#1089;&#1083;&#1086;&#1074;&#1086;.&#1088;&#1092;/listing/2019/18150/index.html" TargetMode="External"/><Relationship Id="rId2" Type="http://schemas.openxmlformats.org/officeDocument/2006/relationships/hyperlink" Target="https://&#1088;&#1091;&#1089;&#1089;&#1082;&#1086;&#1077;-&#1089;&#1083;&#1086;&#1074;&#1086;.&#1088;&#1092;/FP2020/18121_20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sskoe-slovo.ru/catalog/465/51214/" TargetMode="External"/><Relationship Id="rId5" Type="http://schemas.openxmlformats.org/officeDocument/2006/relationships/hyperlink" Target="https://&#1088;&#1091;&#1089;&#1089;&#1082;&#1086;&#1077;-&#1089;&#1083;&#1086;&#1074;&#1086;.&#1088;&#1092;/listing/2019/18154/index.html" TargetMode="External"/><Relationship Id="rId4" Type="http://schemas.openxmlformats.org/officeDocument/2006/relationships/hyperlink" Target="https://russkoe-slovo.ru/catalog/464/5121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&#1088;&#1091;&#1089;&#1089;&#1082;&#1086;&#1077;-&#1089;&#1083;&#1086;&#1074;&#1086;.&#1088;&#1092;/articles/188639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3236979"/>
            <a:ext cx="1944216" cy="2592288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3140968"/>
            <a:ext cx="6982544" cy="1728192"/>
          </a:xfrm>
          <a:prstGeom prst="rect">
            <a:avLst/>
          </a:prstGeom>
          <a:solidFill>
            <a:srgbClr val="E55E54"/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Новые учебно-методические комплекты по биологии                       в федеральном перечне учебников                                                           </a:t>
            </a:r>
            <a:r>
              <a:rPr lang="ru-RU" sz="2000" b="1" dirty="0" err="1" smtClean="0"/>
              <a:t>Вебинар</a:t>
            </a:r>
            <a:r>
              <a:rPr lang="ru-RU" sz="2000" b="1" dirty="0" smtClean="0"/>
              <a:t> для учителей биологии                                                                          образовательных организаций Пермского края 26.08.2021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1604798"/>
            <a:ext cx="6984776" cy="1344149"/>
          </a:xfrm>
          <a:prstGeom prst="rect">
            <a:avLst/>
          </a:prstGeom>
          <a:solidFill>
            <a:srgbClr val="F15B4E"/>
          </a:solidFill>
        </p:spPr>
        <p:txBody>
          <a:bodyPr anchor="ctr">
            <a:noAutofit/>
          </a:bodyPr>
          <a:lstStyle/>
          <a:p>
            <a:pPr algn="ctr"/>
            <a:r>
              <a:rPr lang="ru-RU" sz="2000" b="1" dirty="0" smtClean="0"/>
              <a:t>Акулов Александр Алексеевич,                                                                                    ведущий научный сотрудник ЦНППМПР ГАУ ДПО «ИРО ПК»</a:t>
            </a:r>
          </a:p>
          <a:p>
            <a:pPr algn="ctr"/>
            <a:r>
              <a:rPr lang="en-US" sz="2000" b="1" dirty="0" smtClean="0"/>
              <a:t>e-mail: aaalexperm@yandex.ru</a:t>
            </a:r>
            <a:endParaRPr lang="ru-RU" sz="2000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955802"/>
            <a:ext cx="1445146" cy="489423"/>
          </a:xfrm>
          <a:prstGeom prst="rect">
            <a:avLst/>
          </a:prstGeom>
        </p:spPr>
      </p:pic>
      <p:pic>
        <p:nvPicPr>
          <p:cNvPr id="6" name="Picture 5" descr="C:\Users\Chernicyna-NA\Desktop\презентация центр\Образование\Logo\Образование_лого_чб_контур_на_бел_лев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524328" y="-27384"/>
            <a:ext cx="1368152" cy="1824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269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18564" t="11628" r="13618" b="7591"/>
          <a:stretch>
            <a:fillRect/>
          </a:stretch>
        </p:blipFill>
        <p:spPr bwMode="auto">
          <a:xfrm>
            <a:off x="107504" y="0"/>
            <a:ext cx="9036496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8731" t="11938" r="15451" b="6667"/>
          <a:stretch>
            <a:fillRect/>
          </a:stretch>
        </p:blipFill>
        <p:spPr bwMode="auto">
          <a:xfrm>
            <a:off x="179512" y="332656"/>
            <a:ext cx="89644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9585" t="11783" r="14840" b="6776"/>
          <a:stretch>
            <a:fillRect/>
          </a:stretch>
        </p:blipFill>
        <p:spPr bwMode="auto">
          <a:xfrm>
            <a:off x="0" y="260648"/>
            <a:ext cx="903649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9085" t="11938" r="15713" b="6667"/>
          <a:stretch>
            <a:fillRect/>
          </a:stretch>
        </p:blipFill>
        <p:spPr bwMode="auto">
          <a:xfrm>
            <a:off x="179512" y="260648"/>
            <a:ext cx="896448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9168" t="10698" r="14054" b="6202"/>
          <a:stretch>
            <a:fillRect/>
          </a:stretch>
        </p:blipFill>
        <p:spPr bwMode="auto">
          <a:xfrm>
            <a:off x="0" y="260648"/>
            <a:ext cx="889247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7684" t="12558" r="14054" b="6357"/>
          <a:stretch>
            <a:fillRect/>
          </a:stretch>
        </p:blipFill>
        <p:spPr bwMode="auto">
          <a:xfrm>
            <a:off x="179512" y="332656"/>
            <a:ext cx="90730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7859" t="11938" r="13006" b="6512"/>
          <a:stretch>
            <a:fillRect/>
          </a:stretch>
        </p:blipFill>
        <p:spPr bwMode="auto">
          <a:xfrm>
            <a:off x="179513" y="260648"/>
            <a:ext cx="878497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462" t="11318" r="13967" b="6047"/>
          <a:stretch>
            <a:fillRect/>
          </a:stretch>
        </p:blipFill>
        <p:spPr bwMode="auto">
          <a:xfrm>
            <a:off x="539552" y="332656"/>
            <a:ext cx="842493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9345" t="11938" r="15014" b="6977"/>
          <a:stretch>
            <a:fillRect/>
          </a:stretch>
        </p:blipFill>
        <p:spPr bwMode="auto">
          <a:xfrm>
            <a:off x="323528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8208" t="11163" r="15538" b="7752"/>
          <a:stretch>
            <a:fillRect/>
          </a:stretch>
        </p:blipFill>
        <p:spPr bwMode="auto">
          <a:xfrm>
            <a:off x="467544" y="332656"/>
            <a:ext cx="828091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89844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Приказом Министерства просвещения РФ от 20 мая 2020 г. № 254 на 5 лет утверждён федеральный перечень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(зарегистрирован в Минюсте РФ 14.09.20, №59808). Актуально на 2021-2022 учебный год. </a:t>
            </a:r>
          </a:p>
          <a:p>
            <a:r>
              <a:rPr lang="ru-RU" sz="2400" dirty="0" smtClean="0"/>
              <a:t>Скачать ФПУ: fpu20-5.pdf  → Изменения в приказ 254 (приказ №766 от 23.12.2020, зарегистрирован 2.03.2021 № 62645): 766.pdf → Удобный поиск по перечню: </a:t>
            </a:r>
            <a:r>
              <a:rPr lang="ru-RU" sz="2400" dirty="0" err="1" smtClean="0"/>
              <a:t>fpu.edu.ru</a:t>
            </a:r>
            <a:r>
              <a:rPr lang="ru-RU" sz="2400" dirty="0" smtClean="0"/>
              <a:t>/</a:t>
            </a:r>
            <a:r>
              <a:rPr lang="ru-RU" sz="2400" dirty="0" err="1" smtClean="0"/>
              <a:t>fpu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7422" t="11628" r="15189" b="6977"/>
          <a:stretch>
            <a:fillRect/>
          </a:stretch>
        </p:blipFill>
        <p:spPr bwMode="auto">
          <a:xfrm>
            <a:off x="395536" y="404664"/>
            <a:ext cx="849694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5846"/>
            <a:ext cx="8964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составе УМК:</a:t>
            </a:r>
          </a:p>
          <a:p>
            <a:r>
              <a:rPr lang="ru-RU" sz="2400" dirty="0" smtClean="0"/>
              <a:t>― методические пособия для учителя (включает пример рабочей программы, методические рекомендации по организации и проведению уроков и др.);</a:t>
            </a:r>
          </a:p>
          <a:p>
            <a:r>
              <a:rPr lang="ru-RU" sz="2400" dirty="0" smtClean="0"/>
              <a:t>― рабочие тетради;</a:t>
            </a:r>
          </a:p>
          <a:p>
            <a:r>
              <a:rPr lang="ru-RU" sz="2400" dirty="0" smtClean="0"/>
              <a:t>― тетради для лабораторных работ;</a:t>
            </a:r>
          </a:p>
          <a:p>
            <a:r>
              <a:rPr lang="ru-RU" sz="2400" dirty="0" smtClean="0"/>
              <a:t>― методические рекомендации по проведению лабораторных работ.</a:t>
            </a:r>
          </a:p>
          <a:p>
            <a:r>
              <a:rPr lang="ru-RU" sz="2400" dirty="0" smtClean="0"/>
              <a:t>Новые учебники по биологии для основной и средней школы согласно протоколу заседания Научно-методического совета по учебникам от 11 ноября 2020 г. № Д04-7/04пр рекомендованы для включения в Федеральный перечень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 и среднего общего образования, утверждённый приказом Министерства просвещения Российской Федерации от 20 мая 2020 г. № 254.</a:t>
            </a: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39"/>
            <a:ext cx="90364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</a:t>
            </a:r>
            <a:r>
              <a:rPr lang="ru-RU" sz="2000" b="1" dirty="0" smtClean="0"/>
              <a:t>УМК издательства Просвещение (Теремов А.В. и др., 5-9 </a:t>
            </a:r>
            <a:r>
              <a:rPr lang="ru-RU" sz="2000" b="1" dirty="0" err="1" smtClean="0"/>
              <a:t>кл</a:t>
            </a:r>
            <a:r>
              <a:rPr lang="ru-RU" sz="2000" b="1" dirty="0" smtClean="0"/>
              <a:t>. )                                      </a:t>
            </a:r>
            <a:r>
              <a:rPr lang="ru-RU" sz="2000" dirty="0" smtClean="0">
                <a:hlinkClick r:id="rId2"/>
              </a:rPr>
              <a:t>https://lbz.ru/</a:t>
            </a:r>
            <a:r>
              <a:rPr lang="ru-RU" sz="2000" dirty="0" smtClean="0"/>
              <a:t>  </a:t>
            </a:r>
          </a:p>
          <a:p>
            <a:r>
              <a:rPr lang="ru-RU" sz="2000" dirty="0" smtClean="0"/>
              <a:t>В УМК заложена линейная схема изучения курса биологии: биология как наука – растения – грибы и лишайники – бактерии – животные – человек. В учебниках представлены разнообразные практические работы, организован поиск ответа на вопрос «Как это работает?». Также для развития научного интереса к предмету восстановлены летние задания между 5-6, 6-7, 7-8 классами. Учебные пособия предназначены для изучения курса биологии в общеобразовательных школах. </a:t>
            </a:r>
          </a:p>
          <a:p>
            <a:r>
              <a:rPr lang="ru-RU" sz="2000" dirty="0" smtClean="0"/>
              <a:t>Биология. 5−9 классы: примерная рабочая программа / А.В.Теремов, </a:t>
            </a:r>
            <a:r>
              <a:rPr lang="ru-RU" sz="2000" dirty="0" err="1" smtClean="0"/>
              <a:t>В.С.Рохлов</a:t>
            </a:r>
            <a:r>
              <a:rPr lang="ru-RU" sz="2000" dirty="0" smtClean="0"/>
              <a:t>. – М. : БИНОМ. Лаборатория знаний, 2019. – 128 с.                                                                                  Авторская программа предназначена для изучения биологии в 5–9 классах общеобразовательных организаций по УМК по биологии. Она содержит пояснительную записку, основное содержание курса и требования к материально-техническому оснащению образовательного процесса по биологии. Программа соответствует федеральному государственному образовательному стандарту основного общего образования и может быть использована для написания рабочих программ учебного предмета «Биология» в соответствии с учебными планами общеобразовательных организаций. Поурочное тематическое планирование рассчитано на 35 ч (1 ч в неделю) в 5-м, 6-м, 7-м классах и 70 ч (2 ч в неделю) в 8-м и 9-м классах.                                               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28343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Результаты изучения обучающимися 5−9 классов учебного предмета «Биология» распределены по годам обучения, сформулированы в </a:t>
            </a:r>
            <a:r>
              <a:rPr lang="ru-RU" sz="2400" dirty="0" err="1" smtClean="0"/>
              <a:t>деятельностной</a:t>
            </a:r>
            <a:r>
              <a:rPr lang="ru-RU" sz="2400" dirty="0" smtClean="0"/>
              <a:t> форме (приводить примеры,  использовать биологические термины и понятия, различать и описывать, выявлять признаки, характеризовать процессы жизнедеятельности, выявлять причинно-следственные связи и др.).  Демонстрации, лабораторные и  практические работы, экскурсии, рекомендуемые проектные и исследовательские работы, летние задания.</a:t>
            </a:r>
          </a:p>
          <a:p>
            <a:r>
              <a:rPr lang="ru-RU" sz="2400" dirty="0" smtClean="0"/>
              <a:t>Поурочное тематическое планирование учебного материала: Тема урока; Основные понятия и термины (содержание урока); Методы и методические </a:t>
            </a:r>
            <a:r>
              <a:rPr lang="ru-RU" sz="2400" dirty="0" err="1" smtClean="0"/>
              <a:t>приѐмы </a:t>
            </a:r>
            <a:r>
              <a:rPr lang="ru-RU" sz="2400" dirty="0" smtClean="0"/>
              <a:t>обучения.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4480" t="19340" r="5054" b="6918"/>
          <a:stretch>
            <a:fillRect/>
          </a:stretch>
        </p:blipFill>
        <p:spPr bwMode="auto">
          <a:xfrm>
            <a:off x="0" y="548680"/>
            <a:ext cx="93245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51344"/>
            <a:ext cx="57606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Мансурова С.Е, </a:t>
            </a:r>
            <a:r>
              <a:rPr lang="ru-RU" sz="2000" dirty="0" err="1" smtClean="0"/>
              <a:t>Рохлов</a:t>
            </a:r>
            <a:r>
              <a:rPr lang="ru-RU" sz="2000" dirty="0" smtClean="0"/>
              <a:t> В.С., </a:t>
            </a:r>
            <a:r>
              <a:rPr lang="ru-RU" sz="2000" dirty="0" err="1" smtClean="0"/>
              <a:t>Мишняева</a:t>
            </a:r>
            <a:r>
              <a:rPr lang="ru-RU" sz="2000" dirty="0" smtClean="0"/>
              <a:t> Е.Ю. Биология. 5 класс. – М.: БИНОМ. Лаборатория знаний, 2018. – 128 с.</a:t>
            </a:r>
          </a:p>
          <a:p>
            <a:r>
              <a:rPr lang="ru-RU" sz="2000" dirty="0" smtClean="0"/>
              <a:t>Учебное издание предназначено для изучения биологии в 5 классе общеобразовательных организаций. Написано в соответствии с федеральным государственным образовательным стандартом основного общего образования.</a:t>
            </a:r>
          </a:p>
          <a:p>
            <a:r>
              <a:rPr lang="ru-RU" sz="2000" dirty="0" smtClean="0"/>
              <a:t>Включает разделы: «Биология — наука о живой природе», «Методы изучения живой природы», «Организмы — тела живой природы», «Организмы и среда обитания», «Природные сообщества», «Живая природа и человек».</a:t>
            </a:r>
          </a:p>
          <a:p>
            <a:r>
              <a:rPr lang="ru-RU" sz="2000" dirty="0" smtClean="0"/>
              <a:t>Входит в учебно-методический комплект наряду с авторской рабочей программой, электронной формой учебника, авторской мастерской на сайте издательства.</a:t>
            </a:r>
            <a:endParaRPr lang="ru-RU" sz="2000" dirty="0"/>
          </a:p>
        </p:txBody>
      </p:sp>
      <p:pic>
        <p:nvPicPr>
          <p:cNvPr id="3" name="Рисунок 2" descr="Биология. Учебник: 5 класс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1" y="1844825"/>
            <a:ext cx="27718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3"/>
            <a:ext cx="45365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Биология. 6 класс Теремов А.В., Славина Н.В.</a:t>
            </a:r>
          </a:p>
          <a:p>
            <a:r>
              <a:rPr lang="ru-RU" sz="2000" dirty="0" smtClean="0"/>
              <a:t>Учебное издание предназначено для изучения курса биологии в 6 классе.</a:t>
            </a:r>
          </a:p>
          <a:p>
            <a:r>
              <a:rPr lang="ru-RU" sz="2000" dirty="0" smtClean="0"/>
              <a:t>Включает главы: «Растительный организм», «Питание растений», «Дыхание растений», «Транспорт веществ в растении», «Рост растения», «Размножение растения», «Развитие растения».</a:t>
            </a:r>
          </a:p>
          <a:p>
            <a:r>
              <a:rPr lang="ru-RU" sz="2000" dirty="0" smtClean="0"/>
              <a:t>Входит в учебно-методический комплект "Биология. </a:t>
            </a:r>
            <a:r>
              <a:rPr lang="ru-RU" sz="2000" dirty="0" err="1" smtClean="0"/>
              <a:t>Рохлова</a:t>
            </a:r>
            <a:r>
              <a:rPr lang="ru-RU" sz="2000" dirty="0" smtClean="0"/>
              <a:t> В.С., </a:t>
            </a:r>
            <a:r>
              <a:rPr lang="ru-RU" sz="2000" dirty="0" err="1" smtClean="0"/>
              <a:t>Теремова</a:t>
            </a:r>
            <a:r>
              <a:rPr lang="ru-RU" sz="2000" dirty="0" smtClean="0"/>
              <a:t> А.В." для 5-9 классов наряду с авторской рабочей программой, электронной формой учебника, авторской мастерской на сайте издательства.</a:t>
            </a:r>
            <a:endParaRPr lang="ru-RU" sz="2000" dirty="0"/>
          </a:p>
        </p:txBody>
      </p:sp>
      <p:pic>
        <p:nvPicPr>
          <p:cNvPr id="40962" name="Picture 2" descr="https://catalog.prosv.ru/images/big/a1f6fd60-3015-11eb-adcc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48680"/>
            <a:ext cx="3793619" cy="540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5846"/>
            <a:ext cx="54726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Биология. 7 класс Теремов А.В., </a:t>
            </a:r>
            <a:r>
              <a:rPr lang="ru-RU" sz="2000" dirty="0" err="1" smtClean="0"/>
              <a:t>Перелович</a:t>
            </a:r>
            <a:r>
              <a:rPr lang="ru-RU" sz="2000" dirty="0" smtClean="0"/>
              <a:t> Н.В.</a:t>
            </a:r>
          </a:p>
          <a:p>
            <a:r>
              <a:rPr lang="ru-RU" sz="2000" dirty="0" smtClean="0"/>
              <a:t>Учебное издание предназначено для изучения курса биологии в 7 классе.</a:t>
            </a:r>
          </a:p>
          <a:p>
            <a:r>
              <a:rPr lang="ru-RU" sz="2000" dirty="0" smtClean="0"/>
              <a:t>Включает разделы: «Систематика растений», «Развитие растительного мира на Земле», «Растения в природных сообществах», «Растения и человек», «Грибы и лишайники», «Бактерии».</a:t>
            </a:r>
          </a:p>
          <a:p>
            <a:r>
              <a:rPr lang="ru-RU" sz="2000" dirty="0" smtClean="0"/>
              <a:t>Входит в учебно-методический комплект "Биология. </a:t>
            </a:r>
            <a:r>
              <a:rPr lang="ru-RU" sz="2000" dirty="0" err="1" smtClean="0"/>
              <a:t>Рохлова</a:t>
            </a:r>
            <a:r>
              <a:rPr lang="ru-RU" sz="2000" dirty="0" smtClean="0"/>
              <a:t> В.С., </a:t>
            </a:r>
            <a:r>
              <a:rPr lang="ru-RU" sz="2000" dirty="0" err="1" smtClean="0"/>
              <a:t>Теремова</a:t>
            </a:r>
            <a:r>
              <a:rPr lang="ru-RU" sz="2000" dirty="0" smtClean="0"/>
              <a:t> А.В." для 5-9 классов наряду с авторской рабочей программой, электронной формой учебника, авторской мастерской на сайте издательства.</a:t>
            </a:r>
            <a:endParaRPr lang="ru-RU" sz="2000" dirty="0"/>
          </a:p>
        </p:txBody>
      </p:sp>
      <p:pic>
        <p:nvPicPr>
          <p:cNvPr id="41986" name="Picture 2" descr="https://catalog.prosv.ru/images/big/b5b94740-3015-11eb-adcc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784" y="836712"/>
            <a:ext cx="313621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7346"/>
            <a:ext cx="56886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Биология. 8 класс Теремов А.В., Жигарев И.А.</a:t>
            </a:r>
          </a:p>
          <a:p>
            <a:r>
              <a:rPr lang="ru-RU" sz="2000" dirty="0" smtClean="0"/>
              <a:t>Учебное издание предназначено для изучения курса биологии в 8 классе.</a:t>
            </a:r>
          </a:p>
          <a:p>
            <a:r>
              <a:rPr lang="ru-RU" sz="2000" dirty="0" smtClean="0"/>
              <a:t>Включает разделы: «Животный организм», «Строение и жизнедеятельность животного организма», «Систематические группы животных», «Развитие животного мира на Земле», «Животные в природных сообществах», «Животные и человек».</a:t>
            </a:r>
          </a:p>
          <a:p>
            <a:r>
              <a:rPr lang="ru-RU" sz="2000" dirty="0" smtClean="0"/>
              <a:t>Входит в учебно-методический комплект "Биология. </a:t>
            </a:r>
            <a:r>
              <a:rPr lang="ru-RU" sz="2000" dirty="0" err="1" smtClean="0"/>
              <a:t>Рохлова</a:t>
            </a:r>
            <a:r>
              <a:rPr lang="ru-RU" sz="2000" dirty="0" smtClean="0"/>
              <a:t> В.С., </a:t>
            </a:r>
            <a:r>
              <a:rPr lang="ru-RU" sz="2000" dirty="0" err="1" smtClean="0"/>
              <a:t>Теремова</a:t>
            </a:r>
            <a:r>
              <a:rPr lang="ru-RU" sz="2000" dirty="0" smtClean="0"/>
              <a:t> А.В." для 5-9 классов наряду с авторской рабочей программой, электронной формой учебника, авторской мастерской на сайте издательства.</a:t>
            </a:r>
            <a:endParaRPr lang="ru-RU" sz="2000" dirty="0"/>
          </a:p>
        </p:txBody>
      </p:sp>
      <p:pic>
        <p:nvPicPr>
          <p:cNvPr id="43010" name="Picture 2" descr="https://catalog.prosv.ru/images/big/0b6ee689-3095-11eb-adcc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6031" y="1268760"/>
            <a:ext cx="3287969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63367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Биология. 9 класс </a:t>
            </a:r>
            <a:r>
              <a:rPr lang="ru-RU" sz="2000" dirty="0" err="1" smtClean="0"/>
              <a:t>Рохлов</a:t>
            </a:r>
            <a:r>
              <a:rPr lang="ru-RU" sz="2000" dirty="0" smtClean="0"/>
              <a:t> В.С., Трофимов С.Б., Теремов А,В.</a:t>
            </a:r>
          </a:p>
          <a:p>
            <a:r>
              <a:rPr lang="ru-RU" sz="2000" dirty="0" smtClean="0"/>
              <a:t>Учебное издание предназначено для изучения биологии в 9 классе.</a:t>
            </a:r>
          </a:p>
          <a:p>
            <a:r>
              <a:rPr lang="ru-RU" sz="2000" dirty="0" smtClean="0"/>
              <a:t>Посвящено изучению организма человека и включает разделы: «Место человека в системе органического мира», «Общий план строения организма человека», «Нейрогуморальная регуляция», «Опора и движение», «Внутренняя среда организма», «Кровообращение», «Дыхание», «Питание и пищеварение», «Обмен веществ и превращение энергии», «Выделение», «Органы чувств и сенсорные системы», «Поведение и психика», «Размножение и развитие», «Человек и окружающая среда».</a:t>
            </a:r>
          </a:p>
          <a:p>
            <a:r>
              <a:rPr lang="ru-RU" sz="2000" dirty="0" smtClean="0"/>
              <a:t>Входит в учебно-методический комплект "Биология. </a:t>
            </a:r>
            <a:r>
              <a:rPr lang="ru-RU" sz="2000" dirty="0" err="1" smtClean="0"/>
              <a:t>Рохлова</a:t>
            </a:r>
            <a:r>
              <a:rPr lang="ru-RU" sz="2000" dirty="0" smtClean="0"/>
              <a:t> В.С., </a:t>
            </a:r>
            <a:r>
              <a:rPr lang="ru-RU" sz="2000" dirty="0" err="1" smtClean="0"/>
              <a:t>Теремова</a:t>
            </a:r>
            <a:r>
              <a:rPr lang="ru-RU" sz="2000" dirty="0" smtClean="0"/>
              <a:t> А.В." для 5-9 классов наряду с авторской рабочей программой, электронной формой учебника, авторской мастерской на сайте издательства.</a:t>
            </a:r>
          </a:p>
          <a:p>
            <a:r>
              <a:rPr lang="ru-RU" sz="2000" dirty="0" smtClean="0"/>
              <a:t>Группа компаний «Просвещение»</a:t>
            </a:r>
            <a:endParaRPr lang="ru-RU" sz="2000" dirty="0"/>
          </a:p>
        </p:txBody>
      </p:sp>
      <p:pic>
        <p:nvPicPr>
          <p:cNvPr id="44034" name="Picture 2" descr="https://catalog.prosv.ru/images/big/0b6ee695-3095-11eb-adcc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3625" y="1772816"/>
            <a:ext cx="2630375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3365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/>
              <a:t>Согласно ст. 18 и ст.28 273-ФЗ «Об образовании в РФ» образовательная организация самостоятельно формирует список учебников и учебных пособий в соответствии со своей образовательной программой. </a:t>
            </a:r>
          </a:p>
          <a:p>
            <a:r>
              <a:rPr lang="ru-RU" sz="2000" dirty="0" smtClean="0"/>
              <a:t>В данный список могут быть включены только </a:t>
            </a:r>
            <a:r>
              <a:rPr lang="ru-RU" sz="2000" b="1" dirty="0" smtClean="0"/>
              <a:t>учебники, входящие в ФПУ </a:t>
            </a:r>
            <a:r>
              <a:rPr lang="ru-RU" sz="2000" dirty="0" smtClean="0"/>
              <a:t>и </a:t>
            </a:r>
            <a:r>
              <a:rPr lang="ru-RU" sz="2000" b="1" dirty="0" smtClean="0"/>
              <a:t>учебные пособия</a:t>
            </a:r>
            <a:r>
              <a:rPr lang="ru-RU" sz="2000" dirty="0" smtClean="0"/>
              <a:t>, изданные организациями, входящими в перечень организаций, утвержденный </a:t>
            </a:r>
            <a:r>
              <a:rPr lang="ru-RU" sz="2000" b="1" dirty="0" smtClean="0"/>
              <a:t>Приказом от 09 июня 2016 г. № 699.</a:t>
            </a:r>
          </a:p>
          <a:p>
            <a:endParaRPr lang="ru-RU" sz="2000" dirty="0" smtClean="0"/>
          </a:p>
          <a:p>
            <a:r>
              <a:rPr lang="ru-RU" sz="2000" b="1" dirty="0" smtClean="0"/>
              <a:t>Учебники</a:t>
            </a:r>
            <a:r>
              <a:rPr lang="ru-RU" sz="2000" dirty="0" smtClean="0"/>
              <a:t> – это учебные издания, включенные в Федеральный перечень учебников,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 и среднего общего образования</a:t>
            </a:r>
          </a:p>
          <a:p>
            <a:r>
              <a:rPr lang="ru-RU" sz="2000" b="1" dirty="0" smtClean="0"/>
              <a:t>Учебные пособия </a:t>
            </a:r>
            <a:r>
              <a:rPr lang="ru-RU" sz="2000" dirty="0" smtClean="0"/>
              <a:t>– это те учебные издания, которые изданы организациями, включенными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 и среднего общего образования (Приказ от 09 июня 2016 г. № 699).</a:t>
            </a:r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397" y="5927600"/>
            <a:ext cx="33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rgbClr val="EA5848"/>
                </a:solidFill>
              </a:rPr>
              <a:t>Удачи нам и нашим педагогам сегодня и всегда</a:t>
            </a:r>
          </a:p>
          <a:p>
            <a:pPr algn="r"/>
            <a:r>
              <a:rPr lang="en-US" sz="1200" dirty="0" smtClean="0">
                <a:solidFill>
                  <a:srgbClr val="EA5848"/>
                </a:solidFill>
              </a:rPr>
              <a:t>www.cub@iro.perm.ru</a:t>
            </a:r>
            <a:endParaRPr lang="ru-RU" sz="1200" dirty="0">
              <a:solidFill>
                <a:srgbClr val="EA584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204864"/>
            <a:ext cx="5688632" cy="11521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e ExtraLight" pitchFamily="34" charset="-52"/>
                <a:ea typeface="+mj-ea"/>
                <a:cs typeface="+mj-cs"/>
              </a:rPr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39182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27 мая 2020 года вышел Приказ </a:t>
            </a:r>
            <a:r>
              <a:rPr lang="ru-RU" sz="2000" dirty="0" err="1" smtClean="0"/>
              <a:t>Минпросвещения</a:t>
            </a:r>
            <a:r>
              <a:rPr lang="ru-RU" sz="2000" dirty="0" smtClean="0"/>
              <a:t> России № 268 о признании </a:t>
            </a:r>
            <a:r>
              <a:rPr lang="ru-RU" sz="2000" b="1" dirty="0" smtClean="0"/>
              <a:t>утратившим силу</a:t>
            </a:r>
            <a:r>
              <a:rPr lang="ru-RU" sz="2000" dirty="0" smtClean="0"/>
              <a:t> приказа от 28.12.2018 г. № 345 "О Федеральном перечне учебников", </a:t>
            </a:r>
            <a:r>
              <a:rPr lang="ru-RU" sz="2000" b="1" dirty="0" smtClean="0"/>
              <a:t>в котором разрешалось использовать учебники, не включенные в федеральный перечень, но приобретенные библиотеками  еще в течение трех лет. </a:t>
            </a:r>
            <a:r>
              <a:rPr lang="ru-RU" sz="2000" dirty="0" smtClean="0"/>
              <a:t>Поэтому необходимо к 2021-2022 учебному году приобрести учебники, которые включены </a:t>
            </a:r>
            <a:r>
              <a:rPr lang="ru-RU" sz="2000" b="1" dirty="0" smtClean="0"/>
              <a:t>в новый ФПУ (приказ № 254 от 20.05.2020).</a:t>
            </a:r>
          </a:p>
          <a:p>
            <a:r>
              <a:rPr lang="ru-RU" sz="2000" dirty="0" smtClean="0"/>
              <a:t>Согласно </a:t>
            </a:r>
            <a:r>
              <a:rPr lang="ru-RU" sz="2000" dirty="0" err="1" smtClean="0"/>
              <a:t>ФГОСам</a:t>
            </a:r>
            <a:r>
              <a:rPr lang="ru-RU" sz="2000" dirty="0" smtClean="0"/>
              <a:t> всех уровней школьного образования (п. 27) </a:t>
            </a:r>
            <a:r>
              <a:rPr lang="ru-RU" sz="2000" b="1" dirty="0" smtClean="0"/>
              <a:t>норма обеспеченности образовательной деятельности учебными изданиями </a:t>
            </a:r>
            <a:r>
              <a:rPr lang="ru-RU" sz="2000" dirty="0" smtClean="0"/>
              <a:t>определяется исходя из расчета:</a:t>
            </a:r>
          </a:p>
          <a:p>
            <a:r>
              <a:rPr lang="ru-RU" sz="2000" dirty="0" smtClean="0"/>
              <a:t> - </a:t>
            </a:r>
            <a:r>
              <a:rPr lang="ru-RU" sz="2000" b="1" dirty="0" smtClean="0"/>
              <a:t>не менее одного учебника в печатной и (или) электронной форме</a:t>
            </a:r>
            <a:r>
              <a:rPr lang="ru-RU" sz="2000" dirty="0" smtClean="0"/>
              <a:t>, достаточного для   освоения программы учебного предмета </a:t>
            </a:r>
            <a:r>
              <a:rPr lang="ru-RU" sz="2000" b="1" dirty="0" smtClean="0"/>
              <a:t>на каждого обучающегося по каждому учебному предмету, входящему в обязательную часть учебного плана </a:t>
            </a:r>
            <a:r>
              <a:rPr lang="ru-RU" sz="2000" dirty="0" smtClean="0"/>
              <a:t>основной образовательной программы общего образования; </a:t>
            </a:r>
          </a:p>
          <a:p>
            <a:r>
              <a:rPr lang="ru-RU" sz="2000" dirty="0" smtClean="0"/>
              <a:t>- </a:t>
            </a:r>
            <a:r>
              <a:rPr lang="ru-RU" sz="2000" b="1" dirty="0" smtClean="0"/>
              <a:t>не менее одного учебника в печатной и (или) электронной форме или учебного пособия, достаточного для освоения программы учебного предмета на каждого обучающегося по каждому учебному предмету, входящему в часть, формируемую участниками образовательных отношений, учебного плана </a:t>
            </a:r>
            <a:r>
              <a:rPr lang="ru-RU" sz="2000" dirty="0" smtClean="0"/>
              <a:t>основной образовательной программы общего образования.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9144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СПИСОК УЧЕБНИКОВ ИЗДАТЕЛЬСТВА «РУССКОЕ СЛОВО», ВОШЕДШИХ В ФЕДЕРАЛЬНЫЙ ПЕРЕЧЕНЬ УЧЕБНИКОВ, </a:t>
            </a:r>
          </a:p>
          <a:p>
            <a:r>
              <a:rPr lang="ru-RU" dirty="0" smtClean="0"/>
              <a:t>утвержденный приказом Министерства просвещения РФ от 20 мая 2020 г. № 254(зарегистрирован Министерством юстиции РФ 14 сентября 2020 г. № 59808), дополнен приказом Министерства просвещения РФ от 23 декабря 2020 г. № 766, (зарегистрирован Министерством юстиции РФ 2 марта 2021 г. № 62645)</a:t>
            </a:r>
          </a:p>
          <a:p>
            <a:endParaRPr lang="ru-RU" dirty="0" smtClean="0"/>
          </a:p>
          <a:p>
            <a:r>
              <a:rPr lang="ru-RU" sz="2000" dirty="0" smtClean="0"/>
              <a:t>1.1.2.5.2.12.1  </a:t>
            </a:r>
            <a:r>
              <a:rPr lang="ru-RU" sz="2000" dirty="0" err="1" smtClean="0"/>
              <a:t>Баландин</a:t>
            </a:r>
            <a:r>
              <a:rPr lang="ru-RU" sz="2000" dirty="0" smtClean="0"/>
              <a:t> С.А., Ульянова Т.Ю., Романова Н.И., Михайловская С.Н.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Е.А. Биология 5  </a:t>
            </a:r>
            <a:r>
              <a:rPr lang="ru-RU" sz="2000" u="sng" dirty="0" smtClean="0">
                <a:hlinkClick r:id="rId2"/>
              </a:rPr>
              <a:t>https://русское-слово.рф/FP2020/18001_20/index.html</a:t>
            </a:r>
            <a:r>
              <a:rPr lang="ru-RU" sz="2000" dirty="0" smtClean="0"/>
              <a:t>                                                                1.1.2.5.2.12.2  </a:t>
            </a:r>
            <a:r>
              <a:rPr lang="ru-RU" sz="2000" dirty="0" err="1" smtClean="0"/>
              <a:t>Баландин</a:t>
            </a:r>
            <a:r>
              <a:rPr lang="ru-RU" sz="2000" dirty="0" smtClean="0"/>
              <a:t> С.А., Ульянова Т.Ю., Исаева Т.А., Романова Н.И., Михайловская С.Н.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  Биология 6 </a:t>
            </a:r>
            <a:r>
              <a:rPr lang="ru-RU" sz="2000" u="sng" dirty="0" smtClean="0">
                <a:hlinkClick r:id="rId3"/>
              </a:rPr>
              <a:t>https://русское-слово.рф/FP2020/18068_20/index.html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1.1.2.5.2.12.3  </a:t>
            </a:r>
            <a:r>
              <a:rPr lang="ru-RU" sz="2000" dirty="0" err="1" smtClean="0"/>
              <a:t>Баландин</a:t>
            </a:r>
            <a:r>
              <a:rPr lang="ru-RU" sz="2000" dirty="0" smtClean="0"/>
              <a:t> С.А., Ульянова Т.Ю., Исаева Т.А., Романова Н.И., Михайловская С.Н.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Е.А. Биология 7 </a:t>
            </a:r>
            <a:r>
              <a:rPr lang="ru-RU" sz="2000" u="sng" dirty="0" smtClean="0">
                <a:hlinkClick r:id="rId4"/>
              </a:rPr>
              <a:t>https://русское-слово.рф/FP2020/18070_20/index.html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1.1.2.5.2.12.4 Тихонова Е.Т., Романова Н.И., Михайловская С.Н.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Е.А. Биология 8 </a:t>
            </a:r>
            <a:r>
              <a:rPr lang="ru-RU" sz="2000" u="sng" dirty="0" smtClean="0">
                <a:hlinkClick r:id="rId5"/>
              </a:rPr>
              <a:t>https://русское-слово.рф/FP2020/18101_20/index.html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1.1.2.5.2.12.5 </a:t>
            </a:r>
            <a:r>
              <a:rPr lang="ru-RU" sz="2000" dirty="0" err="1" smtClean="0"/>
              <a:t>Жемчугова</a:t>
            </a:r>
            <a:r>
              <a:rPr lang="ru-RU" sz="2000" dirty="0" smtClean="0"/>
              <a:t> М.Б., Романова Н.И.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Е.А. Биология 9 </a:t>
            </a:r>
            <a:r>
              <a:rPr lang="ru-RU" sz="2000" u="sng" dirty="0" smtClean="0">
                <a:hlinkClick r:id="rId6"/>
              </a:rPr>
              <a:t>https://русское-слово.рф/FP2020/18110_20/index.html</a:t>
            </a:r>
            <a:r>
              <a:rPr lang="ru-RU" sz="2000" dirty="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92088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1.1.3.5.4.14.1  Захаров В.Б., Романова Н.И., Захарова Е.Т. под редакцией </a:t>
            </a:r>
            <a:r>
              <a:rPr lang="ru-RU" sz="2000" dirty="0" err="1" smtClean="0"/>
              <a:t>Криксунова</a:t>
            </a:r>
            <a:r>
              <a:rPr lang="ru-RU" sz="2000" dirty="0" smtClean="0"/>
              <a:t> Е.А. Биология 10–11  </a:t>
            </a:r>
            <a:r>
              <a:rPr lang="ru-RU" sz="2000" u="sng" dirty="0" smtClean="0">
                <a:hlinkClick r:id="rId2"/>
              </a:rPr>
              <a:t>https://русское-слово.рф/FP2020/18121_20/index.html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1.1.3.6.2.2.1  Мамедов Н.М., </a:t>
            </a:r>
            <a:r>
              <a:rPr lang="ru-RU" sz="2000" dirty="0" err="1" smtClean="0"/>
              <a:t>Суравегина</a:t>
            </a:r>
            <a:r>
              <a:rPr lang="ru-RU" sz="2000" dirty="0" smtClean="0"/>
              <a:t> И.Т.  Экология (базовый уровень)  10  </a:t>
            </a:r>
            <a:r>
              <a:rPr lang="ru-RU" sz="2000" u="sng" dirty="0" smtClean="0">
                <a:hlinkClick r:id="rId3"/>
              </a:rPr>
              <a:t>https://русское-слово.рф/listing/2019/18150/index.html</a:t>
            </a:r>
            <a:r>
              <a:rPr lang="ru-RU" sz="2000" dirty="0" smtClean="0"/>
              <a:t> </a:t>
            </a:r>
          </a:p>
          <a:p>
            <a:r>
              <a:rPr lang="ru-RU" sz="2000" u="sng" dirty="0" smtClean="0">
                <a:hlinkClick r:id="rId4"/>
              </a:rPr>
              <a:t>https://russkoe-slovo.ru/catalog/464/51210/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1.1.3.6.2.2.2  Мамедов Н.М., </a:t>
            </a:r>
            <a:r>
              <a:rPr lang="ru-RU" sz="2000" dirty="0" err="1" smtClean="0"/>
              <a:t>Суравегина</a:t>
            </a:r>
            <a:r>
              <a:rPr lang="ru-RU" sz="2000" dirty="0" smtClean="0"/>
              <a:t> И.Т.  Экология (базовый уровень)  11 </a:t>
            </a:r>
            <a:r>
              <a:rPr lang="ru-RU" sz="2000" u="sng" dirty="0" smtClean="0">
                <a:hlinkClick r:id="rId5"/>
              </a:rPr>
              <a:t>https://русское-слово.рф/listing/2019/18154/index.html</a:t>
            </a:r>
            <a:r>
              <a:rPr lang="ru-RU" sz="2000" dirty="0" smtClean="0"/>
              <a:t> </a:t>
            </a:r>
          </a:p>
          <a:p>
            <a:r>
              <a:rPr lang="ru-RU" sz="2000" u="sng" dirty="0" smtClean="0">
                <a:hlinkClick r:id="rId6"/>
              </a:rPr>
              <a:t>https://russkoe-slovo.ru/catalog/465/51214/</a:t>
            </a:r>
            <a:r>
              <a:rPr lang="ru-RU" sz="2000" u="sng" dirty="0" smtClean="0"/>
              <a:t>  </a:t>
            </a:r>
          </a:p>
          <a:p>
            <a:endParaRPr lang="ru-RU" sz="2000" dirty="0" smtClean="0"/>
          </a:p>
          <a:p>
            <a:r>
              <a:rPr lang="ru-RU" sz="2400" dirty="0" smtClean="0"/>
              <a:t>В составе УМК : учебники в печатной форме; электронные формы учебников; программы курсов.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Новые учебники биологии являются частью информационно-образовательной среды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школа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издательства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Русское слово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При их создании принципиальной позицией издательства и авторского коллектива было максимально возможное сочетание лучших достижений традиционного преподавания предмета и современных требований и тенденций в образовании.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учебниках биологии для 5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классов реализован принцип линейного построения курса. Обучающиеся знакомятся с миром природы последовательно, от более низкого уровня организации живой материи к более высокому. Знакомство с основными понятиями биологической науки происходит на основе представлений о целостности организма, взаимосвязанности строения и функционирования органов и систем органов. Большое внимание уделяется значению эволюционных преобразований для каждой группы живых организмов. Акцент не только на общие признаки представителей отдельного таксона, но и на прогрессивные черты его, по сравнению с изученными ранее типами или отделами царств живой природы.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учебников отличается научностью и доступностью изложения. Оно способствует развитию познавательных интересов обучающихся, их индивидуальных и творческих способностей, а также позволяет им овладеть основными методами научного познания, научиться объяснять результаты биологических экспериментов и решать элементарные биологические задачи. Учебники позволяют проводить различные виды работ с текстом: преобразовывать информацию, анализировать, интерпретировать и т.д.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9" y="-1287444"/>
            <a:ext cx="3456383" cy="809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Русское слово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представляет новинку Федерального перечня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учебники по биологии для 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и 10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https://русское-слово.рф/articles/188639/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Новые завершённые линии учебников по биологии для 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и 10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классов под редакцией доктора биологических наук, профессора биологического факультета МГУ имени М.В. Ломоносова, члена-корреспондента РАН Е.А.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Криксунова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подготовлены издательством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Русское слово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соответствии с требованиями Федерального государственного образовательного стандарта.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19160" t="12112" r="15626" b="6651"/>
          <a:stretch>
            <a:fillRect/>
          </a:stretch>
        </p:blipFill>
        <p:spPr bwMode="auto">
          <a:xfrm>
            <a:off x="3635897" y="620688"/>
            <a:ext cx="55081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9604" t="11628" r="15451" b="7106"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1913</Words>
  <Application>Microsoft Office PowerPoint</Application>
  <PresentationFormat>Экран (4:3)</PresentationFormat>
  <Paragraphs>81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учебно-методические комплекты по биологии в федеральном перечне учебников Вебинар для учителей биологии                                                                          образовательных организаций Пермского края 26.08.2021</dc:title>
  <dc:creator>User</dc:creator>
  <cp:lastModifiedBy>User</cp:lastModifiedBy>
  <cp:revision>18</cp:revision>
  <dcterms:created xsi:type="dcterms:W3CDTF">2021-08-18T06:13:07Z</dcterms:created>
  <dcterms:modified xsi:type="dcterms:W3CDTF">2021-08-24T09:00:26Z</dcterms:modified>
</cp:coreProperties>
</file>