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1" r:id="rId3"/>
    <p:sldId id="256" r:id="rId4"/>
    <p:sldId id="257" r:id="rId5"/>
    <p:sldId id="263" r:id="rId6"/>
    <p:sldId id="258" r:id="rId7"/>
    <p:sldId id="262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F0BDE-F5E8-475A-83D5-E4CAFBF3003B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B049-1129-4E07-850B-0675B69020B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F0BDE-F5E8-475A-83D5-E4CAFBF3003B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B049-1129-4E07-850B-0675B69020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F0BDE-F5E8-475A-83D5-E4CAFBF3003B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B049-1129-4E07-850B-0675B69020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71750" y="142875"/>
            <a:ext cx="6357938" cy="15716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653045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表格占位符 13"/>
          <p:cNvSpPr>
            <a:spLocks noGrp="1"/>
          </p:cNvSpPr>
          <p:nvPr>
            <p:ph type="tbl" sz="quarter" idx="10"/>
          </p:nvPr>
        </p:nvSpPr>
        <p:spPr>
          <a:xfrm>
            <a:off x="3143239" y="2714625"/>
            <a:ext cx="5572165" cy="2857515"/>
          </a:xfrm>
          <a:prstGeom prst="rect">
            <a:avLst/>
          </a:prstGeom>
        </p:spPr>
        <p:txBody>
          <a:bodyPr/>
          <a:lstStyle/>
          <a:p>
            <a:r>
              <a:rPr lang="ru-RU" altLang="zh-CN" smtClean="0"/>
              <a:t>Вставка таблицы</a:t>
            </a:r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1"/>
          </p:nvPr>
        </p:nvSpPr>
        <p:spPr>
          <a:xfrm>
            <a:off x="428596" y="428604"/>
            <a:ext cx="2500313" cy="2214563"/>
          </a:xfrm>
          <a:prstGeom prst="rect">
            <a:avLst/>
          </a:prstGeom>
        </p:spPr>
        <p:txBody>
          <a:bodyPr/>
          <a:lstStyle/>
          <a:p>
            <a:r>
              <a:rPr lang="ru-RU" altLang="zh-CN" smtClean="0"/>
              <a:t>Вставка рисунка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2"/>
          </p:nvPr>
        </p:nvSpPr>
        <p:spPr>
          <a:xfrm>
            <a:off x="3143240" y="1428736"/>
            <a:ext cx="5572136" cy="1143014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>
          <a:xfrm>
            <a:off x="3143250" y="500063"/>
            <a:ext cx="3714750" cy="785812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887593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占位符 6"/>
          <p:cNvSpPr>
            <a:spLocks noGrp="1"/>
          </p:cNvSpPr>
          <p:nvPr>
            <p:ph type="dgm" sz="quarter" idx="10"/>
          </p:nvPr>
        </p:nvSpPr>
        <p:spPr>
          <a:xfrm>
            <a:off x="3071802" y="571480"/>
            <a:ext cx="5214974" cy="4071966"/>
          </a:xfrm>
          <a:prstGeom prst="rect">
            <a:avLst/>
          </a:prstGeom>
        </p:spPr>
        <p:txBody>
          <a:bodyPr/>
          <a:lstStyle/>
          <a:p>
            <a:r>
              <a:rPr lang="ru-RU" altLang="zh-CN" smtClean="0"/>
              <a:t>Вставка рисунка SmartArt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>
          <a:xfrm>
            <a:off x="714375" y="571480"/>
            <a:ext cx="2143125" cy="40005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>
          <a:xfrm>
            <a:off x="3071813" y="4786313"/>
            <a:ext cx="3429000" cy="7858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114820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表占位符 2"/>
          <p:cNvSpPr>
            <a:spLocks noGrp="1"/>
          </p:cNvSpPr>
          <p:nvPr>
            <p:ph type="chart" sz="quarter" idx="10"/>
          </p:nvPr>
        </p:nvSpPr>
        <p:spPr>
          <a:xfrm>
            <a:off x="1785918" y="714356"/>
            <a:ext cx="5572125" cy="4143375"/>
          </a:xfrm>
          <a:prstGeom prst="rect">
            <a:avLst/>
          </a:prstGeom>
        </p:spPr>
        <p:txBody>
          <a:bodyPr/>
          <a:lstStyle/>
          <a:p>
            <a:r>
              <a:rPr lang="ru-RU" altLang="zh-CN" smtClean="0"/>
              <a:t>Вставка диаграммы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4500563" y="5000625"/>
            <a:ext cx="2857500" cy="857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15971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500063" y="1143000"/>
            <a:ext cx="8143875" cy="1428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720552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3857620" y="142875"/>
            <a:ext cx="5000630" cy="16430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08542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F0BDE-F5E8-475A-83D5-E4CAFBF3003B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B049-1129-4E07-850B-0675B69020B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F0BDE-F5E8-475A-83D5-E4CAFBF3003B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B049-1129-4E07-850B-0675B69020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F0BDE-F5E8-475A-83D5-E4CAFBF3003B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B049-1129-4E07-850B-0675B69020B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F0BDE-F5E8-475A-83D5-E4CAFBF3003B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B049-1129-4E07-850B-0675B69020B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F0BDE-F5E8-475A-83D5-E4CAFBF3003B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B049-1129-4E07-850B-0675B69020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F0BDE-F5E8-475A-83D5-E4CAFBF3003B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B049-1129-4E07-850B-0675B69020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F0BDE-F5E8-475A-83D5-E4CAFBF3003B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B049-1129-4E07-850B-0675B69020B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F0BDE-F5E8-475A-83D5-E4CAFBF3003B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9B049-1129-4E07-850B-0675B69020B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4AF0BDE-F5E8-475A-83D5-E4CAFBF3003B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079B049-1129-4E07-850B-0675B69020B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853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mailto:permmetcenter@mail.ru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961023" y="121594"/>
            <a:ext cx="7164288" cy="1776260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altLang="zh-CN" sz="3600" b="1" dirty="0" smtClean="0">
                <a:ln w="18415" cmpd="sng">
                  <a:noFill/>
                  <a:prstDash val="solid"/>
                </a:ln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Краевой проект «Образовательный лифт»: ШНОР-2021г. </a:t>
            </a:r>
            <a:endParaRPr lang="zh-CN" altLang="en-US" sz="36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>
              <a:buNone/>
            </a:pPr>
            <a:endParaRPr lang="zh-CN" altLang="en-US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604955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5"/>
            <a:ext cx="2157413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47964" y="4869160"/>
            <a:ext cx="4392488" cy="17297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C0504D"/>
                </a:solidFill>
              </a:rPr>
              <a:t>Научный руководитель и консультант </a:t>
            </a:r>
            <a:r>
              <a:rPr lang="ru-RU" sz="2400" b="1" i="1" dirty="0">
                <a:solidFill>
                  <a:srgbClr val="C0504D"/>
                </a:solidFill>
              </a:rPr>
              <a:t>проекта:</a:t>
            </a:r>
            <a:r>
              <a:rPr lang="ru-RU" sz="2400" b="1" dirty="0">
                <a:solidFill>
                  <a:srgbClr val="17375E"/>
                </a:solidFill>
              </a:rPr>
              <a:t>   </a:t>
            </a:r>
            <a:endParaRPr lang="ru-RU" sz="2400" b="1" dirty="0">
              <a:solidFill>
                <a:srgbClr val="17375E"/>
              </a:solidFill>
            </a:endParaRPr>
          </a:p>
          <a:p>
            <a:pPr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2000" b="1" i="1" dirty="0">
                <a:solidFill>
                  <a:srgbClr val="17375E"/>
                </a:solidFill>
              </a:rPr>
              <a:t>Семенцова </a:t>
            </a:r>
            <a:r>
              <a:rPr lang="ru-RU" sz="2000" b="1" i="1" dirty="0">
                <a:solidFill>
                  <a:srgbClr val="17375E"/>
                </a:solidFill>
              </a:rPr>
              <a:t>Ольга Александровна</a:t>
            </a:r>
            <a:r>
              <a:rPr lang="ru-RU" sz="2000" dirty="0">
                <a:solidFill>
                  <a:srgbClr val="17375E"/>
                </a:solidFill>
              </a:rPr>
              <a:t>, </a:t>
            </a:r>
            <a:r>
              <a:rPr lang="ru-RU" sz="2000" dirty="0"/>
              <a:t>ведущий научный сотрудник отдела </a:t>
            </a:r>
            <a:r>
              <a:rPr lang="ru-RU" sz="2000" dirty="0"/>
              <a:t>НМС ОО ГАУ ДПО «ИРО ПК»,                         доцент</a:t>
            </a:r>
            <a:r>
              <a:rPr lang="ru-RU" sz="2000" dirty="0"/>
              <a:t>, кандидат </a:t>
            </a:r>
            <a:r>
              <a:rPr lang="ru-RU" sz="2000" dirty="0" err="1"/>
              <a:t>пед.наук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24391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91264" cy="2376264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indent="0" algn="ctr"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Установочный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вебинар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 </a:t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«Стратегические направления участия педагогов начальной школы в Краевом проекте «Образовательный лифт»: ШНОР -2021г.</a:t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</a:b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г.Пермь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, 23 марта 2021г.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</a:b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</a:b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8" name="Picture 4" descr="H:\Обр.лифт-2021\Картинки-мотиваторы\99911201_large_motivator0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220" y="2708920"/>
            <a:ext cx="5425107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059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5536" y="404664"/>
            <a:ext cx="72008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В программе </a:t>
            </a:r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</a:rPr>
              <a:t>вебинара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1412776"/>
            <a:ext cx="84249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spcAft>
                <a:spcPts val="0"/>
              </a:spcAft>
              <a:buAutoNum type="arabicPeriod"/>
            </a:pPr>
            <a:r>
              <a:rPr lang="ru-RU" sz="2000" b="1" dirty="0" smtClean="0">
                <a:effectLst/>
                <a:latin typeface="Times New Roman"/>
                <a:ea typeface="Times New Roman"/>
              </a:rPr>
              <a:t>Отдельные концептуальные основы краевого проекта «Образовательный лифт»-2021  по повышению образовательных результатов обучающихся начальных классов и подготовки их к мониторингам разного вида, в том числе к ВПР.</a:t>
            </a:r>
          </a:p>
          <a:p>
            <a:pPr marL="457200" indent="-457200" algn="just">
              <a:spcAft>
                <a:spcPts val="0"/>
              </a:spcAft>
              <a:buAutoNum type="arabicPeriod"/>
            </a:pPr>
            <a:endParaRPr lang="ru-RU" sz="2000" b="1" dirty="0" smtClean="0">
              <a:effectLst/>
              <a:latin typeface="Times New Roman"/>
              <a:ea typeface="Times New Roman"/>
            </a:endParaRPr>
          </a:p>
          <a:p>
            <a:pPr indent="342900" algn="just">
              <a:spcAft>
                <a:spcPts val="0"/>
              </a:spcAft>
            </a:pPr>
            <a:r>
              <a:rPr lang="ru-RU" sz="2000" b="1" dirty="0" smtClean="0">
                <a:effectLst/>
                <a:latin typeface="Times New Roman"/>
                <a:ea typeface="Times New Roman"/>
              </a:rPr>
              <a:t>2. Планируемые результаты реализации краевого проекта и основные требования к разработке и презентации школьными командами и индивидуальными участниками своих итоговых проектов (в конце 2021г.).</a:t>
            </a:r>
          </a:p>
          <a:p>
            <a:pPr indent="342900" algn="just">
              <a:spcAft>
                <a:spcPts val="0"/>
              </a:spcAft>
            </a:pPr>
            <a:endParaRPr lang="ru-RU" sz="2000" b="1" dirty="0" smtClean="0">
              <a:effectLst/>
              <a:latin typeface="Times New Roman"/>
              <a:ea typeface="Times New Roman"/>
            </a:endParaRPr>
          </a:p>
          <a:p>
            <a:pPr indent="342900" algn="just">
              <a:spcAft>
                <a:spcPts val="0"/>
              </a:spcAft>
            </a:pPr>
            <a:r>
              <a:rPr lang="ru-RU" sz="2000" b="1" dirty="0" smtClean="0">
                <a:effectLst/>
                <a:latin typeface="Times New Roman"/>
                <a:ea typeface="Times New Roman"/>
              </a:rPr>
              <a:t>3. Диагностика предпочтений, возможностей и трудностей учителей начальных классов в процессе реализации краевого проекта.</a:t>
            </a:r>
          </a:p>
          <a:p>
            <a:pPr indent="342900" algn="just">
              <a:spcAft>
                <a:spcPts val="0"/>
              </a:spcAft>
            </a:pPr>
            <a:endParaRPr lang="ru-RU" sz="2000" b="1" dirty="0" smtClean="0">
              <a:effectLst/>
              <a:latin typeface="Times New Roman"/>
              <a:ea typeface="Times New Roman"/>
            </a:endParaRPr>
          </a:p>
          <a:p>
            <a:pPr indent="342900" algn="just">
              <a:spcAft>
                <a:spcPts val="0"/>
              </a:spcAft>
            </a:pPr>
            <a:r>
              <a:rPr lang="ru-RU" sz="2000" b="1" dirty="0" smtClean="0">
                <a:effectLst/>
                <a:latin typeface="Times New Roman"/>
                <a:ea typeface="Times New Roman"/>
              </a:rPr>
              <a:t>4. Анализ содержания задания №1, которое нужно будет выполнить и сдать до начала следующего </a:t>
            </a:r>
            <a:r>
              <a:rPr lang="ru-RU" sz="2000" b="1" dirty="0" err="1" smtClean="0">
                <a:effectLst/>
                <a:latin typeface="Times New Roman"/>
                <a:ea typeface="Times New Roman"/>
              </a:rPr>
              <a:t>вебинара</a:t>
            </a:r>
            <a:r>
              <a:rPr lang="ru-RU" sz="2000" b="1" dirty="0" smtClean="0">
                <a:effectLst/>
                <a:latin typeface="Times New Roman"/>
                <a:ea typeface="Times New Roman"/>
              </a:rPr>
              <a:t> (апрель 2021г.).</a:t>
            </a:r>
          </a:p>
          <a:p>
            <a:pPr marL="342900" indent="-342900">
              <a:buFont typeface="+mj-lt"/>
              <a:buAutoNum type="arabicPeriod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737789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913612"/>
              </p:ext>
            </p:extLst>
          </p:nvPr>
        </p:nvGraphicFramePr>
        <p:xfrm>
          <a:off x="-468560" y="1975436"/>
          <a:ext cx="10297144" cy="42101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Документ" r:id="rId3" imgW="5934096" imgH="2371525" progId="Word.Document.12">
                  <p:embed/>
                </p:oleObj>
              </mc:Choice>
              <mc:Fallback>
                <p:oleObj name="Документ" r:id="rId3" imgW="5934096" imgH="23715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468560" y="1975436"/>
                        <a:ext cx="10297144" cy="42101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9552" y="836712"/>
            <a:ext cx="8280920" cy="95410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prstClr val="black"/>
                </a:solidFill>
                <a:latin typeface="Times New Roman"/>
                <a:ea typeface="Times New Roman"/>
              </a:rPr>
              <a:t>Календарный график и перечень </a:t>
            </a:r>
            <a:r>
              <a:rPr lang="ru-RU" sz="28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мероприятий                     в рамках проекта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499992" y="1790819"/>
            <a:ext cx="360040" cy="4140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7961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424936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ПЛАН-МАРШРУТ ПРЕДСТАВЛЕНИЯ МАТЕРИАЛОВ                     В РАМКАХ РЕАЛИЗАЦИИ КРАЕВОГО ПРОЕКТА «Образовательный лифт»: ШНОР -2021г.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1" name="Picture 3" descr="H:\Обр.лифт-2021\Картинки-мотиваторы\motivator345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56792"/>
            <a:ext cx="6984776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5-конечная звезда 6"/>
          <p:cNvSpPr/>
          <p:nvPr/>
        </p:nvSpPr>
        <p:spPr>
          <a:xfrm>
            <a:off x="611560" y="2996952"/>
            <a:ext cx="1296144" cy="86409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8172400" y="4581128"/>
            <a:ext cx="971600" cy="100811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346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64096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96" y="4725144"/>
            <a:ext cx="8630284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трелка вниз 1"/>
          <p:cNvSpPr/>
          <p:nvPr/>
        </p:nvSpPr>
        <p:spPr>
          <a:xfrm>
            <a:off x="4355976" y="4077072"/>
            <a:ext cx="504056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917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51" y="2924944"/>
            <a:ext cx="8352928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908720"/>
            <a:ext cx="7416824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Первый </a:t>
            </a:r>
            <a:r>
              <a:rPr lang="ru-RU" sz="2400" b="1" dirty="0" err="1" smtClean="0"/>
              <a:t>вебинар</a:t>
            </a:r>
            <a:r>
              <a:rPr lang="ru-RU" sz="2400" b="1" dirty="0" smtClean="0"/>
              <a:t>-консультация состоится в апреле. До этого срока нужно выслать всем участникам проекта выполненное задание № 1!</a:t>
            </a:r>
            <a:endParaRPr lang="ru-RU" b="1" dirty="0"/>
          </a:p>
        </p:txBody>
      </p:sp>
      <p:sp>
        <p:nvSpPr>
          <p:cNvPr id="3" name="Стрелка вниз 2"/>
          <p:cNvSpPr/>
          <p:nvPr/>
        </p:nvSpPr>
        <p:spPr>
          <a:xfrm>
            <a:off x="4211960" y="2109049"/>
            <a:ext cx="504056" cy="1103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8264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6"/>
            <a:ext cx="8136904" cy="495520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Планируемый (конечный) продукт 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реализации Краевого проекта «Образовательный лифт»-2021 </a:t>
            </a:r>
            <a:r>
              <a:rPr lang="ru-RU" b="1" dirty="0" smtClean="0">
                <a:effectLst/>
                <a:latin typeface="Times New Roman"/>
                <a:ea typeface="Times New Roman"/>
              </a:rPr>
              <a:t>- 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выбрать одно из двух заданий и представить пакет материалов </a:t>
            </a: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до 18 октября 2021 года.</a:t>
            </a:r>
            <a:endParaRPr lang="ru-RU" sz="2400" dirty="0" smtClean="0">
              <a:effectLst/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b="1" dirty="0" smtClean="0">
                <a:effectLst/>
                <a:latin typeface="Times New Roman"/>
                <a:ea typeface="Times New Roman"/>
              </a:rPr>
              <a:t>Разработать пакет дидактических материалов</a:t>
            </a:r>
            <a:r>
              <a:rPr lang="ru-RU" sz="2400" dirty="0" smtClean="0">
                <a:effectLst/>
                <a:latin typeface="Times New Roman"/>
                <a:ea typeface="Times New Roman"/>
              </a:rPr>
              <a:t> 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(презентаций, продуктивных заданий, видеороликов, наглядности и пр.) </a:t>
            </a:r>
            <a:r>
              <a:rPr lang="ru-RU" sz="2000" b="1" dirty="0" smtClean="0">
                <a:effectLst/>
                <a:latin typeface="Times New Roman"/>
                <a:ea typeface="Times New Roman"/>
              </a:rPr>
              <a:t>по подготовке к ВПР</a:t>
            </a:r>
            <a:r>
              <a:rPr lang="ru-RU" sz="1600" dirty="0" smtClean="0">
                <a:effectLst/>
                <a:latin typeface="Times New Roman"/>
                <a:ea typeface="Times New Roman"/>
              </a:rPr>
              <a:t> по одному 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из предметов (математика, русский язык, окружающий мир – на выбор участников);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b="1" dirty="0" smtClean="0">
                <a:effectLst/>
                <a:latin typeface="Times New Roman"/>
                <a:ea typeface="Times New Roman"/>
              </a:rPr>
              <a:t>Разработать программу внеурочной деятельности</a:t>
            </a:r>
            <a:r>
              <a:rPr lang="ru-RU" sz="1600" dirty="0" smtClean="0">
                <a:effectLst/>
                <a:latin typeface="Times New Roman"/>
                <a:ea typeface="Times New Roman"/>
              </a:rPr>
              <a:t> </a:t>
            </a:r>
            <a:r>
              <a:rPr lang="ru-RU" sz="2000" b="1" dirty="0" smtClean="0">
                <a:effectLst/>
                <a:latin typeface="Times New Roman"/>
                <a:ea typeface="Times New Roman"/>
              </a:rPr>
              <a:t>по повышению образовательных результатов обучающихся в ходе подготовки                     к ВПР</a:t>
            </a:r>
            <a:r>
              <a:rPr lang="ru-RU" sz="1600" dirty="0" smtClean="0">
                <a:effectLst/>
                <a:latin typeface="Times New Roman"/>
                <a:ea typeface="Times New Roman"/>
              </a:rPr>
              <a:t> 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по одному их двух предметов (математика или русский язык – на выбор участников проекта).</a:t>
            </a:r>
          </a:p>
          <a:p>
            <a:pPr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 </a:t>
            </a:r>
            <a:endParaRPr lang="ru-RU" dirty="0" smtClean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/>
                <a:ea typeface="Times New Roman"/>
              </a:rPr>
              <a:t>Срок исполнения: </a:t>
            </a: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до 18 октября 2021г. до 21.00 часов.</a:t>
            </a:r>
            <a:endParaRPr lang="ru-RU" sz="2400" dirty="0" smtClean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Times New Roman"/>
              </a:rPr>
              <a:t>Результаты выполнения </a:t>
            </a:r>
            <a:r>
              <a:rPr lang="ru-RU" b="1" dirty="0" smtClean="0">
                <a:effectLst/>
                <a:latin typeface="Times New Roman"/>
                <a:ea typeface="Times New Roman"/>
              </a:rPr>
              <a:t>задания № 4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выслать на 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email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: </a:t>
            </a:r>
            <a:r>
              <a:rPr lang="en-US" u="sng" dirty="0" err="1" smtClean="0">
                <a:effectLst/>
                <a:latin typeface="Times New Roman"/>
                <a:ea typeface="Times New Roman"/>
                <a:hlinkClick r:id="rId2"/>
              </a:rPr>
              <a:t>permmetcenter</a:t>
            </a:r>
            <a:r>
              <a:rPr lang="ru-RU" u="sng" dirty="0" smtClean="0">
                <a:effectLst/>
                <a:latin typeface="Times New Roman"/>
                <a:ea typeface="Times New Roman"/>
                <a:hlinkClick r:id="rId2"/>
              </a:rPr>
              <a:t>@</a:t>
            </a:r>
            <a:r>
              <a:rPr lang="en-US" u="sng" dirty="0" smtClean="0">
                <a:effectLst/>
                <a:latin typeface="Times New Roman"/>
                <a:ea typeface="Times New Roman"/>
                <a:hlinkClick r:id="rId2"/>
              </a:rPr>
              <a:t>mail</a:t>
            </a:r>
            <a:r>
              <a:rPr lang="ru-RU" u="sng" dirty="0" smtClean="0">
                <a:effectLst/>
                <a:latin typeface="Times New Roman"/>
                <a:ea typeface="Times New Roman"/>
                <a:hlinkClick r:id="rId2"/>
              </a:rPr>
              <a:t>.</a:t>
            </a:r>
            <a:r>
              <a:rPr lang="en-US" u="sng" dirty="0" err="1" smtClean="0">
                <a:effectLst/>
                <a:latin typeface="Times New Roman"/>
                <a:ea typeface="Times New Roman"/>
                <a:hlinkClick r:id="rId2"/>
              </a:rPr>
              <a:t>ru</a:t>
            </a:r>
            <a:endParaRPr lang="ru-RU" dirty="0" smtClean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Times New Roman"/>
              </a:rPr>
              <a:t>На итоговом </a:t>
            </a:r>
            <a:r>
              <a:rPr lang="ru-RU" dirty="0" err="1" smtClean="0">
                <a:effectLst/>
                <a:latin typeface="Times New Roman"/>
                <a:ea typeface="Times New Roman"/>
              </a:rPr>
              <a:t>вебинаре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-консультации № 3 будут подведены итоги выполнения задания № 4 (по списку участников).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83812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908720"/>
            <a:ext cx="7632848" cy="341632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</a:rPr>
              <a:t>СПАСИБО ЗА ВНИМАНИЕ!</a:t>
            </a:r>
          </a:p>
          <a:p>
            <a:pPr algn="ctr"/>
            <a:endParaRPr lang="ru-RU" sz="3600" b="1" i="1" dirty="0">
              <a:solidFill>
                <a:srgbClr val="002060"/>
              </a:solidFill>
            </a:endParaRP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</a:rPr>
              <a:t>ЖДУ ВЫПОЛНЕННОЕ                             ЗАДАНИЕ № 1.</a:t>
            </a:r>
          </a:p>
          <a:p>
            <a:pPr algn="ctr"/>
            <a:endParaRPr lang="ru-RU" sz="3600" b="1" i="1" dirty="0">
              <a:solidFill>
                <a:srgbClr val="002060"/>
              </a:solidFill>
            </a:endParaRP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</a:rPr>
              <a:t>УДАЧИ ВАМ И УСПЕХОВ!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4424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raining-0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53</TotalTime>
  <Words>291</Words>
  <Application>Microsoft Office PowerPoint</Application>
  <PresentationFormat>Экран (4:3)</PresentationFormat>
  <Paragraphs>27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Воздушный поток</vt:lpstr>
      <vt:lpstr>training-01</vt:lpstr>
      <vt:lpstr>Документ Microsoft Word</vt:lpstr>
      <vt:lpstr>Презентация PowerPoint</vt:lpstr>
      <vt:lpstr>Установочный вебинар  «Стратегические направления участия педагогов начальной школы в Краевом проекте «Образовательный лифт»: ШНОР -2021г. г.Пермь, 23 марта 2021г.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Установочный вебинар  «Стратегические направления участия педагогов начальной школы в краевом проекте «Образовательный лифт»: ШНОР -2021г. г.Пермь, 23 марта 2021г.</dc:title>
  <dc:creator>Ольга</dc:creator>
  <cp:lastModifiedBy>Ольга</cp:lastModifiedBy>
  <cp:revision>5</cp:revision>
  <dcterms:created xsi:type="dcterms:W3CDTF">2021-03-22T20:07:04Z</dcterms:created>
  <dcterms:modified xsi:type="dcterms:W3CDTF">2021-03-22T21:00:48Z</dcterms:modified>
</cp:coreProperties>
</file>