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74" r:id="rId3"/>
    <p:sldId id="257" r:id="rId4"/>
    <p:sldId id="259" r:id="rId5"/>
    <p:sldId id="289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61" r:id="rId14"/>
    <p:sldId id="262" r:id="rId15"/>
    <p:sldId id="264" r:id="rId16"/>
    <p:sldId id="265" r:id="rId17"/>
    <p:sldId id="266" r:id="rId18"/>
    <p:sldId id="273" r:id="rId19"/>
    <p:sldId id="258" r:id="rId20"/>
    <p:sldId id="260" r:id="rId21"/>
    <p:sldId id="270" r:id="rId22"/>
    <p:sldId id="278" r:id="rId23"/>
    <p:sldId id="275" r:id="rId24"/>
    <p:sldId id="281" r:id="rId25"/>
    <p:sldId id="279" r:id="rId26"/>
    <p:sldId id="268" r:id="rId27"/>
    <p:sldId id="267" r:id="rId28"/>
    <p:sldId id="276" r:id="rId29"/>
    <p:sldId id="271" r:id="rId30"/>
    <p:sldId id="272" r:id="rId31"/>
    <p:sldId id="290" r:id="rId32"/>
    <p:sldId id="280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1FDF2-6EBB-4AFF-B92D-6E5E36B1C735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A5BB4-06EF-4339-8312-BAA235D80D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A5BB4-06EF-4339-8312-BAA235D80DD4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D7C4-251B-4806-8A72-5DB62F2867D7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A7D2D-D933-4791-BAB4-6A4B4B6C74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nadeghda108@gmail.com" TargetMode="External"/><Relationship Id="rId2" Type="http://schemas.openxmlformats.org/officeDocument/2006/relationships/hyperlink" Target="mailto:fanni1909@yandex.ru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oogle Classro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712" y="575218"/>
            <a:ext cx="4752528" cy="27807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3878393"/>
            <a:ext cx="10657184" cy="1830412"/>
          </a:xfrm>
        </p:spPr>
        <p:txBody>
          <a:bodyPr>
            <a:normAutofit/>
          </a:bodyPr>
          <a:lstStyle/>
          <a:p>
            <a:pPr algn="ctr"/>
            <a:r>
              <a:rPr lang="ru-RU" sz="31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Google-classroom, как инструмент эффективного взаимодействия ученика и учителя</a:t>
            </a:r>
            <a:r>
              <a:rPr lang="ru-RU" sz="3100" b="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 </a:t>
            </a:r>
            <a:endParaRPr lang="ru-RU" sz="3100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983432" y="2929895"/>
            <a:ext cx="10225136" cy="85211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Cambria" pitchFamily="18" charset="0"/>
              </a:rPr>
              <a:t>Яковлева Н.Г., научный  сотрудник </a:t>
            </a:r>
            <a:r>
              <a:rPr lang="ru-RU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panose="02040502050405020303" pitchFamily="18" charset="0"/>
              </a:rPr>
              <a:t>отдела  НМС ОО </a:t>
            </a:r>
            <a:r>
              <a:rPr lang="ru-RU" sz="2400" dirty="0">
                <a:latin typeface="Cambria" pitchFamily="18" charset="0"/>
              </a:rPr>
              <a:t>ГАУ ДПО «ИРО ПК» </a:t>
            </a: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" b="1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Автоматизация.</a:t>
            </a:r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При создании задания в виде Google-документа, платформа будет создавать и распространять индивидуальные копии документа для каждого ученика в классе.</a:t>
            </a:r>
            <a:b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" b="1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Сроки. 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При создании задания учитель указывает срок выполнения работы. </a:t>
            </a:r>
          </a:p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Когда ученик предоставляет задание до начала срока, на его документе появляется статус «Просмотр», что позволяет учителям делать сортировку.</a:t>
            </a:r>
            <a:b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" b="1" dirty="0">
                <a:solidFill>
                  <a:schemeClr val="bg2">
                    <a:lumMod val="10000"/>
                  </a:schemeClr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Работа. Исправление. 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Когда ученики приступили к своей работе, учитель может обеспечить обратную связь в тот момент, когда ученик находится в статусе «Просмотр» («Viewing»). </a:t>
            </a:r>
          </a:p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Когда работа возвращается ученику, школьник снова переключается в статус «Редакция» («Edit») и продолжает работу над документом.</a:t>
            </a:r>
            <a:b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</a:b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91544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Структура дистанционного курса на платформе Google Classroom.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551384" y="593814"/>
            <a:ext cx="11377264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При создании и организации курса Вам будут доступны три основные вкладки: ЛЕНТА, ЗАДАНИЯ, ПОЛЬЗОВАТЕЛИ.</a:t>
            </a:r>
            <a:br>
              <a:rPr lang="ru-RU" sz="28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561" y="1916833"/>
            <a:ext cx="7968885" cy="461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>
            <a:off x="5231904" y="2276872"/>
            <a:ext cx="180020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991544" y="5949280"/>
            <a:ext cx="576064" cy="64807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67408" y="404664"/>
            <a:ext cx="10945216" cy="1008112"/>
          </a:xfrm>
        </p:spPr>
        <p:txBody>
          <a:bodyPr>
            <a:normAutofit fontScale="90000"/>
          </a:bodyPr>
          <a:lstStyle/>
          <a:p>
            <a:pPr algn="l" fontAlgn="base"/>
            <a:r>
              <a:rPr lang="ru-RU" sz="27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 ЛЕНТЕ собирается и отображается актуальная информация по курсу: учебные материалы, объявления, задания, видны комментарии пользователей. 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1624" y="1268761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endParaRPr lang="ru-RU" sz="2400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3" y="1628800"/>
            <a:ext cx="8781483" cy="493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4223792" y="4725144"/>
            <a:ext cx="3816424" cy="64807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Вкладка ЗАДАНИЯ позволяет добавить учебные материалы в курс и распределить задания по темам и в необходимой последовательности.</a:t>
            </a:r>
            <a:br>
              <a:rPr lang="ru-RU" sz="2800" dirty="0">
                <a:latin typeface="Georgia" pitchFamily="18" charset="0"/>
              </a:rPr>
            </a:b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7525" y="1484784"/>
            <a:ext cx="857695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00" y="404664"/>
            <a:ext cx="11017224" cy="1143000"/>
          </a:xfrm>
        </p:spPr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 разделе ПОЛЬЗОВАТЕЛИ будет список обучаемых, присоединившихся к курсу (по коду или добавленных вручную). </a:t>
            </a:r>
            <a:br>
              <a:rPr lang="ru-RU" sz="28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1529" y="1547664"/>
            <a:ext cx="8488942" cy="4775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780928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Как создать свой первый курс  на платформе Google Classroom.</a:t>
            </a:r>
            <a:br>
              <a:rPr lang="ru-RU" dirty="0"/>
            </a:br>
            <a:r>
              <a:rPr lang="ru-RU" dirty="0">
                <a:latin typeface="Georgia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Где найти Google Сlassroom?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981200" y="1600201"/>
            <a:ext cx="4546848" cy="4525963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dirty="0">
                <a:latin typeface="Georgia" pitchFamily="18" charset="0"/>
              </a:rPr>
              <a:t>Найти Google Classroom достаточно просто, для этого откройте браузер Google Chrome, и далее просмотрите приложения Google.</a:t>
            </a:r>
          </a:p>
          <a:p>
            <a:pPr fontAlgn="base"/>
            <a:r>
              <a:rPr lang="ru-RU" dirty="0">
                <a:latin typeface="Georgia" pitchFamily="18" charset="0"/>
              </a:rPr>
              <a:t>Иконку Google Classroom вы может сразу и не увидеть, нажмите </a:t>
            </a:r>
            <a:r>
              <a:rPr lang="ru-RU" b="1" dirty="0">
                <a:latin typeface="Georgia" pitchFamily="18" charset="0"/>
              </a:rPr>
              <a:t>Ещё </a:t>
            </a:r>
            <a:r>
              <a:rPr lang="ru-RU" dirty="0">
                <a:latin typeface="Georgia" pitchFamily="18" charset="0"/>
              </a:rPr>
              <a:t> и обязательно найдете. </a:t>
            </a:r>
          </a:p>
          <a:p>
            <a:endParaRPr lang="ru-RU" dirty="0"/>
          </a:p>
        </p:txBody>
      </p:sp>
      <p:pic>
        <p:nvPicPr>
          <p:cNvPr id="8" name="Содержимое 7" descr="Рисунок-1.-Иконка-Google-Classroom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816080" y="1484784"/>
            <a:ext cx="3168352" cy="485637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2423592" y="2348881"/>
            <a:ext cx="7632848" cy="1470025"/>
          </a:xfrm>
        </p:spPr>
        <p:txBody>
          <a:bodyPr>
            <a:noAutofit/>
          </a:bodyPr>
          <a:lstStyle/>
          <a:p>
            <a:b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Что такое </a:t>
            </a:r>
            <a:r>
              <a:rPr lang="en-US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 Classroom?</a:t>
            </a:r>
            <a:br>
              <a:rPr lang="en-US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endParaRPr lang="ru-RU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983432" y="404664"/>
            <a:ext cx="10513168" cy="2016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Georgia" pitchFamily="18" charset="0"/>
              </a:rPr>
              <a:t>    После открытия вы попадете в Google Classroom где </a:t>
            </a:r>
            <a:r>
              <a:rPr lang="ru-RU" b="1" dirty="0">
                <a:latin typeface="Georgia" pitchFamily="18" charset="0"/>
              </a:rPr>
              <a:t>можно начать создавать свой курс</a:t>
            </a:r>
            <a:r>
              <a:rPr lang="ru-RU" dirty="0">
                <a:latin typeface="Georgia" pitchFamily="18" charset="0"/>
              </a:rPr>
              <a:t> или вы найдете учебные курсы, к которым вам дали доступ.</a:t>
            </a:r>
          </a:p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7608" y="2348881"/>
            <a:ext cx="7272808" cy="409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1544" y="1894266"/>
            <a:ext cx="8352928" cy="448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Создаём курс.</a:t>
            </a:r>
          </a:p>
        </p:txBody>
      </p:sp>
      <p:sp>
        <p:nvSpPr>
          <p:cNvPr id="6" name="Овал 5"/>
          <p:cNvSpPr/>
          <p:nvPr/>
        </p:nvSpPr>
        <p:spPr>
          <a:xfrm>
            <a:off x="9336360" y="2348880"/>
            <a:ext cx="72008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879976" y="119675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eorgia" pitchFamily="18" charset="0"/>
              </a:rPr>
              <a:t>Нажимаем на +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8616280" y="1556792"/>
            <a:ext cx="864096" cy="720080"/>
          </a:xfrm>
          <a:prstGeom prst="straightConnector1">
            <a:avLst/>
          </a:prstGeom>
          <a:ln w="28575">
            <a:solidFill>
              <a:schemeClr val="tx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Настройки курса.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528" y="1412776"/>
            <a:ext cx="460851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3068960"/>
            <a:ext cx="4386064" cy="328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5879976" y="1556792"/>
            <a:ext cx="64807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5400000" flipH="1">
            <a:off x="9192344" y="5157192"/>
            <a:ext cx="1368152" cy="36004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62" y="3140968"/>
            <a:ext cx="4098032" cy="3073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9536" y="3140968"/>
            <a:ext cx="4170040" cy="312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Создаём «тело» курса.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1108720"/>
          </a:xfrm>
        </p:spPr>
        <p:txBody>
          <a:bodyPr>
            <a:normAutofit fontScale="92500"/>
          </a:bodyPr>
          <a:lstStyle/>
          <a:p>
            <a:r>
              <a:rPr lang="ru-RU" sz="2800" dirty="0">
                <a:latin typeface="Georgia" pitchFamily="18" charset="0"/>
              </a:rPr>
              <a:t>Первый вариант: Нажимаем на +</a:t>
            </a:r>
          </a:p>
          <a:p>
            <a:r>
              <a:rPr lang="ru-RU" sz="2800" dirty="0">
                <a:latin typeface="Georgia" pitchFamily="18" charset="0"/>
              </a:rPr>
              <a:t>Второй вариант: Используем вкладку ЗАДАНИЯ.</a:t>
            </a:r>
          </a:p>
        </p:txBody>
      </p:sp>
      <p:sp>
        <p:nvSpPr>
          <p:cNvPr id="6" name="Овал 5"/>
          <p:cNvSpPr/>
          <p:nvPr/>
        </p:nvSpPr>
        <p:spPr>
          <a:xfrm>
            <a:off x="5519936" y="5517232"/>
            <a:ext cx="43204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896200" y="3383158"/>
            <a:ext cx="50405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919536" y="5661248"/>
            <a:ext cx="360040" cy="43204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40016" y="5661248"/>
            <a:ext cx="360040" cy="43204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Создаём задания. Вариант 1.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1504" y="1340768"/>
            <a:ext cx="9001000" cy="506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Создаём задания. Вариант 2.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552" y="1340768"/>
            <a:ext cx="6696744" cy="502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Users\1\Pictures\Рисунок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6201" y="2492897"/>
            <a:ext cx="2295525" cy="2733675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1847528" y="2132856"/>
            <a:ext cx="2016224" cy="100811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680176" y="1844824"/>
            <a:ext cx="2160240" cy="40324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935760" y="2852936"/>
            <a:ext cx="3600400" cy="1224136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116632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Добавление учащихся к курсу.</a:t>
            </a:r>
            <a:br>
              <a:rPr lang="ru-RU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endParaRPr lang="ru-RU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5740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Способ 1:</a:t>
            </a:r>
            <a:r>
              <a:rPr lang="ru-RU" sz="2400" dirty="0">
                <a:latin typeface="Georgia" pitchFamily="18" charset="0"/>
              </a:rPr>
              <a:t> Автор курса отправляет всем потенциальным слушателям</a:t>
            </a:r>
            <a:r>
              <a:rPr lang="ru-RU" sz="2400" b="1" dirty="0">
                <a:latin typeface="Georgia" pitchFamily="18" charset="0"/>
              </a:rPr>
              <a:t> Код курса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Способ 2:</a:t>
            </a:r>
            <a:r>
              <a:rPr lang="ru-RU" sz="2400" dirty="0">
                <a:latin typeface="Georgia" pitchFamily="18" charset="0"/>
              </a:rPr>
              <a:t> Автор курса вручную приглашает учеников на курс (по адресу электронной почты). 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4010" y="3284984"/>
            <a:ext cx="4016446" cy="2259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3557" y="3284984"/>
            <a:ext cx="396844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8760296" y="3861048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999656" y="3645024"/>
            <a:ext cx="50405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438400" y="260350"/>
            <a:ext cx="8229600" cy="1008410"/>
          </a:xfrm>
        </p:spPr>
        <p:txBody>
          <a:bodyPr>
            <a:normAutofit fontScale="90000"/>
          </a:bodyPr>
          <a:lstStyle/>
          <a:p>
            <a:br>
              <a:rPr lang="ru-RU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Проверяем знания слушателей.</a:t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91544" y="1412777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Georgia" pitchFamily="18" charset="0"/>
              </a:rPr>
              <a:t>Преподаватель может проверить задания учащихся, выставить оценки, прокомментировать ответы слушателей.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513" y="1484784"/>
            <a:ext cx="8800977" cy="495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564904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Преимущества и недостатки сервиса </a:t>
            </a:r>
            <a:r>
              <a:rPr lang="en-US" sz="32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 Classroom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 </a:t>
            </a:r>
            <a:endParaRPr lang="ru-RU" sz="3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Преимущества сервиса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 Classroom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/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Настройка создаваемого курса несложная. </a:t>
            </a:r>
          </a:p>
          <a:p>
            <a:pPr fontAlgn="base"/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Бесплатность и доступность. В сервисе нет рекламы.</a:t>
            </a:r>
          </a:p>
          <a:p>
            <a:pPr fontAlgn="base"/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Можно пригласить до 20 преподавателей для проведения учебного курса.</a:t>
            </a:r>
          </a:p>
          <a:p>
            <a:pPr fontAlgn="base"/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Хранение всех материалов курса на Google Диске, в том числе заданий, выполненных учащимися.</a:t>
            </a:r>
          </a:p>
          <a:p>
            <a:pPr fontAlgn="base"/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Возможность коммуникации: между преподавателем и учениками, между учащимися. Учащиеся могут просматривать задания, оставлять свои комментарии и задавать вопросы преподавателю. </a:t>
            </a:r>
          </a:p>
          <a:p>
            <a:pPr fontAlgn="base"/>
            <a:r>
              <a:rPr lang="ru-RU" sz="34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 Classroom имеет интеграцию с Google Диском, Документами, Календарем, Формами и Gmail.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ru-RU" dirty="0">
                <a:latin typeface="Georgia" pitchFamily="18" charset="0"/>
              </a:rPr>
            </a:br>
            <a:endParaRPr lang="ru-RU" b="1" dirty="0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839416" y="620689"/>
            <a:ext cx="10873208" cy="5505475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dirty="0"/>
              <a:t>    </a:t>
            </a:r>
            <a:r>
              <a:rPr lang="en-US" dirty="0">
                <a:latin typeface="Georgia" pitchFamily="18" charset="0"/>
              </a:rPr>
              <a:t>Google Classroom - </a:t>
            </a:r>
            <a:r>
              <a:rPr lang="ru-RU" dirty="0">
                <a:latin typeface="Georgia" pitchFamily="18" charset="0"/>
              </a:rPr>
              <a:t>Система Управления Обучением (</a:t>
            </a:r>
            <a:r>
              <a:rPr lang="en-US" dirty="0">
                <a:latin typeface="Georgia" pitchFamily="18" charset="0"/>
              </a:rPr>
              <a:t>LMS, Learning Managment System), </a:t>
            </a:r>
            <a:r>
              <a:rPr lang="ru-RU" dirty="0">
                <a:latin typeface="Georgia" pitchFamily="18" charset="0"/>
              </a:rPr>
              <a:t>полностью привязанная к приложением </a:t>
            </a:r>
            <a:r>
              <a:rPr lang="en-US" dirty="0">
                <a:latin typeface="Georgia" pitchFamily="18" charset="0"/>
              </a:rPr>
              <a:t>Google.</a:t>
            </a:r>
            <a:endParaRPr lang="ru-RU" dirty="0">
              <a:latin typeface="Georgia" pitchFamily="18" charset="0"/>
            </a:endParaRPr>
          </a:p>
          <a:p>
            <a:pPr fontAlgn="base">
              <a:buNone/>
            </a:pPr>
            <a:endParaRPr lang="ru-RU" dirty="0">
              <a:latin typeface="Georgia" pitchFamily="18" charset="0"/>
            </a:endParaRPr>
          </a:p>
          <a:p>
            <a:pPr fontAlgn="base">
              <a:buNone/>
            </a:pPr>
            <a:r>
              <a:rPr lang="ru-RU" dirty="0">
                <a:latin typeface="Georgia" pitchFamily="18" charset="0"/>
              </a:rPr>
              <a:t>     </a:t>
            </a:r>
            <a:endParaRPr lang="ru-RU" dirty="0"/>
          </a:p>
        </p:txBody>
      </p:sp>
      <p:pic>
        <p:nvPicPr>
          <p:cNvPr id="14340" name="Picture 4" descr="https://blogsdothertsforlearningdotcodotuk.files.wordpress.com/2016/10/gafe-icons-cc.jpg?w=9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080" y="2780927"/>
            <a:ext cx="6296256" cy="3456383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2999656" y="4293096"/>
            <a:ext cx="1584176" cy="20162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Недостатки сервиса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Google Classroom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.</a:t>
            </a:r>
            <a:br>
              <a:rPr lang="en-US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fontAlgn="base"/>
            <a:r>
              <a:rPr lang="ru-RU" sz="31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 Google Classroom не предусмотрена вебинарная комната, однако эта проблема решается достаточно просто. Преподаватель может использовать возможности YouTube или Google Hangouts, которые позволяют провести онлайн встречу с обучаемыми.</a:t>
            </a:r>
          </a:p>
          <a:p>
            <a:pPr fontAlgn="base"/>
            <a:r>
              <a:rPr lang="ru-RU" sz="31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В открытой версии сервиса Google Classroom нет электронного журнала (табеля успеваемости обучаемого). Такая возможность имеется для корпоративных пользователей Google Classroom.</a:t>
            </a:r>
          </a:p>
          <a:p>
            <a:pPr fontAlgn="base"/>
            <a:r>
              <a:rPr lang="ru-RU" sz="3100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Для авторов, имеющих личные аккаунты, существуют ограничения: количество участников курса не более 250 и присоединиться к курсу в один день могут только 100 человек.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2636912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Вопросы?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11624" y="1772816"/>
            <a:ext cx="7052320" cy="1362075"/>
          </a:xfrm>
        </p:spPr>
        <p:txBody>
          <a:bodyPr>
            <a:normAutofit fontScale="90000"/>
          </a:bodyPr>
          <a:lstStyle/>
          <a:p>
            <a:br>
              <a:rPr lang="en-US" b="0" dirty="0">
                <a:latin typeface="Georgia" pitchFamily="18" charset="0"/>
              </a:rPr>
            </a:br>
            <a:r>
              <a:rPr lang="ru-RU" b="0" dirty="0">
                <a:latin typeface="Georgia" pitchFamily="18" charset="0"/>
              </a:rPr>
              <a:t>Спасибо за внимание.</a:t>
            </a:r>
            <a:br>
              <a:rPr lang="ru-RU" b="0" dirty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209800" y="3134891"/>
            <a:ext cx="7772400" cy="252028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Яковлева Надежда Геннадьевна, научный сотрудник отдела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НМС ОО «ИРО ПК» (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с.т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. 8-909-731-01-80, e-</a:t>
            </a:r>
            <a:r>
              <a:rPr lang="ru-RU" sz="2800" dirty="0" err="1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mail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Georgia" panose="02040502050405020303" pitchFamily="18" charset="0"/>
              </a:rPr>
              <a:t> 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fanni1909@yandex.ru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,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nadeghda108@gmail.com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Georgia" pitchFamily="18" charset="0"/>
              </a:rPr>
              <a:t>) </a:t>
            </a:r>
            <a:endParaRPr lang="ru-RU" sz="2800" dirty="0">
              <a:solidFill>
                <a:schemeClr val="bg2">
                  <a:lumMod val="50000"/>
                </a:schemeClr>
              </a:solidFill>
              <a:latin typeface="Georgia" pitchFamily="18" charset="0"/>
            </a:endParaRPr>
          </a:p>
          <a:p>
            <a:br>
              <a:rPr lang="ru-RU" sz="2800" dirty="0">
                <a:latin typeface="Georgia" pitchFamily="18" charset="0"/>
              </a:rPr>
            </a:b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r>
              <a:rPr lang="ru-RU" sz="49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На платформе вы можете:</a:t>
            </a:r>
            <a:br>
              <a:rPr lang="ru-RU" sz="49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</a:br>
            <a:endParaRPr lang="ru-RU" sz="49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fontAlgn="base">
              <a:buFont typeface="Arial" pitchFamily="34" charset="0"/>
              <a:buChar char="•"/>
            </a:pPr>
            <a:r>
              <a:rPr lang="ru-RU" dirty="0">
                <a:latin typeface="Georgia" pitchFamily="18" charset="0"/>
              </a:rPr>
              <a:t>создать свой класс или курс;</a:t>
            </a:r>
          </a:p>
          <a:p>
            <a:pPr lvl="1" fontAlgn="base">
              <a:buFont typeface="Arial" pitchFamily="34" charset="0"/>
              <a:buChar char="•"/>
            </a:pPr>
            <a:r>
              <a:rPr lang="ru-RU" dirty="0">
                <a:latin typeface="Georgia" pitchFamily="18" charset="0"/>
              </a:rPr>
              <a:t>организовать запись учащихся на курс;</a:t>
            </a:r>
          </a:p>
          <a:p>
            <a:pPr lvl="1" fontAlgn="base">
              <a:buFont typeface="Arial" pitchFamily="34" charset="0"/>
              <a:buChar char="•"/>
            </a:pPr>
            <a:r>
              <a:rPr lang="ru-RU" dirty="0">
                <a:latin typeface="Georgia" pitchFamily="18" charset="0"/>
              </a:rPr>
              <a:t>делиться с учениками необходимым учебным материалом;</a:t>
            </a:r>
          </a:p>
          <a:p>
            <a:pPr lvl="1" fontAlgn="base">
              <a:buFont typeface="Arial" pitchFamily="34" charset="0"/>
              <a:buChar char="•"/>
            </a:pPr>
            <a:r>
              <a:rPr lang="ru-RU" dirty="0">
                <a:latin typeface="Georgia" pitchFamily="18" charset="0"/>
              </a:rPr>
              <a:t>предложить задания для учеников;</a:t>
            </a:r>
          </a:p>
          <a:p>
            <a:pPr lvl="1" fontAlgn="base">
              <a:buFont typeface="Arial" pitchFamily="34" charset="0"/>
              <a:buChar char="•"/>
            </a:pPr>
            <a:r>
              <a:rPr lang="ru-RU" dirty="0">
                <a:latin typeface="Georgia" pitchFamily="18" charset="0"/>
              </a:rPr>
              <a:t>оценивать задания учащихся и следить за их прогрессом;</a:t>
            </a:r>
          </a:p>
          <a:p>
            <a:pPr lvl="1" fontAlgn="base">
              <a:buFont typeface="Arial" pitchFamily="34" charset="0"/>
              <a:buChar char="•"/>
            </a:pPr>
            <a:r>
              <a:rPr lang="ru-RU" dirty="0">
                <a:latin typeface="Georgia" pitchFamily="18" charset="0"/>
              </a:rPr>
              <a:t>организовать общение учащихся.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Используем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 Google Classroom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 при: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Georgia" pitchFamily="18" charset="0"/>
              </a:rPr>
              <a:t>дистанционном обучении;</a:t>
            </a:r>
          </a:p>
          <a:p>
            <a:r>
              <a:rPr lang="ru-RU" sz="3600" dirty="0">
                <a:latin typeface="Georgia" pitchFamily="18" charset="0"/>
              </a:rPr>
              <a:t>смешанном обучении;</a:t>
            </a:r>
          </a:p>
          <a:p>
            <a:r>
              <a:rPr lang="ru-RU" sz="3600" dirty="0">
                <a:latin typeface="Georgia" pitchFamily="18" charset="0"/>
              </a:rPr>
              <a:t>перевёрнутом обучении;</a:t>
            </a:r>
          </a:p>
          <a:p>
            <a:r>
              <a:rPr lang="ru-RU" sz="3600" dirty="0">
                <a:latin typeface="Georgia" pitchFamily="18" charset="0"/>
              </a:rPr>
              <a:t>инклюзивном обучении;</a:t>
            </a:r>
          </a:p>
          <a:p>
            <a:r>
              <a:rPr lang="ru-RU" sz="3600" dirty="0">
                <a:latin typeface="Georgia" pitchFamily="18" charset="0"/>
              </a:rPr>
              <a:t>и  т. д..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91544" y="2924944"/>
            <a:ext cx="8229600" cy="1143000"/>
          </a:xfrm>
        </p:spPr>
        <p:txBody>
          <a:bodyPr>
            <a:noAutofit/>
          </a:bodyPr>
          <a:lstStyle/>
          <a:p>
            <a:r>
              <a:rPr lang="ru" sz="3600" b="1" dirty="0">
                <a:solidFill>
                  <a:schemeClr val="bg2">
                    <a:lumMod val="10000"/>
                  </a:schemeClr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Cписок главных особенностей Google Classroom.</a:t>
            </a:r>
            <a:endParaRPr lang="ru-RU" sz="3600" b="1" dirty="0">
              <a:solidFill>
                <a:schemeClr val="bg2">
                  <a:lumMod val="1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" b="1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Настройка класса. 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Для каждого класса создаётся свой код, который ученики могут использовать для присоединения к сообществу. Этот процесс устраняет необходимость создания предварительных реестров.</a:t>
            </a:r>
            <a:b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" b="1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Интеграция с Google Drive.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Когда учитель использует Google Classroom, папка «Класс» автоматически создается на его диске Google с новыми вложениями для каждого создаваемого класса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" b="1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Организация. 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  <a:t>Когда ученики используют Google Classroom, папка «Класс» создается на странице их Google-диска с вложенными папками для каждого класса, к которому они присоединяются.</a:t>
            </a:r>
            <a:br>
              <a:rPr lang="ru" dirty="0">
                <a:solidFill>
                  <a:srgbClr val="333333"/>
                </a:solidFill>
                <a:highlight>
                  <a:srgbClr val="FFFFFF"/>
                </a:highlight>
                <a:latin typeface="Georgia" pitchFamily="18" charset="0"/>
                <a:ea typeface="Times New Roman"/>
                <a:cs typeface="Times New Roman"/>
                <a:sym typeface="Times New Roman"/>
              </a:rPr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810</Words>
  <Application>Microsoft Office PowerPoint</Application>
  <PresentationFormat>Широкоэкранный</PresentationFormat>
  <Paragraphs>75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Cambria</vt:lpstr>
      <vt:lpstr>Georgia</vt:lpstr>
      <vt:lpstr>Тема Office</vt:lpstr>
      <vt:lpstr>Google-classroom, как инструмент эффективного взаимодействия ученика и учителя. </vt:lpstr>
      <vt:lpstr> Что такое Google Classroom? </vt:lpstr>
      <vt:lpstr> </vt:lpstr>
      <vt:lpstr> На платформе вы можете: </vt:lpstr>
      <vt:lpstr>Используем Google Classroom при:  </vt:lpstr>
      <vt:lpstr>Cписок главных особенностей Google Classroom.</vt:lpstr>
      <vt:lpstr>Настройка класса. </vt:lpstr>
      <vt:lpstr>Интеграция с Google Drive.</vt:lpstr>
      <vt:lpstr>Организация. </vt:lpstr>
      <vt:lpstr>Автоматизация. </vt:lpstr>
      <vt:lpstr>Сроки. </vt:lpstr>
      <vt:lpstr>Работа. Исправление. </vt:lpstr>
      <vt:lpstr>Структура дистанционного курса на платформе Google Classroom. </vt:lpstr>
      <vt:lpstr>При создании и организации курса Вам будут доступны три основные вкладки: ЛЕНТА, ЗАДАНИЯ, ПОЛЬЗОВАТЕЛИ. </vt:lpstr>
      <vt:lpstr>В ЛЕНТЕ собирается и отображается актуальная информация по курсу: учебные материалы, объявления, задания, видны комментарии пользователей. </vt:lpstr>
      <vt:lpstr>Вкладка ЗАДАНИЯ позволяет добавить учебные материалы в курс и распределить задания по темам и в необходимой последовательности. </vt:lpstr>
      <vt:lpstr>В разделе ПОЛЬЗОВАТЕЛИ будет список обучаемых, присоединившихся к курсу (по коду или добавленных вручную).  </vt:lpstr>
      <vt:lpstr> Как создать свой первый курс  на платформе Google Classroom.  </vt:lpstr>
      <vt:lpstr>Где найти Google Сlassroom?</vt:lpstr>
      <vt:lpstr>Презентация PowerPoint</vt:lpstr>
      <vt:lpstr>Создаём курс.</vt:lpstr>
      <vt:lpstr>Настройки курса.</vt:lpstr>
      <vt:lpstr>Создаём «тело» курса.</vt:lpstr>
      <vt:lpstr>Создаём задания. Вариант 1.</vt:lpstr>
      <vt:lpstr>Создаём задания. Вариант 2.</vt:lpstr>
      <vt:lpstr> Добавление учащихся к курсу. </vt:lpstr>
      <vt:lpstr> Проверяем знания слушателей. </vt:lpstr>
      <vt:lpstr>Преимущества и недостатки сервиса Google Classroom. </vt:lpstr>
      <vt:lpstr> Преимущества сервиса Google Classroom. </vt:lpstr>
      <vt:lpstr> Недостатки сервиса Google Classroom. </vt:lpstr>
      <vt:lpstr>Вопросы?</vt:lpstr>
      <vt:lpstr> Спасибо за внимание. </vt:lpstr>
    </vt:vector>
  </TitlesOfParts>
  <Company>ИРО ПК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Вебинар  "Google-classroom, как инструмент эффективного взаимодействия ученика и учителя".</dc:title>
  <dc:creator>Jakovleva-NG</dc:creator>
  <cp:lastModifiedBy>Надежда</cp:lastModifiedBy>
  <cp:revision>34</cp:revision>
  <dcterms:created xsi:type="dcterms:W3CDTF">2019-04-10T09:01:05Z</dcterms:created>
  <dcterms:modified xsi:type="dcterms:W3CDTF">2021-03-23T13:27:11Z</dcterms:modified>
</cp:coreProperties>
</file>