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70" r:id="rId6"/>
    <p:sldId id="265" r:id="rId7"/>
    <p:sldId id="266" r:id="rId8"/>
    <p:sldId id="267" r:id="rId9"/>
    <p:sldId id="269" r:id="rId10"/>
    <p:sldId id="268" r:id="rId11"/>
    <p:sldId id="258" r:id="rId12"/>
    <p:sldId id="259" r:id="rId13"/>
    <p:sldId id="260" r:id="rId14"/>
    <p:sldId id="261" r:id="rId15"/>
    <p:sldId id="262" r:id="rId16"/>
    <p:sldId id="272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дежда" initials="Н" lastIdx="1" clrIdx="0">
    <p:extLst>
      <p:ext uri="{19B8F6BF-5375-455C-9EA6-DF929625EA0E}">
        <p15:presenceInfo xmlns:p15="http://schemas.microsoft.com/office/powerpoint/2012/main" userId="Надежд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7"/>
            <c:extLst>
              <c:ext xmlns:c16="http://schemas.microsoft.com/office/drawing/2014/chart" uri="{C3380CC4-5D6E-409C-BE32-E72D297353CC}">
                <c16:uniqueId val="{00000000-8DF7-40D5-B599-F3DB0CBA9D99}"/>
              </c:ext>
            </c:extLst>
          </c:dPt>
          <c:dPt>
            <c:idx val="1"/>
            <c:bubble3D val="0"/>
            <c:explosion val="6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8DF7-40D5-B599-F3DB0CBA9D99}"/>
              </c:ext>
            </c:extLst>
          </c:dPt>
          <c:dPt>
            <c:idx val="2"/>
            <c:bubble3D val="0"/>
            <c:explosion val="5"/>
            <c:extLst>
              <c:ext xmlns:c16="http://schemas.microsoft.com/office/drawing/2014/chart" uri="{C3380CC4-5D6E-409C-BE32-E72D297353CC}">
                <c16:uniqueId val="{00000002-8DF7-40D5-B599-F3DB0CBA9D99}"/>
              </c:ext>
            </c:extLst>
          </c:dPt>
          <c:dPt>
            <c:idx val="3"/>
            <c:bubble3D val="0"/>
            <c:explosion val="7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8DF7-40D5-B599-F3DB0CBA9D99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Низкие образовательные результаты выпускников</c:v>
                </c:pt>
                <c:pt idx="1">
                  <c:v>По требованию администрации школы</c:v>
                </c:pt>
                <c:pt idx="2">
                  <c:v>Желание получить новую интересную и полезную информацию</c:v>
                </c:pt>
                <c:pt idx="3">
                  <c:v>Улучшение качества образования по физике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F7-40D5-B599-F3DB0CBA9D9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673186126042882"/>
          <c:y val="8.3363751581829612E-2"/>
          <c:w val="0.33581732802389735"/>
          <c:h val="0.8763098807830577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23F-40A8-9B92-08F5CED1AB6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823F-40A8-9B92-08F5CED1AB6C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823F-40A8-9B92-08F5CED1AB6C}"/>
              </c:ext>
            </c:extLst>
          </c:dPt>
          <c:cat>
            <c:strRef>
              <c:f>Лист1!$A$2:$A$5</c:f>
              <c:strCache>
                <c:ptCount val="4"/>
                <c:pt idx="0">
                  <c:v>до 5 лет</c:v>
                </c:pt>
                <c:pt idx="1">
                  <c:v>20-30 лет</c:v>
                </c:pt>
                <c:pt idx="2">
                  <c:v>более 30</c:v>
                </c:pt>
                <c:pt idx="3">
                  <c:v>более 40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3F-40A8-9B92-08F5CED1AB6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до 5 лет</c:v>
                </c:pt>
                <c:pt idx="1">
                  <c:v>20-30 лет</c:v>
                </c:pt>
                <c:pt idx="2">
                  <c:v>более 30</c:v>
                </c:pt>
                <c:pt idx="3">
                  <c:v>более 40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823F-40A8-9B92-08F5CED1AB6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до 5 лет</c:v>
                </c:pt>
                <c:pt idx="1">
                  <c:v>20-30 лет</c:v>
                </c:pt>
                <c:pt idx="2">
                  <c:v>более 30</c:v>
                </c:pt>
                <c:pt idx="3">
                  <c:v>более 40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823F-40A8-9B92-08F5CED1AB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1122560"/>
        <c:axId val="141627392"/>
        <c:axId val="0"/>
      </c:bar3DChart>
      <c:catAx>
        <c:axId val="1411225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1627392"/>
        <c:crosses val="autoZero"/>
        <c:auto val="1"/>
        <c:lblAlgn val="ctr"/>
        <c:lblOffset val="100"/>
        <c:noMultiLvlLbl val="0"/>
      </c:catAx>
      <c:valAx>
        <c:axId val="1416273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1122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0-934B-4E99-845A-E666FB02C2B8}"/>
              </c:ext>
            </c:extLst>
          </c:dPt>
          <c:dPt>
            <c:idx val="2"/>
            <c:bubble3D val="0"/>
            <c:explosion val="4"/>
            <c:extLst>
              <c:ext xmlns:c16="http://schemas.microsoft.com/office/drawing/2014/chart" uri="{C3380CC4-5D6E-409C-BE32-E72D297353CC}">
                <c16:uniqueId val="{00000003-934B-4E99-845A-E666FB02C2B8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934B-4E99-845A-E666FB02C2B8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'Лист1'!$A$2:$A$5</c:f>
              <c:strCache>
                <c:ptCount val="4"/>
                <c:pt idx="0">
                  <c:v>Соответствие занимаемой должности.</c:v>
                </c:pt>
                <c:pt idx="2">
                  <c:v>Первая категория.</c:v>
                </c:pt>
                <c:pt idx="3">
                  <c:v>Высшая категория.</c:v>
                </c:pt>
              </c:strCache>
            </c:strRef>
          </c:cat>
          <c:val>
            <c:numRef>
              <c:f>'Лист1'!$B$2:$B$5</c:f>
              <c:numCache>
                <c:formatCode>General</c:formatCode>
                <c:ptCount val="4"/>
                <c:pt idx="0">
                  <c:v>8</c:v>
                </c:pt>
                <c:pt idx="2">
                  <c:v>5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B-4E99-845A-E666FB02C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1"/>
        <c:delete val="1"/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"/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9E94-4DDB-9676-3BF21FA49D8D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9E94-4DDB-9676-3BF21FA49D8D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0,5 - 1 ставка</c:v>
                </c:pt>
                <c:pt idx="1">
                  <c:v>1 - 1,5 ставка</c:v>
                </c:pt>
                <c:pt idx="2">
                  <c:v>1.5 - 2 ставки</c:v>
                </c:pt>
                <c:pt idx="3">
                  <c:v>более 2-х ставок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4-4DDB-9676-3BF21FA49D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4"/>
            <c:spPr/>
            <c:extLst>
              <c:ext xmlns:c16="http://schemas.microsoft.com/office/drawing/2014/chart" uri="{C3380CC4-5D6E-409C-BE32-E72D297353CC}">
                <c16:uniqueId val="{00000000-E585-42EB-99B6-E6CC7B460FE9}"/>
              </c:ext>
            </c:extLst>
          </c:dPt>
          <c:dPt>
            <c:idx val="1"/>
            <c:bubble3D val="0"/>
            <c:explosion val="7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E585-42EB-99B6-E6CC7B460FE9}"/>
              </c:ext>
            </c:extLst>
          </c:dPt>
          <c:dPt>
            <c:idx val="2"/>
            <c:bubble3D val="0"/>
            <c:explosion val="9"/>
            <c:extLst>
              <c:ext xmlns:c16="http://schemas.microsoft.com/office/drawing/2014/chart" uri="{C3380CC4-5D6E-409C-BE32-E72D297353CC}">
                <c16:uniqueId val="{00000002-E585-42EB-99B6-E6CC7B460FE9}"/>
              </c:ext>
            </c:extLst>
          </c:dPt>
          <c:dPt>
            <c:idx val="3"/>
            <c:bubble3D val="0"/>
            <c:explosion val="7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E585-42EB-99B6-E6CC7B460FE9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Повышение мотивации обучающихся</c:v>
                </c:pt>
                <c:pt idx="1">
                  <c:v>Эффективные технологии преподавания предмета</c:v>
                </c:pt>
                <c:pt idx="2">
                  <c:v>Система работы с учащимися по подготовке к ОГЭ</c:v>
                </c:pt>
                <c:pt idx="3">
                  <c:v>Получить интересный опыт и открыть для себя новое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585-42EB-99B6-E6CC7B460F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C6B3F4-2636-448B-B407-DC45B06C8B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BD7E37-FED5-48DB-8060-C993712443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DE7382-2A29-4E1B-9CF1-7DD7E4C2B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670767-582B-4321-A6B8-7C287260F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3612E2-0150-4CA4-BD3B-CBBE7B36C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2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CD6C47-D8C4-4CB8-AE13-B47F58D5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31AAEBE-C9CE-476B-953E-3A3508DC5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2FE8A7-664E-4895-A595-0085E5C92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230839-035F-45AD-8E5E-B370EB6FE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9E9DA8-6AFB-4A5E-8BA2-6B82C1EF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835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49769B3-07E9-4CB3-B2C2-E2F401503B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C6E0DA-29E4-4CEA-9688-3220CF141C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CB6904-6F72-48E2-B43F-36793FD6E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DE57E7-3A89-474C-AFAD-70C890A0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F0AA0C-2358-4851-BC78-A08D0D652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21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3EA09-2BA4-4208-A12E-E40394042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11191E-953B-475C-A107-921FD9FEE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B34C4C-13A3-4CCD-B0D6-E65EF1842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EF740F-C958-4605-93CC-E53DBA3EF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AF7244-5D37-45DE-991B-B75AAEDF5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38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20AD2-DF65-4956-A205-C0454B7A3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561352-92BA-45B1-A84F-E6FAE739E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5E6448-C9D1-429B-8DF8-3DBABDDF5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2C4563-1F8F-43F0-9093-D90571FDE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6A0498-2A34-4040-8221-2E355BB5D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41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DA2566-1320-4A2E-876E-DF3F217ED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330A43-BEC4-4FC3-8FA1-3797F21CE2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5C28018-224E-4739-B88E-EA8A41B0A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25ED47B-0845-4132-92CF-E6A8B6394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B9D2333-7824-45E0-9AEF-1730503E4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136F21-766E-4CB4-A19F-2967DA848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44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51EA9-2D13-4B7C-9880-5B0A8454C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7A52D6-242A-4658-8A75-C4903C744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9CFDD6-97CC-418C-BCAD-6C08CEF015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BCF6BB6-5714-498A-BFA9-ABDC607EEE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E95AABF-92ED-4E6F-BA5B-F516E1BA0F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4D75345-30CE-4D05-8B45-B3E9A60F9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730677E-5E5A-4D2E-9C39-50CBC179C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4DA7F7B-6E42-4ECD-8B3C-E2B4F01B3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157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D99982-8A98-472A-A2F8-69C6DDC10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1B28297-8B98-44D6-9E68-4E34943C7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8135C4-E290-4271-9609-B4D8B4452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E51D87-05BC-4460-8FD5-AD5F3EFDE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57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BCA92A-1F1B-47FE-8C9A-8F43915ED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62FF837-63F2-4BD5-A3B0-E5BE06061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56E91FA-C35B-49CE-8DAD-DC90B6226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543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EE66BB-7D3E-4E43-998B-FF1FBA3A1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ED2A2F-7952-409C-B4C2-263B85887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42E9052-F518-4E22-AF8D-73A183E92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26FCAB-8425-4488-AF1C-A9F869CF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627A90-B569-443D-B293-1786EB0B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845BC7-346F-41CB-92C5-43DBBE3B6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9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3F0B9-A2F4-4EBE-931B-7F6F527A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A558B8-64F6-4D62-BB29-AC3654274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C84D60E-5A19-4E5E-9257-83376F08E7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805361-D97D-4404-9DB3-0E5BF77F1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49F3E1-805C-4D5C-8931-C50C763D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48D04E6-2174-41B3-BD10-C85ABCD15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005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E8EA4-FEB2-43E3-9429-82922939F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D4E0FF-B3A1-4DAA-B7BF-8112C5B4C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3F00E4-D8ED-4CC7-BA23-4027204A6F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17C6-9F08-4A6B-BBC4-406082257C5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A85BC4-A3DC-4925-9250-D576549FD5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924E27-599F-4D7D-A1F8-C30661384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3AF6-B120-4D74-8EB4-CA702BEEEBF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29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nadeghda108@gmail.com" TargetMode="External"/><Relationship Id="rId2" Type="http://schemas.openxmlformats.org/officeDocument/2006/relationships/hyperlink" Target="mailto:fanni1909@yandex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B5F00-2FCD-4426-8FCB-B6A8A00B2A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833" y="129706"/>
            <a:ext cx="11224334" cy="23876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Установочный вебинар по проекту  "Образовательный лифт: ШНОР» для сетевой группы физиков.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1D0A72-850E-41C5-AEBD-5A6C7864E7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530" y="2647013"/>
            <a:ext cx="10744940" cy="64686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Яковлева Н.Г., научный  сотрудник отдела  НМС ОО ГАУ ДПО «ИРО ПК» </a:t>
            </a:r>
          </a:p>
          <a:p>
            <a:endParaRPr lang="ru-RU" dirty="0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DCBD7E9-38DC-4CE8-B140-6E752716C2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138"/>
          <a:stretch/>
        </p:blipFill>
        <p:spPr>
          <a:xfrm>
            <a:off x="6101678" y="3528574"/>
            <a:ext cx="5361235" cy="291853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F500CF-3CBB-492B-8C37-F51686285D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37" b="10716"/>
          <a:stretch/>
        </p:blipFill>
        <p:spPr>
          <a:xfrm>
            <a:off x="729087" y="3528574"/>
            <a:ext cx="5162366" cy="2918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0624A78-A86A-493B-8836-F09AE275B42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1335" y="263555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85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65126"/>
            <a:ext cx="10033686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>
                <a:latin typeface="Georgia" pitchFamily="18" charset="0"/>
              </a:rPr>
              <a:t>     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Какую помощь Вы хотели бы получить?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9182335" y="226259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9205610"/>
              </p:ext>
            </p:extLst>
          </p:nvPr>
        </p:nvGraphicFramePr>
        <p:xfrm>
          <a:off x="1289957" y="1825626"/>
          <a:ext cx="9764486" cy="3693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A6F67731-9DD0-4CA5-B0A3-F34F01366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6"/>
            <a:ext cx="9303798" cy="842238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r>
              <a:rPr lang="ru-RU" dirty="0">
                <a:latin typeface="Georgia" panose="02040502050405020303" pitchFamily="18" charset="0"/>
              </a:rPr>
              <a:t> 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Результат участия в проекте.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60EFFB-69AE-4E75-9D49-B4AD0F27E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8072"/>
            <a:ext cx="10515600" cy="4351338"/>
          </a:xfrm>
        </p:spPr>
        <p:txBody>
          <a:bodyPr/>
          <a:lstStyle/>
          <a:p>
            <a:pPr>
              <a:buClr>
                <a:srgbClr val="FFC000"/>
              </a:buClr>
            </a:pPr>
            <a:r>
              <a:rPr lang="ru-RU" dirty="0">
                <a:latin typeface="Georgia" panose="02040502050405020303" pitchFamily="18" charset="0"/>
              </a:rPr>
              <a:t>Участие в системе обмена опытом.</a:t>
            </a:r>
          </a:p>
          <a:p>
            <a:pPr>
              <a:buClr>
                <a:srgbClr val="FFC000"/>
              </a:buClr>
            </a:pPr>
            <a:r>
              <a:rPr lang="ru-RU" dirty="0">
                <a:latin typeface="Georgia" panose="02040502050405020303" pitchFamily="18" charset="0"/>
              </a:rPr>
              <a:t>Использование современных педагогических технологий.</a:t>
            </a:r>
          </a:p>
          <a:p>
            <a:pPr>
              <a:buClr>
                <a:srgbClr val="FFC000"/>
              </a:buClr>
            </a:pPr>
            <a:r>
              <a:rPr lang="ru-RU" dirty="0">
                <a:latin typeface="Georgia" panose="02040502050405020303" pitchFamily="18" charset="0"/>
              </a:rPr>
              <a:t>Учёт индивидуальных особенностей в учебном процессе.</a:t>
            </a:r>
          </a:p>
          <a:p>
            <a:pPr>
              <a:buClr>
                <a:srgbClr val="FFC000"/>
              </a:buClr>
            </a:pPr>
            <a:r>
              <a:rPr lang="ru-RU" dirty="0">
                <a:latin typeface="Georgia" panose="02040502050405020303" pitchFamily="18" charset="0"/>
              </a:rPr>
              <a:t>Повышение уровня мотивации обучающихся.</a:t>
            </a:r>
          </a:p>
          <a:p>
            <a:pPr>
              <a:buClr>
                <a:srgbClr val="FFC000"/>
              </a:buClr>
            </a:pPr>
            <a:r>
              <a:rPr lang="ru-RU" dirty="0">
                <a:latin typeface="Georgia" panose="02040502050405020303" pitchFamily="18" charset="0"/>
              </a:rPr>
              <a:t>Уменьшение доли родителей, недовольных преподаванием предмета.</a:t>
            </a:r>
          </a:p>
          <a:p>
            <a:pPr>
              <a:buClr>
                <a:srgbClr val="FFC000"/>
              </a:buClr>
            </a:pPr>
            <a:r>
              <a:rPr lang="ru-RU" dirty="0">
                <a:latin typeface="Georgia" panose="02040502050405020303" pitchFamily="18" charset="0"/>
              </a:rPr>
              <a:t> Уверенность  учителя в своей педагогической компетентности.</a:t>
            </a:r>
          </a:p>
        </p:txBody>
      </p:sp>
      <p:sp>
        <p:nvSpPr>
          <p:cNvPr id="6" name="Прямоугольный треугольник 5">
            <a:extLst>
              <a:ext uri="{FF2B5EF4-FFF2-40B4-BE49-F238E27FC236}">
                <a16:creationId xmlns:a16="http://schemas.microsoft.com/office/drawing/2014/main" id="{106FCA66-30AC-4E42-9B99-400EE8079EAE}"/>
              </a:ext>
            </a:extLst>
          </p:cNvPr>
          <p:cNvSpPr/>
          <p:nvPr/>
        </p:nvSpPr>
        <p:spPr>
          <a:xfrm rot="16200000">
            <a:off x="8372783" y="365124"/>
            <a:ext cx="93101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22753" y="6364181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08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583B5F-C4CF-4F56-A6DE-E6D7B4D3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365125"/>
            <a:ext cx="11958221" cy="868871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   Что получит</a:t>
            </a:r>
            <a:r>
              <a:rPr lang="ru-RU" dirty="0">
                <a:latin typeface="Georgia" panose="02040502050405020303" pitchFamily="18" charset="0"/>
              </a:rPr>
              <a:t> 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учитель, работая в проекте.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956BB7-E391-4562-91BF-85085D49A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Результативное участие в краевом проекте (сертификат).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Участие в работе временной творческой группы (приказ).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Создание инновационного продукта (ссылка на продукт).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Выступление на краевой конференции (сертификат).*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Публикация методической разработки.*</a:t>
            </a:r>
          </a:p>
          <a:p>
            <a:pPr marL="0" indent="0"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/>
              <a:t>*данный пункт выполняется по желанию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Georgia" panose="02040502050405020303" pitchFamily="18" charset="0"/>
            </a:endParaRPr>
          </a:p>
          <a:p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5C00D7-8495-44F8-A045-06DD5A0E7DA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34329" y="365125"/>
            <a:ext cx="932769" cy="10364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14136A-CB13-4760-8B46-FD47CF3B323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42618" y="6364181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847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0D363-2C9D-4FC6-B886-02A86EA5F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94105"/>
            <a:ext cx="5877018" cy="780093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График проекта.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625697A-3D3A-4491-AA10-1A3CE390AE8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4248" y="294105"/>
            <a:ext cx="932769" cy="932769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784BF566-BEE1-4818-BA6C-3DC033696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7352"/>
            <a:ext cx="10515600" cy="435133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Установочный семинар/вебинар – 24 марта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1 по проверке заданий/выдаче новых</a:t>
            </a:r>
            <a:r>
              <a:rPr lang="ru-RU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– 14 апреля в 17.00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2 по проверке заданий/выдаче новых – 12 мая в 17.00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Промежуточный семинар/вебинар</a:t>
            </a:r>
            <a:r>
              <a:rPr lang="ru-RU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– 24 августа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Вебинар-консультация 3 по проверке заданий / программ / проектов – 22 сентября </a:t>
            </a:r>
            <a:r>
              <a:rPr lang="ru-RU" dirty="0">
                <a:solidFill>
                  <a:srgbClr val="333333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в 17.00</a:t>
            </a:r>
            <a:endParaRPr lang="ru-RU" dirty="0">
              <a:solidFill>
                <a:srgbClr val="333333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Итоговый семинар/вебинар – 20 октября в 11.00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>
                <a:solidFill>
                  <a:srgbClr val="333333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Итоговая конференция по проекту - ноябрь</a:t>
            </a:r>
            <a:endParaRPr lang="ru-RU" dirty="0">
              <a:latin typeface="Georgia" panose="02040502050405020303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7DA2A30-D1F4-4A4C-ADBD-01BE236862E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0182" y="6266527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727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02126-516C-43D0-9445-D59CFEBD7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5841507" cy="868871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Задания проекта.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DDFB85-0581-455E-A332-9EF8F80B74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39194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Создание плана – проекта образовательного курса с использованием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Google-classroom или без него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Создание рабочих листов к каждому занятию курса.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Наполнение курса содержательным контентом.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«Декомпозиция» одного или нескольких заданий из дефицитных образовательных результатов.*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ru-RU" sz="2000" dirty="0"/>
              <a:t>*данный пункт выполняется по желанию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7327C69-020F-49FB-8403-D0A7854503E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8738" y="365125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8B420E5-56D4-4560-AE30-E97A99845B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43549" y="6260811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592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0EB6A2-421C-4256-88BC-031E8A4E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4003829" cy="782295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Задание 1.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D3E82D-6F2E-424A-9EF9-94D99D033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8827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Georgia" panose="02040502050405020303" pitchFamily="18" charset="0"/>
              </a:rPr>
              <a:t>Создание плана – проекта образовательного курса с использованием 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Google-classroom или без него</a:t>
            </a:r>
            <a:r>
              <a:rPr lang="ru-RU" dirty="0">
                <a:latin typeface="Georgia" panose="02040502050405020303" pitchFamily="18" charset="0"/>
              </a:rPr>
              <a:t>. </a:t>
            </a:r>
          </a:p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</a:rPr>
              <a:t>Что это может быть?</a:t>
            </a:r>
          </a:p>
          <a:p>
            <a:pPr lvl="1"/>
            <a:r>
              <a:rPr lang="ru-RU" dirty="0">
                <a:latin typeface="Georgia" panose="02040502050405020303" pitchFamily="18" charset="0"/>
              </a:rPr>
              <a:t>Курс по подготовке к ВПР.</a:t>
            </a:r>
          </a:p>
          <a:p>
            <a:pPr lvl="1"/>
            <a:r>
              <a:rPr lang="ru-RU" dirty="0">
                <a:latin typeface="Georgia" panose="02040502050405020303" pitchFamily="18" charset="0"/>
              </a:rPr>
              <a:t>Курс по подготовке к ОГЭ.</a:t>
            </a:r>
          </a:p>
          <a:p>
            <a:pPr lvl="1"/>
            <a:r>
              <a:rPr lang="ru-RU" dirty="0">
                <a:latin typeface="Georgia" panose="02040502050405020303" pitchFamily="18" charset="0"/>
              </a:rPr>
              <a:t>Курс по подготовке к ЕГЭ.</a:t>
            </a:r>
          </a:p>
          <a:p>
            <a:pPr lvl="1"/>
            <a:r>
              <a:rPr lang="ru-RU" dirty="0">
                <a:latin typeface="Georgia" panose="02040502050405020303" pitchFamily="18" charset="0"/>
              </a:rPr>
              <a:t>Или совершенно не связанный с внешними мониторингами, но направленный на развитие ученика и его компетенций.</a:t>
            </a:r>
          </a:p>
          <a:p>
            <a:pPr marL="0" indent="0">
              <a:buNone/>
            </a:pPr>
            <a:r>
              <a:rPr lang="ru-RU" b="1" dirty="0">
                <a:latin typeface="Georgia" panose="02040502050405020303" pitchFamily="18" charset="0"/>
              </a:rPr>
              <a:t>Срок выполнения – 9 апреля 2021 года.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085C70-A2FF-4D5E-B3EC-2BFBBB7DC0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0858" y="214652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940DB1-16DB-4DE2-A3D1-8AFD0F7EBB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52427" y="6275404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15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0EB6A2-421C-4256-88BC-031E8A4E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5797118" cy="782295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Правила работы.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D3E82D-6F2E-424A-9EF9-94D99D033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056" y="1488273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Проверяем почту.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Отвечаем на каждое письмо.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Если за 3 дня до вебинара нет письма с ссылкой на него, пишите.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Сообщаем обо всех непредвиденных  обстоятельствах, которые могут помешать Вашей работе.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Georgia" panose="02040502050405020303" pitchFamily="18" charset="0"/>
              </a:rPr>
              <a:t>Соблюдаем сроки сдачи заданий.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0085C70-A2FF-4D5E-B3EC-2BFBBB7DC0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4249" y="289887"/>
            <a:ext cx="932769" cy="9327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940DB1-16DB-4DE2-A3D1-8AFD0F7EBB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52427" y="6275404"/>
            <a:ext cx="270685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55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873BD19-12D0-4FD8-8DA8-6AE4F9BACD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dirty="0">
                <a:latin typeface="Georgia" pitchFamily="18" charset="0"/>
              </a:rPr>
              <a:t>Спасибо за внимание.</a:t>
            </a:r>
            <a:br>
              <a:rPr lang="ru-RU" b="0" dirty="0">
                <a:latin typeface="Georgia" pitchFamily="18" charset="0"/>
              </a:rPr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2DDC601-0A1D-4305-BFC9-79ACF1372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29680"/>
            <a:ext cx="9144000" cy="1655762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Яковлева Надежда Геннадьевна, научный сотрудник отдела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НМС ОО «ИРО ПК» (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с.т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. 8-909-731-01-80, e-</a:t>
            </a:r>
            <a:r>
              <a:rPr lang="ru-RU" sz="2400" dirty="0" err="1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mail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 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hlinkClick r:id="rId2"/>
              </a:rPr>
              <a:t>fanni1909@yandex.ru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hlinkClick r:id="rId3"/>
              </a:rPr>
              <a:t>nadeghda108@gmail.com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) </a:t>
            </a:r>
            <a:endParaRPr lang="ru-RU" sz="2400" dirty="0">
              <a:latin typeface="Georgia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0657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E69E08-9850-450A-8D48-6D524CC4B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6228"/>
            <a:ext cx="11674136" cy="826547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ru-RU" sz="4000" dirty="0">
                <a:latin typeface="Georgia" panose="02040502050405020303" pitchFamily="18" charset="0"/>
              </a:rPr>
              <a:t>       </a:t>
            </a:r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Проект "Образовательный лифт: ШНОР»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B5DD0A-419A-4C08-9851-2FF25B9B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5938"/>
            <a:ext cx="10515600" cy="2725445"/>
          </a:xfrm>
        </p:spPr>
        <p:txBody>
          <a:bodyPr>
            <a:normAutofit/>
          </a:bodyPr>
          <a:lstStyle/>
          <a:p>
            <a:pPr>
              <a:buClr>
                <a:srgbClr val="FFC000"/>
              </a:buClr>
              <a:buSzPct val="100000"/>
              <a:buFont typeface="Georgia" panose="02040502050405020303" pitchFamily="18" charset="0"/>
              <a:buChar char="●"/>
            </a:pPr>
            <a:r>
              <a:rPr lang="ru-RU" dirty="0">
                <a:latin typeface="Georgia" panose="02040502050405020303" pitchFamily="18" charset="0"/>
              </a:rPr>
              <a:t>Проект "Образовательный лифт: ШНОР» - региональный проект.</a:t>
            </a:r>
          </a:p>
          <a:p>
            <a:pPr>
              <a:buClr>
                <a:srgbClr val="FFC000"/>
              </a:buClr>
              <a:buSzPct val="100000"/>
              <a:buFont typeface="Georgia" panose="02040502050405020303" pitchFamily="18" charset="0"/>
              <a:buChar char="●"/>
            </a:pPr>
            <a:r>
              <a:rPr lang="ru-RU" b="1" dirty="0">
                <a:latin typeface="Georgia" panose="02040502050405020303" pitchFamily="18" charset="0"/>
              </a:rPr>
              <a:t>Идея проекта: </a:t>
            </a:r>
            <a:r>
              <a:rPr lang="ru-RU" dirty="0">
                <a:latin typeface="Georgia" panose="02040502050405020303" pitchFamily="18" charset="0"/>
              </a:rPr>
              <a:t>поддержка школ с низкими образовательными результатами.</a:t>
            </a:r>
          </a:p>
          <a:p>
            <a:pPr>
              <a:buClr>
                <a:srgbClr val="FFC000"/>
              </a:buClr>
              <a:buSzPct val="100000"/>
              <a:buFont typeface="Georgia" panose="02040502050405020303" pitchFamily="18" charset="0"/>
              <a:buChar char="●"/>
            </a:pPr>
            <a:r>
              <a:rPr lang="ru-RU" dirty="0">
                <a:latin typeface="Georgia" panose="02040502050405020303" pitchFamily="18" charset="0"/>
              </a:rPr>
              <a:t>В 2021 году проект стал частью федерального проекта 500+*.</a:t>
            </a:r>
          </a:p>
          <a:p>
            <a:pPr marL="0" indent="0">
              <a:buClr>
                <a:srgbClr val="FFC000"/>
              </a:buClr>
              <a:buSzPct val="100000"/>
              <a:buNone/>
            </a:pPr>
            <a:endParaRPr lang="ru-RU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090724-EFDF-4CA9-BD07-1BA08F17C05B}"/>
              </a:ext>
            </a:extLst>
          </p:cNvPr>
          <p:cNvSpPr txBox="1"/>
          <p:nvPr/>
        </p:nvSpPr>
        <p:spPr>
          <a:xfrm>
            <a:off x="1111928" y="4464546"/>
            <a:ext cx="98697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*</a:t>
            </a:r>
            <a:r>
              <a:rPr lang="ru-RU" sz="2000" dirty="0"/>
              <a:t>Название проекта «500+» отражает задачу достижения функциональной   грамотности (достижение каждой школой уровня   подготовки учеников, соответствующего баллам выше 500 по шкале PISA)</a:t>
            </a:r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10689857" y="25859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5AB12DA4-E0D4-4399-90E7-979DBF417106}"/>
              </a:ext>
            </a:extLst>
          </p:cNvPr>
          <p:cNvSpPr/>
          <p:nvPr/>
        </p:nvSpPr>
        <p:spPr>
          <a:xfrm>
            <a:off x="9294920" y="6365290"/>
            <a:ext cx="2689935" cy="292963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ГАУ ДПО «ИРО ПК»</a:t>
            </a:r>
          </a:p>
        </p:txBody>
      </p:sp>
    </p:spTree>
    <p:extLst>
      <p:ext uri="{BB962C8B-B14F-4D97-AF65-F5344CB8AC3E}">
        <p14:creationId xmlns:p14="http://schemas.microsoft.com/office/powerpoint/2010/main" val="2744621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8130746" cy="705793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     Причина участия в проекте.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695881"/>
              </p:ext>
            </p:extLst>
          </p:nvPr>
        </p:nvGraphicFramePr>
        <p:xfrm>
          <a:off x="1305017" y="1825625"/>
          <a:ext cx="10227075" cy="4131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ый треугольник 4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7164063" y="37392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7735330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     Состав сетевой группы (стаж).</a:t>
            </a: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6842787" y="25097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469282"/>
              </p:ext>
            </p:extLst>
          </p:nvPr>
        </p:nvGraphicFramePr>
        <p:xfrm>
          <a:off x="1670956" y="1515382"/>
          <a:ext cx="7587343" cy="4281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8896866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     Состав сетевой группы (категория).</a:t>
            </a: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7930183" y="39925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6667613"/>
              </p:ext>
            </p:extLst>
          </p:nvPr>
        </p:nvGraphicFramePr>
        <p:xfrm>
          <a:off x="1573426" y="1825625"/>
          <a:ext cx="8657969" cy="3924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365126"/>
            <a:ext cx="8798011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    Состав сетевой группы (нагрузка).</a:t>
            </a: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8070225" y="1461935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sp>
        <p:nvSpPr>
          <p:cNvPr id="6" name="Прямоугольный треугольник 5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8061987" y="53266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Содержимое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585049"/>
              </p:ext>
            </p:extLst>
          </p:nvPr>
        </p:nvGraphicFramePr>
        <p:xfrm>
          <a:off x="1458097" y="1825626"/>
          <a:ext cx="9036908" cy="3479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6878595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     Ваши сильные стороны.</a:t>
            </a: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6035479" y="267448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190" t="27709" r="30402" b="46539"/>
          <a:stretch>
            <a:fillRect/>
          </a:stretch>
        </p:blipFill>
        <p:spPr bwMode="auto">
          <a:xfrm>
            <a:off x="651274" y="1589902"/>
            <a:ext cx="10936941" cy="402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7735330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/>
              <a:t>      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Ваши факторы риска.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6842787" y="250972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086" t="24116" r="30832" b="51273"/>
          <a:stretch>
            <a:fillRect/>
          </a:stretch>
        </p:blipFill>
        <p:spPr bwMode="auto">
          <a:xfrm>
            <a:off x="568412" y="1462677"/>
            <a:ext cx="11405796" cy="40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11607114" cy="590464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rPr>
              <a:t>     Причины неуспешности Ваших учеников?</a:t>
            </a:r>
          </a:p>
        </p:txBody>
      </p:sp>
      <p:sp>
        <p:nvSpPr>
          <p:cNvPr id="4" name="Прямоугольный треугольник 3">
            <a:extLst>
              <a:ext uri="{FF2B5EF4-FFF2-40B4-BE49-F238E27FC236}">
                <a16:creationId xmlns:a16="http://schemas.microsoft.com/office/drawing/2014/main" id="{C0660B1A-605F-4C7C-9CF7-8E2CAD51D94F}"/>
              </a:ext>
            </a:extLst>
          </p:cNvPr>
          <p:cNvSpPr/>
          <p:nvPr/>
        </p:nvSpPr>
        <p:spPr>
          <a:xfrm rot="16200000">
            <a:off x="10640432" y="382778"/>
            <a:ext cx="1037546" cy="931015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004AC16-2300-4163-8CC9-F99E1D1E80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6299" y="6364181"/>
            <a:ext cx="2706859" cy="493819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086" t="58193" r="30512" b="15302"/>
          <a:stretch>
            <a:fillRect/>
          </a:stretch>
        </p:blipFill>
        <p:spPr bwMode="auto">
          <a:xfrm>
            <a:off x="844202" y="1403909"/>
            <a:ext cx="9896806" cy="374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522</Words>
  <Application>Microsoft Office PowerPoint</Application>
  <PresentationFormat>Широкоэкранный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Georgia</vt:lpstr>
      <vt:lpstr>Тема Office</vt:lpstr>
      <vt:lpstr>Установочный вебинар по проекту  "Образовательный лифт: ШНОР» для сетевой группы физиков.</vt:lpstr>
      <vt:lpstr>       Проект "Образовательный лифт: ШНОР»</vt:lpstr>
      <vt:lpstr>      Причина участия в проекте.</vt:lpstr>
      <vt:lpstr>      Состав сетевой группы (стаж).</vt:lpstr>
      <vt:lpstr>      Состав сетевой группы (категория).</vt:lpstr>
      <vt:lpstr>     Состав сетевой группы (нагрузка).</vt:lpstr>
      <vt:lpstr>      Ваши сильные стороны.</vt:lpstr>
      <vt:lpstr>       Ваши факторы риска.</vt:lpstr>
      <vt:lpstr>     Причины неуспешности Ваших учеников?</vt:lpstr>
      <vt:lpstr>      Какую помощь Вы хотели бы получить?</vt:lpstr>
      <vt:lpstr>      Результат участия в проекте.</vt:lpstr>
      <vt:lpstr>   Что получит  учитель, работая в проекте.</vt:lpstr>
      <vt:lpstr>      График проекта.</vt:lpstr>
      <vt:lpstr>     Задания проекта.</vt:lpstr>
      <vt:lpstr>     Задание 1.</vt:lpstr>
      <vt:lpstr>     Правила работы.</vt:lpstr>
      <vt:lpstr>Спасибо за внимание.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семинар по проекту  "Образовательный лифт: ШНОР» для сетевой группы физиков.</dc:title>
  <dc:creator>Надежда</dc:creator>
  <cp:lastModifiedBy>Надежда</cp:lastModifiedBy>
  <cp:revision>44</cp:revision>
  <dcterms:created xsi:type="dcterms:W3CDTF">2021-03-22T10:52:56Z</dcterms:created>
  <dcterms:modified xsi:type="dcterms:W3CDTF">2021-03-23T16:12:46Z</dcterms:modified>
</cp:coreProperties>
</file>