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351" r:id="rId5"/>
    <p:sldId id="268" r:id="rId6"/>
    <p:sldId id="260" r:id="rId7"/>
    <p:sldId id="335" r:id="rId8"/>
    <p:sldId id="336" r:id="rId9"/>
    <p:sldId id="340" r:id="rId10"/>
    <p:sldId id="264" r:id="rId11"/>
    <p:sldId id="259" r:id="rId12"/>
    <p:sldId id="341" r:id="rId13"/>
    <p:sldId id="342" r:id="rId14"/>
    <p:sldId id="343" r:id="rId15"/>
    <p:sldId id="344" r:id="rId16"/>
    <p:sldId id="345" r:id="rId17"/>
    <p:sldId id="347" r:id="rId18"/>
    <p:sldId id="349" r:id="rId19"/>
    <p:sldId id="350" r:id="rId20"/>
    <p:sldId id="348" r:id="rId21"/>
    <p:sldId id="257" r:id="rId22"/>
    <p:sldId id="323" r:id="rId23"/>
    <p:sldId id="324" r:id="rId24"/>
    <p:sldId id="325" r:id="rId25"/>
    <p:sldId id="326" r:id="rId26"/>
    <p:sldId id="328" r:id="rId27"/>
    <p:sldId id="327" r:id="rId28"/>
    <p:sldId id="329" r:id="rId29"/>
    <p:sldId id="330" r:id="rId30"/>
    <p:sldId id="332" r:id="rId31"/>
    <p:sldId id="331" r:id="rId32"/>
    <p:sldId id="258" r:id="rId33"/>
    <p:sldId id="338" r:id="rId34"/>
    <p:sldId id="339" r:id="rId35"/>
    <p:sldId id="265" r:id="rId36"/>
    <p:sldId id="273" r:id="rId37"/>
    <p:sldId id="337" r:id="rId38"/>
    <p:sldId id="352" r:id="rId39"/>
    <p:sldId id="320" r:id="rId40"/>
    <p:sldId id="276" r:id="rId41"/>
    <p:sldId id="35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B7F"/>
    <a:srgbClr val="8DA9DB"/>
    <a:srgbClr val="FFDF79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+mn-lt"/>
                <a:ea typeface="Cambria" panose="02040503050406030204" pitchFamily="18" charset="0"/>
              </a:rPr>
              <a:t>Вы ранее принимали участие в работе школьных, муниципальных или краевых мероприятий, объединений, тематикой которых была обозначена функциональная грамотность, в т.ч. естественнонаучная?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5"/>
          <c:y val="0.32090623025921322"/>
          <c:w val="0.76700415685261936"/>
          <c:h val="0.51844927003457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ранее принимали участие в работе школьных, муниципальных или краевых мероприятий, объединений, тематикой которых была обозначена функциональная грамотность, в т.ч. естественнонаучная?</c:v>
                </c:pt>
              </c:strCache>
            </c:strRef>
          </c:tx>
          <c:spPr>
            <a:solidFill>
              <a:srgbClr val="8DA9D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explosion val="16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A97-4176-95C3-F8F28A02B18D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97-4176-95C3-F8F28A02B18D}"/>
              </c:ext>
            </c:extLst>
          </c:dPt>
          <c:dPt>
            <c:idx val="2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9B-4D49-84A5-C66A13B4A037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9B-4D49-84A5-C66A13B4A0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7-4176-95C3-F8F28A02B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436814714566929"/>
          <c:y val="0.94030690547077767"/>
          <c:w val="0.19232455708661417"/>
          <c:h val="5.9693094529222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74999999999999"/>
          <c:y val="0.26060154646890094"/>
          <c:w val="0.70625000000000004"/>
          <c:h val="0.51565486493264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Насколько хорошо Вы понимаете, что в себя включает понятие "естественнонаучная грамотность" (школьников, взрослых людей)?</c:v>
                </c:pt>
              </c:strCache>
            </c:strRef>
          </c:tx>
          <c:spPr>
            <a:solidFill>
              <a:srgbClr val="8DA9DB"/>
            </a:solidFill>
          </c:spPr>
          <c:explosion val="12"/>
          <c:dPt>
            <c:idx val="0"/>
            <c:bubble3D val="0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1B-452D-B3A9-F2364AD61680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8D-4485-A055-D601A1283004}"/>
              </c:ext>
            </c:extLst>
          </c:dPt>
          <c:dPt>
            <c:idx val="2"/>
            <c:bubble3D val="0"/>
            <c:spPr>
              <a:solidFill>
                <a:srgbClr val="9ECB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C1B-452D-B3A9-F2364AD61680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8D-4485-A055-D601A12830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очень хорошо понимаю</c:v>
                </c:pt>
                <c:pt idx="1">
                  <c:v>Имею представление об этом</c:v>
                </c:pt>
                <c:pt idx="2">
                  <c:v>Пока недостаточно понимаю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0.2</c:v>
                </c:pt>
                <c:pt idx="1">
                  <c:v>0.65</c:v>
                </c:pt>
                <c:pt idx="2" formatCode="0.0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B-452D-B3A9-F2364AD61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Ваш взгляд, способствует ли содержание и методический аппарат учебника по предмету, который Вы преподаёте, формированию естественнонаучной грамотности (ЕНГ) школьников?</c:v>
                </c:pt>
              </c:strCache>
            </c:strRef>
          </c:tx>
          <c:spPr>
            <a:solidFill>
              <a:srgbClr val="8DA9DB"/>
            </a:solidFill>
          </c:spPr>
          <c:dPt>
            <c:idx val="0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D2-44D1-9390-D46E966C812C}"/>
              </c:ext>
            </c:extLst>
          </c:dPt>
          <c:dPt>
            <c:idx val="1"/>
            <c:bubble3D val="0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AEA-4CAC-ADA8-05E1B660203B}"/>
              </c:ext>
            </c:extLst>
          </c:dPt>
          <c:dPt>
            <c:idx val="2"/>
            <c:bubble3D val="0"/>
            <c:spPr>
              <a:solidFill>
                <a:srgbClr val="9ECB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EA-4CAC-ADA8-05E1B660203B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D2-44D1-9390-D46E966C81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учебник содержит много заданийпрактико-ориентированного,проблемного характера, позволяетформировать умение применятьполученные знания в нестандартны…</c:v>
                </c:pt>
                <c:pt idx="1">
                  <c:v>Нет, учебник практически не содержит (или содержит очень мало) заданий практико-ориентированного, проблемного характера, не позволяет формировать умение применять полученные знания за пределами учебного содержания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</c:v>
                </c:pt>
                <c:pt idx="1">
                  <c:v>0.35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A-4CAC-ADA8-05E1B6602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Задания на развитие и проверку каких умений из перечисленных ниже, Вы наиболее часто применяете в учебном процессе?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ECB7F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естественнонаучное объяснение явлений</c:v>
                </c:pt>
                <c:pt idx="1">
                  <c:v>распознавание или формулирование целей исследования</c:v>
                </c:pt>
                <c:pt idx="2">
                  <c:v>выдвижение объяснительных гипотез и предложение способов их проверки</c:v>
                </c:pt>
                <c:pt idx="3">
                  <c:v>предложение или оценка способов научного исследования какого-либо вопроса</c:v>
                </c:pt>
                <c:pt idx="4">
                  <c:v>анализ и интерпретация каких-либо данных, получение соответствующих выводов</c:v>
                </c:pt>
                <c:pt idx="5">
                  <c:v>преобразование одной формы представления данных в другую</c:v>
                </c:pt>
                <c:pt idx="6">
                  <c:v>оценка научных аргументов и доказательств из различных источников (например, газет, интернета, журналов)</c:v>
                </c:pt>
                <c:pt idx="7">
                  <c:v>описание и оценка способов, которые используют ученые для обеспечения надежности данных и достоверности объяснений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0.95</c:v>
                </c:pt>
                <c:pt idx="1">
                  <c:v>0.35</c:v>
                </c:pt>
                <c:pt idx="2">
                  <c:v>0.3</c:v>
                </c:pt>
                <c:pt idx="3">
                  <c:v>0.15</c:v>
                </c:pt>
                <c:pt idx="4">
                  <c:v>0.4</c:v>
                </c:pt>
                <c:pt idx="5">
                  <c:v>0.25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B-4CF7-9D63-A728F996D8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естественнонаучное объяснение явлений</c:v>
                </c:pt>
                <c:pt idx="1">
                  <c:v>распознавание или формулирование целей исследования</c:v>
                </c:pt>
                <c:pt idx="2">
                  <c:v>выдвижение объяснительных гипотез и предложение способов их проверки</c:v>
                </c:pt>
                <c:pt idx="3">
                  <c:v>предложение или оценка способов научного исследования какого-либо вопроса</c:v>
                </c:pt>
                <c:pt idx="4">
                  <c:v>анализ и интерпретация каких-либо данных, получение соответствующих выводов</c:v>
                </c:pt>
                <c:pt idx="5">
                  <c:v>преобразование одной формы представления данных в другую</c:v>
                </c:pt>
                <c:pt idx="6">
                  <c:v>оценка научных аргументов и доказательств из различных источников (например, газет, интернета, журналов)</c:v>
                </c:pt>
                <c:pt idx="7">
                  <c:v>описание и оценка способов, которые используют ученые для обеспечения надежности данных и достоверности объяснений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4DB-4CF7-9D63-A728F996D8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естественнонаучное объяснение явлений</c:v>
                </c:pt>
                <c:pt idx="1">
                  <c:v>распознавание или формулирование целей исследования</c:v>
                </c:pt>
                <c:pt idx="2">
                  <c:v>выдвижение объяснительных гипотез и предложение способов их проверки</c:v>
                </c:pt>
                <c:pt idx="3">
                  <c:v>предложение или оценка способов научного исследования какого-либо вопроса</c:v>
                </c:pt>
                <c:pt idx="4">
                  <c:v>анализ и интерпретация каких-либо данных, получение соответствующих выводов</c:v>
                </c:pt>
                <c:pt idx="5">
                  <c:v>преобразование одной формы представления данных в другую</c:v>
                </c:pt>
                <c:pt idx="6">
                  <c:v>оценка научных аргументов и доказательств из различных источников (например, газет, интернета, журналов)</c:v>
                </c:pt>
                <c:pt idx="7">
                  <c:v>описание и оценка способов, которые используют ученые для обеспечения надежности данных и достоверности объяснений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4DB-4CF7-9D63-A728F996D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02166400"/>
        <c:axId val="1102168480"/>
      </c:barChart>
      <c:catAx>
        <c:axId val="110216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168480"/>
        <c:crosses val="autoZero"/>
        <c:auto val="1"/>
        <c:lblAlgn val="ctr"/>
        <c:lblOffset val="100"/>
        <c:noMultiLvlLbl val="0"/>
      </c:catAx>
      <c:valAx>
        <c:axId val="110216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16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0.2579739629691214"/>
          <c:w val="0.73906249999999996"/>
          <c:h val="0.57779284093301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опыт самостоятельной разработки критериев оценивания к учебным заданиям (своим или чужим)?</c:v>
                </c:pt>
              </c:strCache>
            </c:strRef>
          </c:tx>
          <c:spPr>
            <a:solidFill>
              <a:srgbClr val="8DA9DB"/>
            </a:solidFill>
          </c:spPr>
          <c:dPt>
            <c:idx val="0"/>
            <c:bubble3D val="0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8D9-4C8B-9E11-188713FAFFA8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E8-4C40-AB42-576BD8662A46}"/>
              </c:ext>
            </c:extLst>
          </c:dPt>
          <c:dPt>
            <c:idx val="2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E8-4C40-AB42-576BD8662A46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E8-4C40-AB42-576BD8662A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C8B-9E11-188713FA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>
                <a:effectLst/>
              </a:rPr>
              <a:t>Вы зарегистрированы на портале "Российская электронная школа" (РЭШ)?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0.2579739629691214"/>
          <c:w val="0.73906249999999996"/>
          <c:h val="0.57779284093301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DA9DB"/>
            </a:solidFill>
          </c:spPr>
          <c:dPt>
            <c:idx val="0"/>
            <c:bubble3D val="0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8D9-4C8B-9E11-188713FAFFA8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1A-4D11-B4C3-3113A9AA5739}"/>
              </c:ext>
            </c:extLst>
          </c:dPt>
          <c:dPt>
            <c:idx val="2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1A-4D11-B4C3-3113A9AA5739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1A-4D11-B4C3-3113A9AA5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C8B-9E11-188713FA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>
                <a:effectLst/>
              </a:rPr>
              <a:t>Вы знакомы с содержанием Электронного банка заданий по оценке функциональной грамотности на платформе РЭШ?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0.2579739629691214"/>
          <c:w val="0.73906249999999996"/>
          <c:h val="0.57779284093301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DA9DB"/>
            </a:solidFill>
          </c:spPr>
          <c:dPt>
            <c:idx val="0"/>
            <c:bubble3D val="0"/>
            <c:explosion val="9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8D9-4C8B-9E11-188713FAFFA8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DB-4BB2-9C71-7A0B246D0C80}"/>
              </c:ext>
            </c:extLst>
          </c:dPt>
          <c:dPt>
            <c:idx val="2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DB-4BB2-9C71-7A0B246D0C80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DB-4BB2-9C71-7A0B246D0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C8B-9E11-188713FA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>
                <a:effectLst/>
              </a:rPr>
              <a:t>Вы использовали Электронный банк заданий РЭШ для оценки ЕНГ школьников (или принимали участие в апробации Банка)?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"/>
          <c:y val="0.2579739629691214"/>
          <c:w val="0.73906249999999996"/>
          <c:h val="0.57779284093301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DA9DB"/>
            </a:solidFill>
          </c:spPr>
          <c:explosion val="3"/>
          <c:dPt>
            <c:idx val="0"/>
            <c:bubble3D val="0"/>
            <c:explosion val="17"/>
            <c:spPr>
              <a:solidFill>
                <a:srgbClr val="FFDF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8D9-4C8B-9E11-188713FAFFA8}"/>
              </c:ext>
            </c:extLst>
          </c:dPt>
          <c:dPt>
            <c:idx val="1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34-41D8-9D29-A04CB2917751}"/>
              </c:ext>
            </c:extLst>
          </c:dPt>
          <c:dPt>
            <c:idx val="2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34-41D8-9D29-A04CB2917751}"/>
              </c:ext>
            </c:extLst>
          </c:dPt>
          <c:dPt>
            <c:idx val="3"/>
            <c:bubble3D val="0"/>
            <c:spPr>
              <a:solidFill>
                <a:srgbClr val="8DA9D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34-41D8-9D29-A04CB2917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C8B-9E11-188713FA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>
                <a:effectLst/>
              </a:rPr>
              <a:t>Какие формы методического сопровождения работы в группе для Вас наиболее интересны / предпочтительны?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ECB7F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мероприятия по представлению имеющихся средств оценки ЕНГ и способам их использования в учебном процессе</c:v>
                </c:pt>
                <c:pt idx="1">
                  <c:v>тренинги по разбору заданий на оценку ЕНГ</c:v>
                </c:pt>
                <c:pt idx="2">
                  <c:v>представление опыта учителей по использованию средств формирования ЕНГ на уроках и внеурочной деятельности</c:v>
                </c:pt>
                <c:pt idx="3">
                  <c:v>мастер-классы педагогов по формированию ЕНГ</c:v>
                </c:pt>
                <c:pt idx="4">
                  <c:v>обучение, консультации по самостоятельной разработке заданий для формирования или оценки ЕНГ</c:v>
                </c:pt>
                <c:pt idx="5">
                  <c:v>курсы повышения квалификации по вопросам формирования и оценки ЕНГ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0.55000000000000004</c:v>
                </c:pt>
                <c:pt idx="1">
                  <c:v>0.4</c:v>
                </c:pt>
                <c:pt idx="2">
                  <c:v>0.4</c:v>
                </c:pt>
                <c:pt idx="3">
                  <c:v>0.5</c:v>
                </c:pt>
                <c:pt idx="4">
                  <c:v>0.35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6-48A7-B082-17ED61E308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мероприятия по представлению имеющихся средств оценки ЕНГ и способам их использования в учебном процессе</c:v>
                </c:pt>
                <c:pt idx="1">
                  <c:v>тренинги по разбору заданий на оценку ЕНГ</c:v>
                </c:pt>
                <c:pt idx="2">
                  <c:v>представление опыта учителей по использованию средств формирования ЕНГ на уроках и внеурочной деятельности</c:v>
                </c:pt>
                <c:pt idx="3">
                  <c:v>мастер-классы педагогов по формированию ЕНГ</c:v>
                </c:pt>
                <c:pt idx="4">
                  <c:v>обучение, консультации по самостоятельной разработке заданий для формирования или оценки ЕНГ</c:v>
                </c:pt>
                <c:pt idx="5">
                  <c:v>курсы повышения квалификации по вопросам формирования и оценки ЕНГ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7D6-48A7-B082-17ED61E308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мероприятия по представлению имеющихся средств оценки ЕНГ и способам их использования в учебном процессе</c:v>
                </c:pt>
                <c:pt idx="1">
                  <c:v>тренинги по разбору заданий на оценку ЕНГ</c:v>
                </c:pt>
                <c:pt idx="2">
                  <c:v>представление опыта учителей по использованию средств формирования ЕНГ на уроках и внеурочной деятельности</c:v>
                </c:pt>
                <c:pt idx="3">
                  <c:v>мастер-классы педагогов по формированию ЕНГ</c:v>
                </c:pt>
                <c:pt idx="4">
                  <c:v>обучение, консультации по самостоятельной разработке заданий для формирования или оценки ЕНГ</c:v>
                </c:pt>
                <c:pt idx="5">
                  <c:v>курсы повышения квалификации по вопросам формирования и оценки ЕНГ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7D6-48A7-B082-17ED61E30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992629568"/>
        <c:axId val="992632480"/>
      </c:barChart>
      <c:catAx>
        <c:axId val="99262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632480"/>
        <c:crosses val="autoZero"/>
        <c:auto val="1"/>
        <c:lblAlgn val="ctr"/>
        <c:lblOffset val="100"/>
        <c:noMultiLvlLbl val="0"/>
      </c:catAx>
      <c:valAx>
        <c:axId val="9926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6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BA16D-A3D5-43C8-A0E0-837E0CAF2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E3FD0D-5B92-4BAF-B178-1CA821DC9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31C7C-F073-489F-B9F2-B0D08CF6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46E3C-4E1C-4999-A864-2131A18F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9B9A4-2633-4F7E-A587-F7A3929B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7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0368F-8F4D-4847-AEA3-DF5DF553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658A2-E24B-495B-87E8-5DD942E99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685BB-04E1-4FF2-8FE2-EDD564B8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FE5C7-24BC-4D47-9F74-4A2D4AE0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B2595-CB9A-4350-BABD-AA1A6FA5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D954C-A12F-4CB9-8B69-B4E3F1164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978713-C4CA-43B9-BC52-DC488D03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2464D-8A94-41F6-A2E3-DA7E27EC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D6611-6E23-4759-8477-8D3930F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45380-F396-4369-915B-0A76802D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373C-1221-454F-8934-7B3962153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70BFC4-541E-47B3-8EF2-9573F9C0D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9D858-A554-49E2-A2D7-E82947F3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E4E7B-39C0-4BD7-9E7C-50E8A4E4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0B949-300C-4136-A25D-967332B9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13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3DAD-88E3-451F-84E4-FEA00543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D5CC7-CBE2-45A9-89FD-832A3F58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57798-5793-4A4D-94AB-FA32155A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9C11E-5489-42F0-A561-461F5AF1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77D5A-4997-4A37-89E2-D1A98070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40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AFED4-3A6B-4831-9593-1D3C23CD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EA6E4-1149-4CB5-BD02-B48A756E3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9A774-8A25-4341-8B3B-318E0256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74B87-820B-42A4-80C0-C8BD1248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01AB1-3AD6-461E-B794-CBFC79E6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0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20862-0716-4253-9A6E-45EBCBB0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87D44-1594-4F4D-A689-C9CD0854F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AA6B8-3333-4938-BB4D-43B3E2491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B35D5-ECB7-4ADF-BFD9-F991444E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2BD7-8B18-44DE-B2C8-3F194FEA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CD5E07-DE32-4348-BBC0-F6E7FB9C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16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F8863-F9E7-4ADF-821A-E5DF1DFF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EE1DD-B44F-4332-93E6-119F7B76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9DF98-BC45-4AC2-8A03-48D70676F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383FBD-86FE-4B33-BEBA-B775446D5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604DE1-42DB-4A4A-95EB-0CB32D50D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91A64-4866-42B2-B0E6-A71F654A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215E1-787A-44ED-9E0E-9E8A74C8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C36DF5-4ECF-4513-B880-A6647E71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2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152F8-AC89-42BC-A84B-53F75F40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D47490-4A11-4048-952B-828BB5A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BB0C8A-1FBD-4DAF-86E9-38EC1C4E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E6440-37CA-45E5-A198-FB07DB55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3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A21856-9EBF-4083-BE90-71C20DD4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E26571-88EC-446D-84B5-F5804C05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7AD267-8D6C-4773-B826-776C538A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2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8CD96-B029-4AF4-80EA-5D1EC050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50EB7-E9DE-4230-A5E7-1623C13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1E752-D7C1-4754-A79D-25DEEB338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A97A7-79B8-4285-A906-5D1BA59A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35080-4EFB-485E-99B8-73F279C7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34BEF1-B525-43DA-ADAA-E61CD58D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3B9FA-A60E-49A7-BD6D-2E6AE9DA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200D1-9DD9-40A4-87B1-A67FC086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1D7CF-424D-4975-9528-8FB2756F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4BC76-561C-49DE-BBF4-E6FF723D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17125-5BE1-4762-A738-FB084EF3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7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8B673-60AF-45BF-84C2-704DA997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CCFB4-9AD8-454A-A3F0-D42AB0E19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3AA299-E0FB-4A9E-A844-C7D6FD958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C1F60-2DE6-4FB5-8907-F5AA1FA1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8C032-BA69-44C1-ACD7-5E1EACFF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52CF7-8FCD-4900-87EE-306D4A36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0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481D0-B3C6-41D9-A277-097BFD45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5F644-0411-4366-A95C-57B0373D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D2971-B6D3-420E-B3FB-29CF6AB1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F2190-4233-434B-AA67-64C31C87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8A55A-66E6-49CD-A18D-C170A870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1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6E6CAA-3242-4A7E-86E9-31918F568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F986C3-B730-40E5-B058-7A289DE3E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93B81-FB88-44F7-94D3-5D7F9F29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BDB95-5B70-4EBD-80DD-DB1A8CDD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4C73C-1D22-42D6-B15D-50C5C6BA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2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35C06-F23A-43F9-A1DF-8EC7A4E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D4CE8E-BE7A-4B10-8711-CA92EE73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9E9DC1-4C67-49D2-9EB6-41654BE9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A4590-5161-4D23-B919-7C09E5F0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1AE59-593A-48B2-A4F3-8B893F56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1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7A23C-019A-4142-BE0D-4A93F635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395DD-87C5-4A6A-AF41-6C3976F75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0A8BB-D80D-4F01-819E-B7E0AD33E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25D9F-2E75-4E8A-871E-77FDCD68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3B6B54-072C-42D9-AC30-60C2B326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6E22FA-843E-492C-9C90-AA6E4A86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1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C1C1E-6C3F-41AE-9086-ED326E48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4FAFD-9078-4067-9B77-D925CE5B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03D09C-5FDB-49F8-A04E-66F9508EB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3CE7DF-D082-440F-8C32-91B80CBED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D99C5E-4165-4459-BE65-4D3A1F465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80595F-0198-4816-A2F0-6504A2AE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A6F621-F485-43A6-949E-AC5E723D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C64305-58A2-49B1-9B0F-1116F6C8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4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D06B1-1F72-4A97-90E7-C6C2892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B84578-964E-4F0A-8FDF-0C6EDCB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2A93D-A247-4C05-B43B-B66916F5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90841E-D5FC-4237-8318-974D5285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9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D25C1-408A-4177-B318-27B49DE2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093738-2240-4A81-A3A4-A247CD3C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2401E-7745-4477-B96B-E291747A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1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34D04-4D4D-474A-8AE5-800B5EBB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A1F50-B8D4-4004-A069-E8509E6A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83E26B-1B45-4042-8335-FCC42652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DB5CC-77AA-4CDC-B3FC-5331BACB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9544E-306B-4C44-BEF0-860A09A1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7B49F-AE0E-4F7B-8CD2-34C03989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3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5FD1D-A9ED-4082-8B20-B95E67B6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B014B-300C-44D3-98BD-81C6298A1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56C1C-31B4-4C30-A092-304E714A0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B9E74-2FF2-4419-94A9-241C1441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74875-F3F0-4F17-AA8D-0236E706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74F9E-67EB-4C74-9FB6-BE78DE21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6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01BFB-E856-4C68-B059-3D5602DB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519D0-60CF-4B62-8523-47BAEAF7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35587-F897-4A65-96BE-4A0DDDD64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36C9-55F5-470D-B3E2-836AAB3B082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B41E0-299C-491F-B64B-D2F7057F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370E-69FA-41A1-A7EC-60892D93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69F6-8EEA-48C8-9A25-3023480E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8FCA-B248-42CC-9AE5-CA608CC3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07550-DC12-4471-B47F-DAD9F617A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36780-37E1-45EE-B197-5AD2BB10F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D9C7-14A3-4034-B3C2-9D4898DDA00B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84774-FE38-4087-877D-2D5C315FE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48BC3-714D-40C3-B019-5CD56B6F1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ECB3-EC1F-4ECD-B0FF-2CFB09CB55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7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omm.iro.perm.ru/groups/funkcionalnaya-gramotnost-obuchayushchihsya/events?page=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829/11129543/record-new/1147615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D18A-CCD2-4B4E-A865-F8FBBD2F1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DFE6CE-9955-409E-9D36-9C8D802E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275090E5-149F-49CF-B7A4-F5CF568808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1C05E3-8686-4205-B47F-72B74F5C33D2}"/>
              </a:ext>
            </a:extLst>
          </p:cNvPr>
          <p:cNvSpPr/>
          <p:nvPr/>
        </p:nvSpPr>
        <p:spPr>
          <a:xfrm>
            <a:off x="1188720" y="1021396"/>
            <a:ext cx="9580880" cy="4714241"/>
          </a:xfrm>
          <a:prstGeom prst="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7315D-5D0A-445C-B9C1-A8DFB29C6099}"/>
              </a:ext>
            </a:extLst>
          </p:cNvPr>
          <p:cNvSpPr txBox="1"/>
          <p:nvPr/>
        </p:nvSpPr>
        <p:spPr>
          <a:xfrm>
            <a:off x="1944210" y="1600200"/>
            <a:ext cx="82029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0" u="none" strike="noStrike" dirty="0">
                <a:solidFill>
                  <a:srgbClr val="343A4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УСТАНОВОЧНЫЙ ВЕБИНАР ДЛЯ УЧИТЕЛЕЙ ФИЗИКИ- УЧАСТНИКОВ ПРОЕКТА «ОБРАЗОВАТЕЛЬНЫЙ ЛИФТ: ШНОР-2022»</a:t>
            </a:r>
            <a:endParaRPr lang="ru-RU" sz="4400" i="0" dirty="0">
              <a:solidFill>
                <a:srgbClr val="343A4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99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1">
            <a:extLst>
              <a:ext uri="{FF2B5EF4-FFF2-40B4-BE49-F238E27FC236}">
                <a16:creationId xmlns:a16="http://schemas.microsoft.com/office/drawing/2014/main" id="{C797D5A3-FB02-4C6D-A28E-65933DBBEC0C}"/>
              </a:ext>
            </a:extLst>
          </p:cNvPr>
          <p:cNvGrpSpPr/>
          <p:nvPr/>
        </p:nvGrpSpPr>
        <p:grpSpPr>
          <a:xfrm>
            <a:off x="904240" y="1991360"/>
            <a:ext cx="10538460" cy="4469062"/>
            <a:chOff x="0" y="2007167"/>
            <a:chExt cx="10693400" cy="4483735"/>
          </a:xfrm>
        </p:grpSpPr>
        <p:sp>
          <p:nvSpPr>
            <p:cNvPr id="3" name="object 12">
              <a:extLst>
                <a:ext uri="{FF2B5EF4-FFF2-40B4-BE49-F238E27FC236}">
                  <a16:creationId xmlns:a16="http://schemas.microsoft.com/office/drawing/2014/main" id="{4EDC887D-C259-4308-B4F4-F371FB61BE15}"/>
                </a:ext>
              </a:extLst>
            </p:cNvPr>
            <p:cNvSpPr/>
            <p:nvPr/>
          </p:nvSpPr>
          <p:spPr>
            <a:xfrm>
              <a:off x="0" y="6064453"/>
              <a:ext cx="10693400" cy="1143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13">
              <a:extLst>
                <a:ext uri="{FF2B5EF4-FFF2-40B4-BE49-F238E27FC236}">
                  <a16:creationId xmlns:a16="http://schemas.microsoft.com/office/drawing/2014/main" id="{E9CAD53A-8A75-411F-9AFF-52D86EB7E2A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284" y="2007167"/>
              <a:ext cx="3012732" cy="448319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212F8F-A872-4B47-A911-A23B1C41AC2A}"/>
              </a:ext>
            </a:extLst>
          </p:cNvPr>
          <p:cNvSpPr txBox="1"/>
          <p:nvPr/>
        </p:nvSpPr>
        <p:spPr>
          <a:xfrm>
            <a:off x="2130641" y="1659285"/>
            <a:ext cx="4909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ОБОБЩЁННЫЙ АНАЛИЗ ДИАГНОСТИКИ ГОТОВНОСТИ УЧАСТНИКОВ ГРУППЫ К РАБОТЕ ПО ФОРМИРОВАНИЮ И ОЦЕНКЕ ЕСТЕСТВЕННОНАУЧНОЙ ГРАМОТНОСТИ ОБУЧАЮЩИХСЯ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5557C5F2-3916-4791-BF04-1029A0BF36EB}"/>
              </a:ext>
            </a:extLst>
          </p:cNvPr>
          <p:cNvSpPr/>
          <p:nvPr/>
        </p:nvSpPr>
        <p:spPr>
          <a:xfrm>
            <a:off x="8861425" y="342265"/>
            <a:ext cx="2171700" cy="153352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ХОРОШО, КОГДА МЫ ВМЕСТЕ!</a:t>
            </a:r>
          </a:p>
        </p:txBody>
      </p:sp>
    </p:spTree>
    <p:extLst>
      <p:ext uri="{BB962C8B-B14F-4D97-AF65-F5344CB8AC3E}">
        <p14:creationId xmlns:p14="http://schemas.microsoft.com/office/powerpoint/2010/main" val="209459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EA0CD6-2645-4384-AD8B-3F0A68FA2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99393"/>
              </p:ext>
            </p:extLst>
          </p:nvPr>
        </p:nvGraphicFramePr>
        <p:xfrm>
          <a:off x="1053483" y="726440"/>
          <a:ext cx="10085034" cy="540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32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1735A9-BC98-435B-84AF-1ED2AB982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1127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76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380FA68-FC97-4EA1-BB1A-578C366CF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7247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36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3608F83-AF6C-4AF6-B101-133892CE7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285434"/>
              </p:ext>
            </p:extLst>
          </p:nvPr>
        </p:nvGraphicFramePr>
        <p:xfrm>
          <a:off x="741680" y="719666"/>
          <a:ext cx="10932160" cy="570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04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844A4E-38F4-44AF-A0E3-37DEF8C37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4991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71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844A4E-38F4-44AF-A0E3-37DEF8C37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2867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49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844A4E-38F4-44AF-A0E3-37DEF8C37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4835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40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844A4E-38F4-44AF-A0E3-37DEF8C37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6279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4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0C9714F-D0E7-4CB3-A45F-9D8E8B676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0742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4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04E3565-474A-4171-BF1B-F8E759DA2BAA}"/>
              </a:ext>
            </a:extLst>
          </p:cNvPr>
          <p:cNvSpPr/>
          <p:nvPr/>
        </p:nvSpPr>
        <p:spPr>
          <a:xfrm>
            <a:off x="904875" y="2592280"/>
            <a:ext cx="10039350" cy="379878"/>
          </a:xfrm>
          <a:prstGeom prst="round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0937C-B554-4B4F-A5EC-28833C2AEFE4}"/>
              </a:ext>
            </a:extLst>
          </p:cNvPr>
          <p:cNvSpPr txBox="1"/>
          <p:nvPr/>
        </p:nvSpPr>
        <p:spPr>
          <a:xfrm>
            <a:off x="991247" y="351968"/>
            <a:ext cx="9458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РУКОВОДИТЕЛЬ НАПРАВЛЕНИЯ: </a:t>
            </a:r>
          </a:p>
          <a:p>
            <a:r>
              <a:rPr lang="ru-RU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ЯКОВЛЕВА НАДЕЖДА ГЕННАДЬЕВНА </a:t>
            </a:r>
          </a:p>
          <a:p>
            <a:endParaRPr lang="ru-RU" sz="24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8505F7F-3F15-49AD-A328-2CD1D429EB20}"/>
              </a:ext>
            </a:extLst>
          </p:cNvPr>
          <p:cNvSpPr/>
          <p:nvPr/>
        </p:nvSpPr>
        <p:spPr>
          <a:xfrm>
            <a:off x="904875" y="4237185"/>
            <a:ext cx="10039350" cy="379878"/>
          </a:xfrm>
          <a:prstGeom prst="roundRect">
            <a:avLst/>
          </a:prstGeom>
          <a:solidFill>
            <a:srgbClr val="9E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AD294-49E6-4827-B5C5-9EDEA356E81F}"/>
              </a:ext>
            </a:extLst>
          </p:cNvPr>
          <p:cNvSpPr txBox="1"/>
          <p:nvPr/>
        </p:nvSpPr>
        <p:spPr>
          <a:xfrm>
            <a:off x="991247" y="1516613"/>
            <a:ext cx="10295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Старший преподаватель кафедры общего образования </a:t>
            </a:r>
            <a:r>
              <a:rPr lang="ru-RU" sz="280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ГАУ ДПО "Институт развития образования Пермского края"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AEA37-6A12-41FA-AB08-CF1FD3122C94}"/>
              </a:ext>
            </a:extLst>
          </p:cNvPr>
          <p:cNvSpPr txBox="1"/>
          <p:nvPr/>
        </p:nvSpPr>
        <p:spPr>
          <a:xfrm>
            <a:off x="991247" y="4843637"/>
            <a:ext cx="9952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Учитель физики с 30 – летним стажем.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CE6C2-BA8C-4293-BF9D-5F2B1F9F19CD}"/>
              </a:ext>
            </a:extLst>
          </p:cNvPr>
          <p:cNvSpPr txBox="1"/>
          <p:nvPr/>
        </p:nvSpPr>
        <p:spPr>
          <a:xfrm>
            <a:off x="991247" y="3108054"/>
            <a:ext cx="10039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года сопровождает проект </a:t>
            </a:r>
            <a:r>
              <a:rPr lang="ru-RU" sz="2800" i="0" u="none" strike="noStrike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«Образовательный лифт: ШНОР».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2022 года – оперативный руководитель проекта.</a:t>
            </a:r>
            <a:endParaRPr lang="ru-RU" sz="2800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9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0">
            <a:extLst>
              <a:ext uri="{FF2B5EF4-FFF2-40B4-BE49-F238E27FC236}">
                <a16:creationId xmlns:a16="http://schemas.microsoft.com/office/drawing/2014/main" id="{967D0ECF-A0D8-45E0-A1AD-0D6E54179E04}"/>
              </a:ext>
            </a:extLst>
          </p:cNvPr>
          <p:cNvGrpSpPr/>
          <p:nvPr/>
        </p:nvGrpSpPr>
        <p:grpSpPr>
          <a:xfrm>
            <a:off x="861134" y="2655544"/>
            <a:ext cx="10693400" cy="3644900"/>
            <a:chOff x="0" y="2673299"/>
            <a:chExt cx="10693400" cy="3644900"/>
          </a:xfrm>
        </p:grpSpPr>
        <p:sp>
          <p:nvSpPr>
            <p:cNvPr id="3" name="object 11">
              <a:extLst>
                <a:ext uri="{FF2B5EF4-FFF2-40B4-BE49-F238E27FC236}">
                  <a16:creationId xmlns:a16="http://schemas.microsoft.com/office/drawing/2014/main" id="{ED7DA9F4-356C-460A-BC75-F363A9EE1625}"/>
                </a:ext>
              </a:extLst>
            </p:cNvPr>
            <p:cNvSpPr/>
            <p:nvPr/>
          </p:nvSpPr>
          <p:spPr>
            <a:xfrm>
              <a:off x="0" y="6064453"/>
              <a:ext cx="10693400" cy="1143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12">
              <a:extLst>
                <a:ext uri="{FF2B5EF4-FFF2-40B4-BE49-F238E27FC236}">
                  <a16:creationId xmlns:a16="http://schemas.microsoft.com/office/drawing/2014/main" id="{724F42F4-2CFE-4B58-BF24-C31812D25C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161" y="2673299"/>
              <a:ext cx="2010765" cy="3644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04B77-BBB6-43FF-A8D8-B3CE7F9C18AB}"/>
              </a:ext>
            </a:extLst>
          </p:cNvPr>
          <p:cNvSpPr txBox="1"/>
          <p:nvPr/>
        </p:nvSpPr>
        <p:spPr>
          <a:xfrm>
            <a:off x="4745777" y="2285407"/>
            <a:ext cx="49397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РАЗБОР ЗАДАНИЙ ПО ЕСТЕСТВЕННОНАУЧНОЙ ГРАМОТНОСТИ</a:t>
            </a:r>
          </a:p>
          <a:p>
            <a:endParaRPr lang="ru-RU" dirty="0"/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EF16464A-012A-4AA3-9C88-34C4EAFD3757}"/>
              </a:ext>
            </a:extLst>
          </p:cNvPr>
          <p:cNvSpPr/>
          <p:nvPr/>
        </p:nvSpPr>
        <p:spPr>
          <a:xfrm>
            <a:off x="1737360" y="1029377"/>
            <a:ext cx="2448560" cy="125603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ЭТО ИНТЕРЕСНО?</a:t>
            </a:r>
          </a:p>
        </p:txBody>
      </p:sp>
    </p:spTree>
    <p:extLst>
      <p:ext uri="{BB962C8B-B14F-4D97-AF65-F5344CB8AC3E}">
        <p14:creationId xmlns:p14="http://schemas.microsoft.com/office/powerpoint/2010/main" val="177713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37205-0AB4-4923-B3B9-710BF0DB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05" y="0"/>
            <a:ext cx="10795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4BAFD-BB36-4813-9828-C9DD3501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17" y="0"/>
            <a:ext cx="10847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5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7C877-82E9-4B61-9B41-F4C3D098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842"/>
            <a:ext cx="12192000" cy="53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6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15D24-FD0C-4951-B89B-E77F8162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13" y="0"/>
            <a:ext cx="1091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2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9F392C5-6495-490B-9ACE-42250A02218D}"/>
              </a:ext>
            </a:extLst>
          </p:cNvPr>
          <p:cNvGrpSpPr/>
          <p:nvPr/>
        </p:nvGrpSpPr>
        <p:grpSpPr>
          <a:xfrm>
            <a:off x="675212" y="0"/>
            <a:ext cx="10841576" cy="6858000"/>
            <a:chOff x="746233" y="0"/>
            <a:chExt cx="10841576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302B2A5-BB01-4457-AD66-3F293422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233" y="0"/>
              <a:ext cx="10841576" cy="685800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F3475C2-CD32-456F-83E3-FE230792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50" t="3724" r="55471" b="29915"/>
            <a:stretch/>
          </p:blipFill>
          <p:spPr>
            <a:xfrm>
              <a:off x="1371600" y="365661"/>
              <a:ext cx="4074160" cy="4439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243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80440-E5B2-4450-A12D-C0E1F5FA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9" y="0"/>
            <a:ext cx="1136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BDCAD7-EA35-4950-AA9C-92C7C807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" y="0"/>
            <a:ext cx="10878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0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FD576-B335-4DF9-9934-BAFC6B33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04" y="0"/>
            <a:ext cx="11292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4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BE8BF-5B0D-4653-9156-9952A0CC2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" y="0"/>
            <a:ext cx="1100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4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DFDAFE-0F5A-4402-A0AC-CE58F2B10F59}"/>
              </a:ext>
            </a:extLst>
          </p:cNvPr>
          <p:cNvSpPr txBox="1"/>
          <p:nvPr/>
        </p:nvSpPr>
        <p:spPr>
          <a:xfrm>
            <a:off x="1102311" y="743012"/>
            <a:ext cx="99873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 стою на том, что даже плохая голова, обладая вспомогательными преимуществами и упражняя их, может перещеголять самую лучшую, подобно тому, как ребенок может провести по линейке линию лучше, чем величайший мастер от руки.</a:t>
            </a:r>
            <a:b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Г. Лейбниц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348CA7E-6A00-49EA-875C-FD62E882C959}"/>
              </a:ext>
            </a:extLst>
          </p:cNvPr>
          <p:cNvSpPr/>
          <p:nvPr/>
        </p:nvSpPr>
        <p:spPr>
          <a:xfrm>
            <a:off x="5760129" y="4225770"/>
            <a:ext cx="5255580" cy="399495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95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C8CEC-84BD-4BEF-B8D8-A02FE854F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1205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8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D433BC60-BA7F-4B00-A52E-61A0D9632877}"/>
              </a:ext>
            </a:extLst>
          </p:cNvPr>
          <p:cNvGrpSpPr/>
          <p:nvPr/>
        </p:nvGrpSpPr>
        <p:grpSpPr>
          <a:xfrm>
            <a:off x="934720" y="1737361"/>
            <a:ext cx="10507980" cy="4512488"/>
            <a:chOff x="0" y="2091869"/>
            <a:chExt cx="10693400" cy="42291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0F75EAD0-F54D-42D1-87DE-1055CF6A861F}"/>
                </a:ext>
              </a:extLst>
            </p:cNvPr>
            <p:cNvSpPr/>
            <p:nvPr/>
          </p:nvSpPr>
          <p:spPr>
            <a:xfrm>
              <a:off x="0" y="6064453"/>
              <a:ext cx="10693400" cy="1143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7">
              <a:extLst>
                <a:ext uri="{FF2B5EF4-FFF2-40B4-BE49-F238E27FC236}">
                  <a16:creationId xmlns:a16="http://schemas.microsoft.com/office/drawing/2014/main" id="{AB296016-AE36-4642-BBE0-55FA5A4A65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608" y="2091869"/>
              <a:ext cx="2820494" cy="42291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1C166D-C4D1-45FC-92A6-70F7F521A904}"/>
              </a:ext>
            </a:extLst>
          </p:cNvPr>
          <p:cNvSpPr txBox="1"/>
          <p:nvPr/>
        </p:nvSpPr>
        <p:spPr>
          <a:xfrm>
            <a:off x="1794161" y="1737361"/>
            <a:ext cx="55654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ЗАДАНИЕ 1 ПРОЕКТА </a:t>
            </a:r>
            <a:r>
              <a:rPr lang="ru-RU" sz="280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«ОБРАЗОВАТЕЛЬНЫЙ ЛИФТ: ШНОР-2022» ПО НАПРАВЛЕНИЮ ЕНГ</a:t>
            </a:r>
            <a:endParaRPr lang="ru-RU" sz="28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/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7707745C-59F4-4641-8BF3-81B2F1EE545B}"/>
              </a:ext>
            </a:extLst>
          </p:cNvPr>
          <p:cNvSpPr/>
          <p:nvPr/>
        </p:nvSpPr>
        <p:spPr>
          <a:xfrm>
            <a:off x="9631680" y="428757"/>
            <a:ext cx="1811020" cy="1430524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ЗАЧЕМ?</a:t>
            </a:r>
          </a:p>
        </p:txBody>
      </p:sp>
    </p:spTree>
    <p:extLst>
      <p:ext uri="{BB962C8B-B14F-4D97-AF65-F5344CB8AC3E}">
        <p14:creationId xmlns:p14="http://schemas.microsoft.com/office/powerpoint/2010/main" val="3205759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4AA38-71F9-4DA4-BF81-F870CFF72271}"/>
              </a:ext>
            </a:extLst>
          </p:cNvPr>
          <p:cNvSpPr txBox="1"/>
          <p:nvPr/>
        </p:nvSpPr>
        <p:spPr>
          <a:xfrm>
            <a:off x="1040909" y="430113"/>
            <a:ext cx="2687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ЗАДАНИЕ 1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1C29004-D81F-4C23-A71A-5B0F9627F841}"/>
              </a:ext>
            </a:extLst>
          </p:cNvPr>
          <p:cNvSpPr/>
          <p:nvPr/>
        </p:nvSpPr>
        <p:spPr>
          <a:xfrm>
            <a:off x="925500" y="1367161"/>
            <a:ext cx="9958524" cy="2459115"/>
          </a:xfrm>
          <a:prstGeom prst="roundRect">
            <a:avLst/>
          </a:prstGeom>
          <a:solidFill>
            <a:srgbClr val="FFDF79"/>
          </a:solidFill>
          <a:ln>
            <a:solidFill>
              <a:srgbClr val="FFD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Апробация заданий в банке РЭШ.</a:t>
            </a:r>
          </a:p>
          <a:p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выполнения задания: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мая 2022 года</a:t>
            </a:r>
          </a:p>
          <a:p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файла: 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Фамилия_ Название работы_класс</a:t>
            </a:r>
          </a:p>
          <a:p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60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4A0780-C521-459B-AF1B-CDD79F76B2A3}"/>
              </a:ext>
            </a:extLst>
          </p:cNvPr>
          <p:cNvSpPr/>
          <p:nvPr/>
        </p:nvSpPr>
        <p:spPr>
          <a:xfrm>
            <a:off x="1118586" y="1740023"/>
            <a:ext cx="10040645" cy="4511458"/>
          </a:xfrm>
          <a:prstGeom prst="roundRect">
            <a:avLst/>
          </a:prstGeom>
          <a:solidFill>
            <a:srgbClr val="9E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документа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Общие сведения о выполненной работе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Краткие сведения о самой работе и заданиях, входящих в неё</a:t>
            </a:r>
          </a:p>
          <a:p>
            <a:pPr marL="749808" lvl="1" indent="-457200">
              <a:buClr>
                <a:schemeClr val="tx1"/>
              </a:buClr>
              <a:buFont typeface="+mj-lt"/>
              <a:buAutoNum type="alphaL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об учащихся, выполнявших эту работу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 выполненной работы (таблица с результатами и их интерпретация в %)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Выводы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568A-13D6-46FF-B54D-0AD1757FEDFE}"/>
              </a:ext>
            </a:extLst>
          </p:cNvPr>
          <p:cNvSpPr txBox="1"/>
          <p:nvPr/>
        </p:nvSpPr>
        <p:spPr>
          <a:xfrm>
            <a:off x="914400" y="515775"/>
            <a:ext cx="10244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ОБЩИЕ ТРЕБОВАНИЯ К ОФОРМЛЕНИЮ ОТЧЁТА ПО ВЫПОЛНЕНИЮ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1253737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D71E8F-4BA4-4A84-9CFC-B5163CAE5E66}"/>
              </a:ext>
            </a:extLst>
          </p:cNvPr>
          <p:cNvSpPr/>
          <p:nvPr/>
        </p:nvSpPr>
        <p:spPr>
          <a:xfrm>
            <a:off x="424873" y="1631742"/>
            <a:ext cx="11506715" cy="4440584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67F025D1-5686-4AA5-AD31-B43BF48AD56D}"/>
              </a:ext>
            </a:extLst>
          </p:cNvPr>
          <p:cNvSpPr/>
          <p:nvPr/>
        </p:nvSpPr>
        <p:spPr>
          <a:xfrm>
            <a:off x="772718" y="1253505"/>
            <a:ext cx="2284914" cy="2436918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FFDF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</a:p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Зарегистрироваться на портале РЭШ </a:t>
            </a:r>
            <a:r>
              <a:rPr lang="de-AT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</a:t>
            </a:r>
            <a:endPara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212F4A0-02D1-430C-9B21-E4F172665E60}"/>
              </a:ext>
            </a:extLst>
          </p:cNvPr>
          <p:cNvSpPr/>
          <p:nvPr/>
        </p:nvSpPr>
        <p:spPr>
          <a:xfrm>
            <a:off x="3639845" y="1253505"/>
            <a:ext cx="2284914" cy="2436918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9ECB7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</a:p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Перейти в ЭБЗ для оценки ФГ РЭШ </a:t>
            </a:r>
            <a:r>
              <a:rPr lang="de-AT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https://fg.resh.edu.ru</a:t>
            </a:r>
            <a:endParaRPr lang="ru-RU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74C67B7-CE73-4FBA-BC2F-B4776B0EBDE4}"/>
              </a:ext>
            </a:extLst>
          </p:cNvPr>
          <p:cNvSpPr/>
          <p:nvPr/>
        </p:nvSpPr>
        <p:spPr>
          <a:xfrm>
            <a:off x="6506972" y="1269043"/>
            <a:ext cx="2284914" cy="2436918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FFDF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944" tIns="113944" rIns="113944" bIns="113944" numCol="1" spcCol="1270" anchor="ctr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ru-RU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Создать один вариант мероприятия на конкретную дату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8C9F9B7-3D1C-418B-ADB5-4D512028073E}"/>
              </a:ext>
            </a:extLst>
          </p:cNvPr>
          <p:cNvSpPr/>
          <p:nvPr/>
        </p:nvSpPr>
        <p:spPr>
          <a:xfrm>
            <a:off x="9374099" y="1245098"/>
            <a:ext cx="2284914" cy="2436918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Назначить и выдать коды доступа к работе не менее чем 5 ученикам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F5B3E00-1BA9-4713-82F0-72E2D6718BC3}"/>
              </a:ext>
            </a:extLst>
          </p:cNvPr>
          <p:cNvSpPr/>
          <p:nvPr/>
        </p:nvSpPr>
        <p:spPr>
          <a:xfrm>
            <a:off x="860944" y="3958970"/>
            <a:ext cx="2184334" cy="2500000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FFDF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в личном кабинете по критериям задания со свободным ответом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76B95BB-2DB6-4183-AB76-C3BD76771878}"/>
              </a:ext>
            </a:extLst>
          </p:cNvPr>
          <p:cNvSpPr/>
          <p:nvPr/>
        </p:nvSpPr>
        <p:spPr>
          <a:xfrm>
            <a:off x="3627491" y="3955599"/>
            <a:ext cx="2284914" cy="2468587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9ECB7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Скачать результаты выполнения работы школьниками (файл </a:t>
            </a:r>
            <a:r>
              <a:rPr lang="en-US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Excel</a:t>
            </a: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из личного кабинета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EE311748-6F10-439D-B4B5-CFCB28850D41}"/>
              </a:ext>
            </a:extLst>
          </p:cNvPr>
          <p:cNvSpPr/>
          <p:nvPr/>
        </p:nvSpPr>
        <p:spPr>
          <a:xfrm>
            <a:off x="6533965" y="3950563"/>
            <a:ext cx="2257921" cy="2468587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FFDF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</a:t>
            </a: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Оформить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отчёт по выполнению задания, согласно требованиям</a:t>
            </a: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90A74A6-436A-46B4-9E1D-EDAB8E2AD53E}"/>
              </a:ext>
            </a:extLst>
          </p:cNvPr>
          <p:cNvSpPr/>
          <p:nvPr/>
        </p:nvSpPr>
        <p:spPr>
          <a:xfrm>
            <a:off x="9374099" y="3908692"/>
            <a:ext cx="2204068" cy="2436918"/>
          </a:xfrm>
          <a:custGeom>
            <a:avLst/>
            <a:gdLst>
              <a:gd name="connsiteX0" fmla="*/ 0 w 2047948"/>
              <a:gd name="connsiteY0" fmla="*/ 180899 h 1808993"/>
              <a:gd name="connsiteX1" fmla="*/ 180899 w 2047948"/>
              <a:gd name="connsiteY1" fmla="*/ 0 h 1808993"/>
              <a:gd name="connsiteX2" fmla="*/ 1867049 w 2047948"/>
              <a:gd name="connsiteY2" fmla="*/ 0 h 1808993"/>
              <a:gd name="connsiteX3" fmla="*/ 2047948 w 2047948"/>
              <a:gd name="connsiteY3" fmla="*/ 180899 h 1808993"/>
              <a:gd name="connsiteX4" fmla="*/ 2047948 w 2047948"/>
              <a:gd name="connsiteY4" fmla="*/ 1628094 h 1808993"/>
              <a:gd name="connsiteX5" fmla="*/ 1867049 w 2047948"/>
              <a:gd name="connsiteY5" fmla="*/ 1808993 h 1808993"/>
              <a:gd name="connsiteX6" fmla="*/ 180899 w 2047948"/>
              <a:gd name="connsiteY6" fmla="*/ 1808993 h 1808993"/>
              <a:gd name="connsiteX7" fmla="*/ 0 w 2047948"/>
              <a:gd name="connsiteY7" fmla="*/ 1628094 h 1808993"/>
              <a:gd name="connsiteX8" fmla="*/ 0 w 2047948"/>
              <a:gd name="connsiteY8" fmla="*/ 180899 h 18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948" h="1808993">
                <a:moveTo>
                  <a:pt x="0" y="180899"/>
                </a:moveTo>
                <a:cubicBezTo>
                  <a:pt x="0" y="80991"/>
                  <a:pt x="80991" y="0"/>
                  <a:pt x="180899" y="0"/>
                </a:cubicBezTo>
                <a:lnTo>
                  <a:pt x="1867049" y="0"/>
                </a:lnTo>
                <a:cubicBezTo>
                  <a:pt x="1966957" y="0"/>
                  <a:pt x="2047948" y="80991"/>
                  <a:pt x="2047948" y="180899"/>
                </a:cubicBezTo>
                <a:lnTo>
                  <a:pt x="2047948" y="1628094"/>
                </a:lnTo>
                <a:cubicBezTo>
                  <a:pt x="2047948" y="1728002"/>
                  <a:pt x="1966957" y="1808993"/>
                  <a:pt x="1867049" y="1808993"/>
                </a:cubicBezTo>
                <a:lnTo>
                  <a:pt x="180899" y="1808993"/>
                </a:lnTo>
                <a:cubicBezTo>
                  <a:pt x="80991" y="1808993"/>
                  <a:pt x="0" y="1728002"/>
                  <a:pt x="0" y="1628094"/>
                </a:cubicBezTo>
                <a:lnTo>
                  <a:pt x="0" y="180899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4" tIns="121564" rIns="121564" bIns="12156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Отправить файл с результатами и анализом руководителю группы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46C151-194C-4D3D-B7F0-5673E45CE493}"/>
              </a:ext>
            </a:extLst>
          </p:cNvPr>
          <p:cNvSpPr txBox="1"/>
          <p:nvPr/>
        </p:nvSpPr>
        <p:spPr>
          <a:xfrm>
            <a:off x="1091953" y="363984"/>
            <a:ext cx="1007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АЛГОРИТМ ВЫПОЛНЕНИЯ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81126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F16FCA60-2E8F-4614-AF21-97620456A5EE}"/>
              </a:ext>
            </a:extLst>
          </p:cNvPr>
          <p:cNvGrpSpPr/>
          <p:nvPr/>
        </p:nvGrpSpPr>
        <p:grpSpPr>
          <a:xfrm>
            <a:off x="749300" y="3408883"/>
            <a:ext cx="10693400" cy="3289300"/>
            <a:chOff x="0" y="3349737"/>
            <a:chExt cx="10693400" cy="328930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1EF4EAC8-8026-4E54-A70C-91A714F088F3}"/>
                </a:ext>
              </a:extLst>
            </p:cNvPr>
            <p:cNvSpPr/>
            <p:nvPr/>
          </p:nvSpPr>
          <p:spPr>
            <a:xfrm>
              <a:off x="0" y="6064453"/>
              <a:ext cx="10693400" cy="1143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29ABD2AF-FF9F-4E8D-9A65-D9B6BFF42C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104" y="3349737"/>
              <a:ext cx="3447792" cy="32893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2E9974-CA45-4F23-8D93-C57C27CB45D1}"/>
              </a:ext>
            </a:extLst>
          </p:cNvPr>
          <p:cNvSpPr txBox="1"/>
          <p:nvPr/>
        </p:nvSpPr>
        <p:spPr>
          <a:xfrm>
            <a:off x="5729928" y="2491565"/>
            <a:ext cx="5273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ИНФОРМАЦИОННЫЕ РЕСУРСЫ ПО ЕСТЕСТВЕННОНАУЧНОЙ ГРАМОТНОСТИ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1152409A-B32D-4D1E-B152-B6B3B073BB5E}"/>
              </a:ext>
            </a:extLst>
          </p:cNvPr>
          <p:cNvSpPr/>
          <p:nvPr/>
        </p:nvSpPr>
        <p:spPr>
          <a:xfrm>
            <a:off x="3248026" y="607984"/>
            <a:ext cx="2914650" cy="212407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НУ ХОТЯ БЫ, ЧТО ТО…</a:t>
            </a:r>
          </a:p>
        </p:txBody>
      </p:sp>
    </p:spTree>
    <p:extLst>
      <p:ext uri="{BB962C8B-B14F-4D97-AF65-F5344CB8AC3E}">
        <p14:creationId xmlns:p14="http://schemas.microsoft.com/office/powerpoint/2010/main" val="2251267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4A342-2924-402E-AA8F-56F0E08B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7" y="960439"/>
            <a:ext cx="11050006" cy="5449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B25A19-2B66-4FFD-AC43-D75F81A26452}"/>
              </a:ext>
            </a:extLst>
          </p:cNvPr>
          <p:cNvSpPr txBox="1"/>
          <p:nvPr/>
        </p:nvSpPr>
        <p:spPr>
          <a:xfrm>
            <a:off x="597629" y="226381"/>
            <a:ext cx="11156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Сетевое сообщество педагогов Пермского края (perm.ru)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3ED74B0-FAB5-4D85-9D84-01569D0686EC}"/>
              </a:ext>
            </a:extLst>
          </p:cNvPr>
          <p:cNvSpPr/>
          <p:nvPr/>
        </p:nvSpPr>
        <p:spPr>
          <a:xfrm>
            <a:off x="633140" y="3047260"/>
            <a:ext cx="1944210" cy="760811"/>
          </a:xfrm>
          <a:prstGeom prst="ellipse">
            <a:avLst/>
          </a:prstGeom>
          <a:noFill/>
          <a:ln w="57150">
            <a:solidFill>
              <a:srgbClr val="FFD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73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19F1F9-E34B-4F73-ACEE-9E1B3374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36" y="1102367"/>
            <a:ext cx="9560623" cy="5390502"/>
          </a:xfrm>
          <a:prstGeom prst="rect">
            <a:avLst/>
          </a:prstGeom>
          <a:ln>
            <a:solidFill>
              <a:srgbClr val="8DA9D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13D10-37EF-4D84-8460-CFA58AAEB454}"/>
              </a:ext>
            </a:extLst>
          </p:cNvPr>
          <p:cNvSpPr txBox="1"/>
          <p:nvPr/>
        </p:nvSpPr>
        <p:spPr>
          <a:xfrm>
            <a:off x="1230838" y="365131"/>
            <a:ext cx="8954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Естественнонаучная грамотность </a:t>
            </a:r>
            <a:r>
              <a:rPr lang="ru-RU" sz="3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32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instrao.ru)</a:t>
            </a:r>
            <a:endParaRPr lang="ru-RU" sz="3200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01FD39-4AE6-4D22-BA66-38E1191E6B73}"/>
              </a:ext>
            </a:extLst>
          </p:cNvPr>
          <p:cNvSpPr/>
          <p:nvPr/>
        </p:nvSpPr>
        <p:spPr>
          <a:xfrm>
            <a:off x="1230838" y="3067994"/>
            <a:ext cx="1346512" cy="584775"/>
          </a:xfrm>
          <a:prstGeom prst="ellipse">
            <a:avLst/>
          </a:prstGeom>
          <a:noFill/>
          <a:ln w="57150">
            <a:solidFill>
              <a:srgbClr val="FFD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52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E1919E-EA82-44C8-BD22-BF72B73C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" r="1145"/>
          <a:stretch/>
        </p:blipFill>
        <p:spPr>
          <a:xfrm>
            <a:off x="1276030" y="1962809"/>
            <a:ext cx="9401177" cy="3935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8630F3-0F45-44AF-9D75-15AE64930D50}"/>
              </a:ext>
            </a:extLst>
          </p:cNvPr>
          <p:cNvSpPr txBox="1"/>
          <p:nvPr/>
        </p:nvSpPr>
        <p:spPr>
          <a:xfrm>
            <a:off x="1157795" y="828173"/>
            <a:ext cx="10276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Открытый банк заданий для оценки естественнонаучной грамотности </a:t>
            </a:r>
            <a:r>
              <a:rPr lang="ru-RU" sz="2400" dirty="0">
                <a:solidFill>
                  <a:srgbClr val="990000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(fipi.ru)</a:t>
            </a:r>
            <a:endParaRPr lang="ru-RU" sz="2400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7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D18A-CCD2-4B4E-A865-F8FBBD2F1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DFE6CE-9955-409E-9D36-9C8D802E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275090E5-149F-49CF-B7A4-F5CF568808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1C05E3-8686-4205-B47F-72B74F5C33D2}"/>
              </a:ext>
            </a:extLst>
          </p:cNvPr>
          <p:cNvSpPr/>
          <p:nvPr/>
        </p:nvSpPr>
        <p:spPr>
          <a:xfrm>
            <a:off x="1255253" y="1731640"/>
            <a:ext cx="9580880" cy="3648722"/>
          </a:xfrm>
          <a:prstGeom prst="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>
                <a:ln>
                  <a:noFill/>
                </a:ln>
                <a:solidFill>
                  <a:srgbClr val="343A4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СПАСИБО ЗА РАБОТУ, КОЛЛЕГИ!</a:t>
            </a:r>
          </a:p>
        </p:txBody>
      </p:sp>
    </p:spTree>
    <p:extLst>
      <p:ext uri="{BB962C8B-B14F-4D97-AF65-F5344CB8AC3E}">
        <p14:creationId xmlns:p14="http://schemas.microsoft.com/office/powerpoint/2010/main" val="33008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1305FF-DDD2-4214-A849-2168F224778C}"/>
              </a:ext>
            </a:extLst>
          </p:cNvPr>
          <p:cNvSpPr txBox="1"/>
          <p:nvPr/>
        </p:nvSpPr>
        <p:spPr>
          <a:xfrm>
            <a:off x="3778191" y="2618105"/>
            <a:ext cx="7091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ЗНАКОМСТВО С ПРОЕКТОМ «ОБРАЗОВАТЕЛЬНЫЙ ЛИФТ: ШНОР-2022»</a:t>
            </a: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4CBF073B-F56F-4F2C-BB1F-6C3B06B67286}"/>
              </a:ext>
            </a:extLst>
          </p:cNvPr>
          <p:cNvGrpSpPr/>
          <p:nvPr/>
        </p:nvGrpSpPr>
        <p:grpSpPr>
          <a:xfrm>
            <a:off x="749300" y="3706981"/>
            <a:ext cx="10693400" cy="2713990"/>
            <a:chOff x="0" y="3737461"/>
            <a:chExt cx="10693400" cy="2713990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C03154D0-074C-4AA5-9BCD-6DA383603579}"/>
                </a:ext>
              </a:extLst>
            </p:cNvPr>
            <p:cNvSpPr/>
            <p:nvPr/>
          </p:nvSpPr>
          <p:spPr>
            <a:xfrm>
              <a:off x="0" y="6064453"/>
              <a:ext cx="10693400" cy="1143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3BD9A2A6-6A7C-4E2C-A106-700BAB4E775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2863" y="3737461"/>
              <a:ext cx="1164915" cy="2438401"/>
            </a:xfrm>
            <a:prstGeom prst="rect">
              <a:avLst/>
            </a:prstGeom>
          </p:spPr>
        </p:pic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7F84809B-8CC9-4068-8200-1147F8DA80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183" y="3783835"/>
              <a:ext cx="967879" cy="2667000"/>
            </a:xfrm>
            <a:prstGeom prst="rect">
              <a:avLst/>
            </a:prstGeom>
          </p:spPr>
        </p:pic>
      </p:grp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3B0FF924-C884-4448-A3EF-34D795BABD58}"/>
              </a:ext>
            </a:extLst>
          </p:cNvPr>
          <p:cNvSpPr/>
          <p:nvPr/>
        </p:nvSpPr>
        <p:spPr>
          <a:xfrm>
            <a:off x="1405484" y="1852931"/>
            <a:ext cx="2025870" cy="153034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5667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678056-F73B-4D54-B384-CEFEB1E1A2A7}"/>
              </a:ext>
            </a:extLst>
          </p:cNvPr>
          <p:cNvSpPr txBox="1"/>
          <p:nvPr/>
        </p:nvSpPr>
        <p:spPr>
          <a:xfrm>
            <a:off x="1932972" y="2483299"/>
            <a:ext cx="883148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Ссылка на запись вебинара: </a:t>
            </a:r>
            <a:r>
              <a:rPr lang="en-US" sz="4000" b="0" i="0" dirty="0">
                <a:solidFill>
                  <a:srgbClr val="9ECB7F"/>
                </a:solidFill>
                <a:effectLst/>
                <a:latin typeface="AktivGrotes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https://events.webinar.ru/51207829/11129543/record-new/11476159</a:t>
            </a:r>
            <a:endParaRPr lang="ru-RU" sz="4000" b="0" i="0" dirty="0">
              <a:solidFill>
                <a:srgbClr val="9ECB7F"/>
              </a:solidFill>
              <a:effectLst/>
              <a:latin typeface="AktivGrotesk"/>
            </a:endParaRPr>
          </a:p>
          <a:p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F43009-883A-4999-BBD3-BAA7716F26AA}"/>
              </a:ext>
            </a:extLst>
          </p:cNvPr>
          <p:cNvSpPr/>
          <p:nvPr/>
        </p:nvSpPr>
        <p:spPr>
          <a:xfrm rot="5400000">
            <a:off x="5882879" y="-702306"/>
            <a:ext cx="464344" cy="10687051"/>
          </a:xfrm>
          <a:prstGeom prst="round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526F6-566F-4118-BA0C-25D6EB085BD5}"/>
              </a:ext>
            </a:extLst>
          </p:cNvPr>
          <p:cNvSpPr txBox="1"/>
          <p:nvPr/>
        </p:nvSpPr>
        <p:spPr>
          <a:xfrm>
            <a:off x="904874" y="702468"/>
            <a:ext cx="1051560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SzPct val="100000"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ПРОЕКТ "ОБРАЗОВАТЕЛЬНЫЙ ЛИФТ: ШНОР»</a:t>
            </a:r>
          </a:p>
          <a:p>
            <a:pPr>
              <a:buClr>
                <a:srgbClr val="FFC000"/>
              </a:buClr>
              <a:buSzPct val="100000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FFC000"/>
              </a:buClr>
              <a:buSzPct val="100000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Идея проекта: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поддержка школ с низкими образовательными результатами.</a:t>
            </a:r>
          </a:p>
          <a:p>
            <a:pPr>
              <a:buClr>
                <a:srgbClr val="FFC000"/>
              </a:buClr>
              <a:buSzPct val="100000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 2021 году проект стал частью федерального проекта 500+*.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FFC000"/>
              </a:buClr>
              <a:buSzPct val="100000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 2022 году темой проекта стала функциональная грамотность.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ru-RU" sz="2800" dirty="0">
              <a:ea typeface="Cambria" panose="02040503050406030204" pitchFamily="18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ru-RU" sz="2400" dirty="0"/>
          </a:p>
          <a:p>
            <a:pPr>
              <a:buClr>
                <a:srgbClr val="FFC000"/>
              </a:buClr>
              <a:buSzPct val="100000"/>
            </a:pPr>
            <a:r>
              <a:rPr lang="ru-RU" sz="2400" dirty="0"/>
              <a:t>*Название проекта «500+» отражает задачу достижения функциональной   грамотности (достижение каждой школой уровня   подготовки учеников, соответствующего баллам выше 500 по шкале PISA)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6D238-11FE-4639-8F27-5762CDF31298}"/>
              </a:ext>
            </a:extLst>
          </p:cNvPr>
          <p:cNvSpPr/>
          <p:nvPr/>
        </p:nvSpPr>
        <p:spPr>
          <a:xfrm>
            <a:off x="771524" y="1500327"/>
            <a:ext cx="10687052" cy="464345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3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F02B5D-21EB-46A1-9012-158906056FA4}"/>
              </a:ext>
            </a:extLst>
          </p:cNvPr>
          <p:cNvSpPr txBox="1"/>
          <p:nvPr/>
        </p:nvSpPr>
        <p:spPr>
          <a:xfrm>
            <a:off x="2558988" y="432331"/>
            <a:ext cx="7623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УЧАСТИЯ В ПРОЕКТЕ.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D8F2D-28E1-41D6-97FF-993B049F6A15}"/>
              </a:ext>
            </a:extLst>
          </p:cNvPr>
          <p:cNvSpPr txBox="1"/>
          <p:nvPr/>
        </p:nvSpPr>
        <p:spPr>
          <a:xfrm>
            <a:off x="1225118" y="1260629"/>
            <a:ext cx="10111665" cy="5230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Участие в системе обмена опытом.</a:t>
            </a:r>
          </a:p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Использование современных педагогических технологий.</a:t>
            </a:r>
          </a:p>
          <a:p>
            <a:pPr>
              <a:buClr>
                <a:srgbClr val="FFC000"/>
              </a:buClr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Учёт индивидуальных особенностей в учебном процессе.</a:t>
            </a:r>
          </a:p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Повышение уровня мотивации обучающихся.</a:t>
            </a:r>
          </a:p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Уменьшение доли родителей, недовольных преподаванием предмета.</a:t>
            </a:r>
          </a:p>
          <a:p>
            <a:pPr>
              <a:buClr>
                <a:srgbClr val="FFC000"/>
              </a:buClr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Уверенность  учителя в своей педагогической компетентности.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0DD43E9-4712-4070-BB1D-866642EBEFE4}"/>
              </a:ext>
            </a:extLst>
          </p:cNvPr>
          <p:cNvSpPr/>
          <p:nvPr/>
        </p:nvSpPr>
        <p:spPr>
          <a:xfrm>
            <a:off x="1091953" y="2348142"/>
            <a:ext cx="10227076" cy="501590"/>
          </a:xfrm>
          <a:prstGeom prst="roundRect">
            <a:avLst/>
          </a:prstGeom>
          <a:solidFill>
            <a:srgbClr val="9E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8198411-B954-4B8F-8191-D08E6DB568FE}"/>
              </a:ext>
            </a:extLst>
          </p:cNvPr>
          <p:cNvSpPr/>
          <p:nvPr/>
        </p:nvSpPr>
        <p:spPr>
          <a:xfrm>
            <a:off x="1091953" y="4842769"/>
            <a:ext cx="10227076" cy="501590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76AED7C-73E4-4A35-AF21-CE07F0442356}"/>
              </a:ext>
            </a:extLst>
          </p:cNvPr>
          <p:cNvSpPr/>
          <p:nvPr/>
        </p:nvSpPr>
        <p:spPr>
          <a:xfrm>
            <a:off x="1145219" y="1660125"/>
            <a:ext cx="10111666" cy="3994951"/>
          </a:xfrm>
          <a:prstGeom prst="round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Результативное участие в краевом проекте (сертификат).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в работе временной творческой группы (приказ).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инновационного продукта.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Выступление на краевой конференции (сертификат).*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Публикация методической разработки.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610E8-3807-485B-A352-C6307924DD95}"/>
              </a:ext>
            </a:extLst>
          </p:cNvPr>
          <p:cNvSpPr txBox="1"/>
          <p:nvPr/>
        </p:nvSpPr>
        <p:spPr>
          <a:xfrm>
            <a:off x="1145219" y="601007"/>
            <a:ext cx="1044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ЧТО ПОЛУЧИТ  УЧИТЕЛЬ, РАБОТАЯ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117730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FF53C48-48AE-40DE-8064-156675A9D9EB}"/>
              </a:ext>
            </a:extLst>
          </p:cNvPr>
          <p:cNvSpPr/>
          <p:nvPr/>
        </p:nvSpPr>
        <p:spPr>
          <a:xfrm>
            <a:off x="1251751" y="1544715"/>
            <a:ext cx="9978501" cy="4341180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28264-2AAC-455F-85F3-2C18569A3965}"/>
              </a:ext>
            </a:extLst>
          </p:cNvPr>
          <p:cNvSpPr txBox="1"/>
          <p:nvPr/>
        </p:nvSpPr>
        <p:spPr>
          <a:xfrm>
            <a:off x="3668697" y="485597"/>
            <a:ext cx="4383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ГРАФИК ПРОЕКТА.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F1A1A-4034-4C11-9BAF-6ACEFEC6E430}"/>
              </a:ext>
            </a:extLst>
          </p:cNvPr>
          <p:cNvSpPr txBox="1"/>
          <p:nvPr/>
        </p:nvSpPr>
        <p:spPr>
          <a:xfrm>
            <a:off x="1748901" y="1740023"/>
            <a:ext cx="90907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Установочный семинар/вебинар – 21 апреля в 16.00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Вебинар-консультация 1 по проверке заданий/выдаче новых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– 26/27 мая в 16.00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Вебинар-консультация 2 по проверке заданий/выдаче новых – 23/24 июня в 16.00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Промежуточный семинар/вебинар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– 29 августа в 11.00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Вебинар-консультация 3 по проверке заданий / программ / проектов – 22/23 сентября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 16.00</a:t>
            </a:r>
            <a:endParaRPr lang="ru-RU" sz="2400" dirty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Итоговый семинар/вебинар – 23 октября в 16.00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Итоговая конференция по проекту - ноябрь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5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EF80039-14A7-40B2-A0A8-C5302DFD1D27}"/>
              </a:ext>
            </a:extLst>
          </p:cNvPr>
          <p:cNvSpPr/>
          <p:nvPr/>
        </p:nvSpPr>
        <p:spPr>
          <a:xfrm>
            <a:off x="8229600" y="1548783"/>
            <a:ext cx="3276600" cy="4362450"/>
          </a:xfrm>
          <a:prstGeom prst="roundRect">
            <a:avLst/>
          </a:prstGeom>
          <a:solidFill>
            <a:srgbClr val="8D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3</a:t>
            </a:r>
          </a:p>
          <a:p>
            <a:pPr algn="ctr"/>
            <a:r>
              <a:rPr lang="ru-RU" sz="28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Мы создатели контента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(Создание комплексных заданий в формате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PISA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4877408-6ED7-47C1-9499-691D7EB93ED0}"/>
              </a:ext>
            </a:extLst>
          </p:cNvPr>
          <p:cNvSpPr/>
          <p:nvPr/>
        </p:nvSpPr>
        <p:spPr>
          <a:xfrm>
            <a:off x="4633912" y="1586883"/>
            <a:ext cx="3276600" cy="4324350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2</a:t>
            </a:r>
          </a:p>
          <a:p>
            <a:pPr algn="ctr"/>
            <a:r>
              <a:rPr lang="ru-RU" sz="28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Мы эксперты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(создание характеристики заданий и системы оценивания)</a:t>
            </a:r>
          </a:p>
          <a:p>
            <a:pPr marL="12700" marR="5080" algn="ctr">
              <a:spcBef>
                <a:spcPts val="211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548B453-ABD9-4537-9E98-C0684FBCC919}"/>
              </a:ext>
            </a:extLst>
          </p:cNvPr>
          <p:cNvSpPr/>
          <p:nvPr/>
        </p:nvSpPr>
        <p:spPr>
          <a:xfrm>
            <a:off x="1038224" y="1586883"/>
            <a:ext cx="3276600" cy="4324350"/>
          </a:xfrm>
          <a:prstGeom prst="roundRect">
            <a:avLst/>
          </a:prstGeom>
          <a:solidFill>
            <a:srgbClr val="9E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1</a:t>
            </a:r>
          </a:p>
          <a:p>
            <a:pPr algn="ctr"/>
            <a:r>
              <a:rPr lang="ru-RU" sz="28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Мы апробаторы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(апробация заданий банка РЭШ)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6A2BD-B535-4AE9-B8C6-8F41F576CCDE}"/>
              </a:ext>
            </a:extLst>
          </p:cNvPr>
          <p:cNvSpPr txBox="1"/>
          <p:nvPr/>
        </p:nvSpPr>
        <p:spPr>
          <a:xfrm>
            <a:off x="3885460" y="361992"/>
            <a:ext cx="44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ЗАДАНИЯ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1188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829</Words>
  <Application>Microsoft Office PowerPoint</Application>
  <PresentationFormat>Широкоэкранный</PresentationFormat>
  <Paragraphs>114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AktivGrotesk</vt:lpstr>
      <vt:lpstr>Arial</vt:lpstr>
      <vt:lpstr>Bookman Old Style</vt:lpstr>
      <vt:lpstr>Calibri</vt:lpstr>
      <vt:lpstr>Calibri Light</vt:lpstr>
      <vt:lpstr>Cambria</vt:lpstr>
      <vt:lpstr>Georgia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2022-04-18T10:52:30Z</dcterms:created>
  <dcterms:modified xsi:type="dcterms:W3CDTF">2022-04-22T04:08:18Z</dcterms:modified>
</cp:coreProperties>
</file>