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32" r:id="rId2"/>
    <p:sldId id="330" r:id="rId3"/>
    <p:sldId id="331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288" r:id="rId12"/>
    <p:sldId id="256" r:id="rId13"/>
    <p:sldId id="286" r:id="rId14"/>
    <p:sldId id="312" r:id="rId15"/>
    <p:sldId id="313" r:id="rId16"/>
    <p:sldId id="314" r:id="rId17"/>
    <p:sldId id="315" r:id="rId18"/>
    <p:sldId id="318" r:id="rId19"/>
    <p:sldId id="322" r:id="rId20"/>
    <p:sldId id="325" r:id="rId21"/>
    <p:sldId id="324" r:id="rId22"/>
    <p:sldId id="326" r:id="rId23"/>
    <p:sldId id="327" r:id="rId24"/>
    <p:sldId id="328" r:id="rId25"/>
    <p:sldId id="329" r:id="rId26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7947"/>
    <a:srgbClr val="BDFBC9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36092-92F8-487B-A12B-8B698305A30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A498C-2987-4C86-9EEE-9FFFD1F18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47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9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3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0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29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31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3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83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28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77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2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0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9ED28-8770-4912-A3B1-F4A94AF502D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71D5B-0EAA-497C-91D8-D3FA4F2E5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6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i="1" dirty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риемы мотивации </a:t>
            </a:r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изучения химии веществ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-12630" b="14303"/>
          <a:stretch/>
        </p:blipFill>
        <p:spPr>
          <a:xfrm>
            <a:off x="682388" y="1570897"/>
            <a:ext cx="3179928" cy="30521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29386" y="4623070"/>
            <a:ext cx="363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МБОУ СОШ №1 </a:t>
            </a:r>
            <a:r>
              <a:rPr lang="ru-RU" sz="2000" dirty="0" err="1" smtClean="0"/>
              <a:t>г.Оханска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37968" y="5494283"/>
            <a:ext cx="363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Каменева Татьяна Ивановна,</a:t>
            </a:r>
          </a:p>
          <a:p>
            <a:r>
              <a:rPr lang="ru-RU" dirty="0"/>
              <a:t>у</a:t>
            </a:r>
            <a:r>
              <a:rPr lang="ru-RU" dirty="0" smtClean="0"/>
              <a:t>читель химии</a:t>
            </a:r>
            <a:endParaRPr lang="ru-RU" dirty="0"/>
          </a:p>
        </p:txBody>
      </p:sp>
      <p:pic>
        <p:nvPicPr>
          <p:cNvPr id="12" name="Рисунок 11" descr="http://japsix.ru/wp-content/uploads/2013/09/tsikl-motivatsii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294" y="2419156"/>
            <a:ext cx="4380932" cy="3721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92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78" y="159658"/>
            <a:ext cx="9027122" cy="612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6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4" y="356692"/>
            <a:ext cx="87618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приемы мотивации изучения химии веществ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5601" y="1419366"/>
            <a:ext cx="7623621" cy="183620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>
                <a:gd name="adj" fmla="val 13124"/>
              </a:avLst>
            </a:prstTxWarp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Загадки о веществах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194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644" t="65349" r="10034" b="12249"/>
          <a:stretch/>
        </p:blipFill>
        <p:spPr>
          <a:xfrm>
            <a:off x="6741994" y="600501"/>
            <a:ext cx="2183642" cy="14603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27794" y="352651"/>
            <a:ext cx="57320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Техническое задание</a:t>
            </a:r>
          </a:p>
          <a:p>
            <a:endParaRPr lang="ru-RU" sz="2400" b="1" dirty="0"/>
          </a:p>
          <a:p>
            <a:pPr marL="342900" indent="-342900">
              <a:buAutoNum type="arabicPeriod"/>
            </a:pPr>
            <a:r>
              <a:rPr lang="ru-RU" sz="2400" b="1" dirty="0" smtClean="0"/>
              <a:t>Прочитать  текст – информацию о веществах.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Выделить  специфические характеристики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Определить, о чем идет речь. Дать название</a:t>
            </a:r>
            <a:r>
              <a:rPr lang="ru-RU" sz="2400" b="1" dirty="0"/>
              <a:t> </a:t>
            </a:r>
            <a:r>
              <a:rPr lang="ru-RU" sz="2400" b="1" dirty="0" smtClean="0"/>
              <a:t>веществу.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Записать  молекулярную /или/ структурную формулу вещества, чтобы было понятно отношение к классу веществ.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53082" y="5115865"/>
            <a:ext cx="69068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Время выполнения задания 1 слайда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1– 2 минуты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3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pp.nashaucheba.ru/pars_docs/refs/47/465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33" y="0"/>
            <a:ext cx="9234574" cy="685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925964">
            <a:off x="268767" y="3964444"/>
            <a:ext cx="8160285" cy="2031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Загадки</a:t>
            </a:r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 </a:t>
            </a:r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Органических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6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веществах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784827">
            <a:off x="6196300" y="1210369"/>
            <a:ext cx="30256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кислоты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261861">
            <a:off x="349339" y="1016018"/>
            <a:ext cx="390882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углеводороды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113886">
            <a:off x="1062627" y="2387091"/>
            <a:ext cx="1708545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спирты</a:t>
            </a:r>
            <a:endParaRPr lang="ru-RU" sz="32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82824" y="2497298"/>
            <a:ext cx="1471877" cy="646331"/>
          </a:xfrm>
          <a:prstGeom prst="rect">
            <a:avLst/>
          </a:prstGeom>
          <a:solidFill>
            <a:srgbClr val="BDFBC9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жиры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919606">
            <a:off x="192535" y="3505731"/>
            <a:ext cx="32976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альдегиды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64275">
            <a:off x="4446078" y="1315464"/>
            <a:ext cx="26148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эфиры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501282">
            <a:off x="7015445" y="355785"/>
            <a:ext cx="1869744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амины</a:t>
            </a:r>
            <a:endParaRPr lang="ru-RU" sz="32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33692" y="3261870"/>
            <a:ext cx="2415332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 класс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1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012" y="152056"/>
            <a:ext cx="8911987" cy="511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Высокополимерный углевод, состоящий из 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глюкозидных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остатков C</a:t>
            </a:r>
            <a:r>
              <a:rPr lang="ru-RU" sz="28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sz="28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ru-RU" sz="28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соединенных эфирными мостиками в положении 1,4. Способен образовывать сложные и простые эфиры.  Главный строительный материал растительного мира, образующий клеточные стенки деревьев и других высших растений. Один из наиболее распространенных биополимеров в мире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растений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микроорганизмов . 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 сырьем  для производства целлофана,  вискозных  волокна и  губки, медно-аммиачного волокна.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4751" y="5270380"/>
            <a:ext cx="126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№1</a:t>
            </a:r>
            <a:endParaRPr lang="ru-RU" sz="4800" dirty="0"/>
          </a:p>
        </p:txBody>
      </p:sp>
      <p:pic>
        <p:nvPicPr>
          <p:cNvPr id="1026" name="Picture 2" descr="https://ds03.infourok.ru/uploads/ex/125e/00052ef5-c5a39088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4" t="16578" r="45914" b="62812"/>
          <a:stretch/>
        </p:blipFill>
        <p:spPr bwMode="auto">
          <a:xfrm>
            <a:off x="177421" y="5510903"/>
            <a:ext cx="2347415" cy="108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3.infourok.ru/uploads/ex/125e/00052ef5-c5a39088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1" t="9720" r="10059" b="62812"/>
          <a:stretch/>
        </p:blipFill>
        <p:spPr bwMode="auto">
          <a:xfrm>
            <a:off x="6332560" y="5330380"/>
            <a:ext cx="2505423" cy="1446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694751" y="5875021"/>
            <a:ext cx="3637809" cy="7208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 чем речь?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18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871" y="214962"/>
            <a:ext cx="833256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Альдегидоспирт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Один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наиболее распространенных углеводов, основной </a:t>
            </a:r>
            <a:r>
              <a:rPr lang="ru-RU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энергообразующий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субстрат в организме человека и млекопитающих. Входит в состав запасных (гликогена, крахмала) и структурных (целлюлозы, хитина) полисахаридов , а также физиологически активных гликопротеинов. В свободном виде в организме человека и животных  содержится в крови, лимфе, цереброспинальной жидкости, ткани головного мозга, в сердечной и скелетных мышцах.    Концентрация  в крови находится под контролем ЦНС и эндокринной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2911" y="5650930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№2</a:t>
            </a:r>
            <a:endParaRPr lang="ru-RU" sz="4800" dirty="0"/>
          </a:p>
        </p:txBody>
      </p:sp>
      <p:pic>
        <p:nvPicPr>
          <p:cNvPr id="5" name="Picture 2" descr="https://ds03.infourok.ru/uploads/ex/125e/00052ef5-c5a39088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0" t="63507" r="17073" b="13408"/>
          <a:stretch/>
        </p:blipFill>
        <p:spPr bwMode="auto">
          <a:xfrm>
            <a:off x="6018662" y="5274858"/>
            <a:ext cx="2442950" cy="158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75312" y="5582351"/>
            <a:ext cx="3649528" cy="544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О чем речь?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37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4561" y="0"/>
            <a:ext cx="69494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Важнейший поставщик углеводов.  Образуется и накапливается в хлоропластах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растений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форме маленьких зернышек, откуда путем гидролизных процессов переходит в водорастворимые сахара, которые легко переносятся через клеточные мембраны и таким образом попадают в другие части 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растения.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организме человека  постепенно распадается в пищеварительном тракте, при этом распад начинается еще во рту. Слюна во рту частично превращает его в мальтозу. Вот почему хорошее пережевывание пищи и смачивание ее слюной имеет исключительно важное значение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5700" y="889844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№3</a:t>
            </a:r>
            <a:endParaRPr lang="ru-RU" sz="4800" dirty="0"/>
          </a:p>
        </p:txBody>
      </p:sp>
      <p:pic>
        <p:nvPicPr>
          <p:cNvPr id="2052" name="Picture 4" descr="https://arhivurokov.ru/multiurok/b/d/0/bd04da78f88308b1b1764fd6efc0de5dc19058da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0" t="35854" r="52177" b="13401"/>
          <a:stretch/>
        </p:blipFill>
        <p:spPr bwMode="auto">
          <a:xfrm>
            <a:off x="177421" y="2456598"/>
            <a:ext cx="1719959" cy="2358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7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183" y="1783725"/>
            <a:ext cx="7088251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оносахарид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кетогексоза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 живых организмах присутствует исключительно D-изомер - в свободном виде почти во всех сладких ягодах и плодах, в качестве моносахаридного звена входит в состав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сахарозы.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Намного быстрее, чем глюкоза, способна превращаться в жиры, а жировые запасы сжечь гораздо труднее, чем глюкозу.  Преимущество в том, что на 20-30 % снижает риск развития кариеса и воспалительных процессов в полости рта и не вызывает аллергии.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Обладает очень сладким вкусом (в 1,5 раза слаще сахарозы и в 2 раза слаще глюкозы), хорошо усваивается в организме и используется в качестве источника углеводов для больных сахарным диабетом. Фруктовый сахар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-3524" r="-1086" b="19089"/>
          <a:stretch/>
        </p:blipFill>
        <p:spPr>
          <a:xfrm>
            <a:off x="6632812" y="214233"/>
            <a:ext cx="2511188" cy="19803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58790" y="2813237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№4</a:t>
            </a:r>
            <a:endParaRPr lang="ru-RU" sz="4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122278"/>
            <a:ext cx="418338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 чем речь?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79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22278"/>
            <a:ext cx="7886700" cy="1325563"/>
          </a:xfrm>
        </p:spPr>
        <p:txBody>
          <a:bodyPr/>
          <a:lstStyle/>
          <a:p>
            <a:r>
              <a:rPr lang="ru-RU" dirty="0" smtClean="0"/>
              <a:t>О чем речь?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0411" y="1178745"/>
            <a:ext cx="7832962" cy="4351338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Сиропообразная бесцветная нетоксичная сладкая на вкус жидкость; без запаха;  смешивается во всех соотношениях с </a:t>
            </a:r>
            <a:r>
              <a:rPr lang="ru-RU" sz="2400" dirty="0" smtClean="0"/>
              <a:t>водой; </a:t>
            </a:r>
            <a:r>
              <a:rPr lang="ru-RU" sz="2400" dirty="0"/>
              <a:t>растворяет многие неорганические и органические </a:t>
            </a:r>
            <a:r>
              <a:rPr lang="ru-RU" sz="2400" dirty="0" smtClean="0"/>
              <a:t>вещества;</a:t>
            </a:r>
          </a:p>
          <a:p>
            <a:r>
              <a:rPr lang="ru-RU" sz="2400" dirty="0" smtClean="0"/>
              <a:t>гигроскопичен</a:t>
            </a:r>
            <a:r>
              <a:rPr lang="ru-RU" sz="2400" dirty="0"/>
              <a:t>, поглощает воду из воздуха до 40% (по массе). 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В медицине  применяют как средство для смягчения кожи , а также в свечах и клизмах как слабительное средство;  служит основой для приготовления мазей, линиментов. </a:t>
            </a:r>
            <a:endParaRPr lang="ru-RU" sz="2400" dirty="0" smtClean="0"/>
          </a:p>
          <a:p>
            <a:r>
              <a:rPr lang="ru-RU" sz="2400" dirty="0" smtClean="0"/>
              <a:t>Производные </a:t>
            </a:r>
            <a:r>
              <a:rPr lang="ru-RU" sz="2400" dirty="0"/>
              <a:t>— жиры, </a:t>
            </a:r>
            <a:r>
              <a:rPr lang="ru-RU" sz="2400" dirty="0" smtClean="0"/>
              <a:t>липиды….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— играют большую биологическую </a:t>
            </a:r>
            <a:r>
              <a:rPr lang="ru-RU" sz="2400" dirty="0" smtClean="0"/>
              <a:t>роль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2745" y="5530083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№5</a:t>
            </a:r>
            <a:endParaRPr lang="ru-RU" sz="4800" dirty="0"/>
          </a:p>
        </p:txBody>
      </p:sp>
      <p:pic>
        <p:nvPicPr>
          <p:cNvPr id="11266" name="Picture 2" descr="http://www.4rooms-nn.ru/images/f88239d9ea2beb530668b4729ab7f75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 t="36921" r="54425" b="14063"/>
          <a:stretch/>
        </p:blipFill>
        <p:spPr bwMode="auto">
          <a:xfrm>
            <a:off x="6591868" y="4551528"/>
            <a:ext cx="2552132" cy="2306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54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49" y="395785"/>
            <a:ext cx="8092269" cy="578117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Бесцветная  жидкость с удушающим запахом (при разбавлении водой приобретает фруктовый запах);  Смешивается во всех соотношениях с водой и большинством орг. растворителей.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Это </a:t>
            </a:r>
            <a:r>
              <a:rPr lang="ru-RU" sz="3300" dirty="0"/>
              <a:t>один</a:t>
            </a:r>
            <a:r>
              <a:rPr lang="ru-RU" dirty="0"/>
              <a:t> из наиболее важных альдегидов, широко встречающийся в природе и производящийся в больших количествах индустриально. </a:t>
            </a:r>
            <a:endParaRPr lang="ru-RU" dirty="0" smtClean="0"/>
          </a:p>
          <a:p>
            <a:r>
              <a:rPr lang="ru-RU" dirty="0" smtClean="0"/>
              <a:t>Встречается </a:t>
            </a:r>
            <a:r>
              <a:rPr lang="ru-RU" dirty="0"/>
              <a:t>в кофе, в спелых фруктах, хлебе, и синтезируется растениями, как результат их метаболизма.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Основной способ получения — окисление этилена, раньше доминировал процесс, в основе которого  реакция  </a:t>
            </a:r>
            <a:r>
              <a:rPr lang="ru-RU" dirty="0" err="1"/>
              <a:t>Кучерова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Образуется в организме человека после принятия алкоголя. Им и обусловлен запах «перегара». Составляет  значительную часть дыма табака. Это  промежуточный  продукт углеводного обмена в живых организмах.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8153" y="5896400"/>
            <a:ext cx="11881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</a:t>
            </a:r>
            <a:r>
              <a:rPr lang="ru-RU" sz="4800" dirty="0"/>
              <a:t>6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37560" y="5440997"/>
            <a:ext cx="3703320" cy="1325563"/>
          </a:xfrm>
        </p:spPr>
        <p:txBody>
          <a:bodyPr/>
          <a:lstStyle/>
          <a:p>
            <a:r>
              <a:rPr lang="ru-RU" dirty="0" smtClean="0"/>
              <a:t>О чем речь?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88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приемы мотивации изучения химии веществ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-12630" b="14303"/>
          <a:stretch/>
        </p:blipFill>
        <p:spPr>
          <a:xfrm>
            <a:off x="837968" y="1464802"/>
            <a:ext cx="2314665" cy="2221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18363" y="3220872"/>
            <a:ext cx="3638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СОШ №1 </a:t>
            </a:r>
            <a:r>
              <a:rPr lang="ru-RU" dirty="0" err="1" smtClean="0"/>
              <a:t>г.Оханска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38066" y="4381216"/>
            <a:ext cx="363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Каменева Татьяна Ивановна,</a:t>
            </a:r>
          </a:p>
          <a:p>
            <a:r>
              <a:rPr lang="ru-RU" dirty="0"/>
              <a:t>у</a:t>
            </a:r>
            <a:r>
              <a:rPr lang="ru-RU" dirty="0" smtClean="0"/>
              <a:t>читель химии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93827" y="1255594"/>
            <a:ext cx="54863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 Выбор заданий при выполнении самостоятельных, проверочных работ.</a:t>
            </a:r>
          </a:p>
          <a:p>
            <a:endParaRPr lang="ru-RU" sz="3200" dirty="0" smtClean="0"/>
          </a:p>
          <a:p>
            <a:r>
              <a:rPr lang="ru-RU" sz="3200" dirty="0" smtClean="0"/>
              <a:t>2. Использование загадок об изучаемых веществах:</a:t>
            </a:r>
          </a:p>
          <a:p>
            <a:r>
              <a:rPr lang="ru-RU" sz="3200" dirty="0" smtClean="0"/>
              <a:t> а) анализ чужих текстов,</a:t>
            </a:r>
          </a:p>
          <a:p>
            <a:r>
              <a:rPr lang="ru-RU" sz="3200" dirty="0" smtClean="0"/>
              <a:t> б) составление своих текстов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3210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i="1" dirty="0"/>
              <a:t>Техническое задание учащимся на составление текстовой </a:t>
            </a:r>
            <a:r>
              <a:rPr lang="ru-RU" sz="4000" i="1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 smtClean="0"/>
              <a:t>Составить </a:t>
            </a:r>
            <a:r>
              <a:rPr lang="ru-RU" dirty="0"/>
              <a:t>текст о веществе, не называя его.</a:t>
            </a:r>
          </a:p>
          <a:p>
            <a:pPr lvl="0"/>
            <a:r>
              <a:rPr lang="ru-RU" dirty="0"/>
              <a:t>Текст должен состоять из 3 - 6 предложений.</a:t>
            </a:r>
          </a:p>
          <a:p>
            <a:pPr lvl="0"/>
            <a:r>
              <a:rPr lang="ru-RU" dirty="0"/>
              <a:t>В тексте отразить вещество с разных позиций: где встречается в природе, внешние характеристики, физические и химические свойства, какое значение имеет (биологическое, практическое).</a:t>
            </a:r>
          </a:p>
          <a:p>
            <a:pPr lvl="0"/>
            <a:r>
              <a:rPr lang="ru-RU" dirty="0"/>
              <a:t>Одно предложение (свойство вещества) дает явную подсказку на то, о чем идет речь, т.е. выделено специфическое свойство.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68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089" y="767598"/>
            <a:ext cx="7813343" cy="431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Растворитель ацетата и нитрата целлюлозы, отдушка для мыла, компонент пищевых эссенций.  Температура  воспламенения 440 С. Получают при взаимодействии угарного газа с этанолом  в присутствии </a:t>
            </a:r>
            <a:r>
              <a:rPr lang="ru-RU" sz="2400" b="1" i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этилата</a:t>
            </a: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натрия.  Это эфир муравьиной кислоты. </a:t>
            </a:r>
            <a:endParaRPr lang="ru-RU" sz="2400" b="1" i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Летучая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бесцветная жидкость. Эфир муравьиной кислоты. Растворитель жиров, целлюлозы, жирных кислот. Используется в производстве  формиата. Получают  конденсацией  метанола с кислотой.   </a:t>
            </a:r>
            <a:endParaRPr lang="ru-RU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7360" y="113178"/>
            <a:ext cx="7406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Об</a:t>
            </a:r>
            <a:r>
              <a:rPr lang="ru-RU" sz="2800" dirty="0" smtClean="0"/>
              <a:t> эфирах / десятиклассники 2016 года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4369" y="5228426"/>
            <a:ext cx="19078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№ </a:t>
            </a: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</a:rPr>
              <a:t>7</a:t>
            </a:r>
            <a:r>
              <a:rPr lang="ru-RU" sz="4800" dirty="0" smtClean="0"/>
              <a:t>-8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5728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5908" y="0"/>
            <a:ext cx="5020671" cy="876819"/>
          </a:xfrm>
        </p:spPr>
        <p:txBody>
          <a:bodyPr>
            <a:normAutofit/>
          </a:bodyPr>
          <a:lstStyle/>
          <a:p>
            <a:pPr algn="ctr"/>
            <a:r>
              <a:rPr lang="ru-RU" sz="3100" u="sng" dirty="0"/>
              <a:t>Примеры текстов- </a:t>
            </a:r>
            <a:r>
              <a:rPr lang="ru-RU" sz="3100" u="sng" dirty="0" smtClean="0"/>
              <a:t>загадок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309" y="1433014"/>
            <a:ext cx="8584440" cy="559558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6200" dirty="0" smtClean="0"/>
              <a:t>№1</a:t>
            </a:r>
            <a:r>
              <a:rPr lang="ru-RU" sz="8000" dirty="0" smtClean="0"/>
              <a:t> </a:t>
            </a: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>Бесцветный газ </a:t>
            </a:r>
            <a:r>
              <a:rPr lang="ru-RU" sz="8000" dirty="0">
                <a:solidFill>
                  <a:schemeClr val="accent1">
                    <a:lumMod val="75000"/>
                  </a:schemeClr>
                </a:solidFill>
              </a:rPr>
              <a:t>с характерным резким запахом. При повышенном давлении сжижается. При растворении в воде образует щелочной раствор. Применяют для производства азотных удобрений</a:t>
            </a:r>
            <a:r>
              <a:rPr lang="ru-RU" sz="80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sz="62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ru-RU" sz="6200" dirty="0" smtClean="0"/>
              <a:t>№2  </a:t>
            </a:r>
            <a:r>
              <a:rPr lang="ru-RU" sz="9600" i="1" dirty="0" smtClean="0">
                <a:solidFill>
                  <a:schemeClr val="accent5">
                    <a:lumMod val="75000"/>
                  </a:schemeClr>
                </a:solidFill>
              </a:rPr>
              <a:t>Для </a:t>
            </a:r>
            <a:r>
              <a:rPr lang="ru-RU" sz="9600" i="1" dirty="0">
                <a:solidFill>
                  <a:schemeClr val="accent5">
                    <a:lumMod val="75000"/>
                  </a:schemeClr>
                </a:solidFill>
              </a:rPr>
              <a:t>технических целей этот газ выделяют из воздуха. Он без цвета и запаха, немного легче воздуха. В твердом состоянии имеет молекулярную кристаллическую решетку</a:t>
            </a:r>
            <a:r>
              <a:rPr lang="ru-RU" sz="9600" i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marL="0" lvl="0" indent="0">
              <a:buNone/>
            </a:pPr>
            <a:endParaRPr lang="ru-RU" sz="72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ru-RU" sz="6200" dirty="0" smtClean="0"/>
              <a:t>№3  </a:t>
            </a:r>
            <a:r>
              <a:rPr lang="ru-RU" sz="8000" dirty="0" smtClean="0">
                <a:solidFill>
                  <a:srgbClr val="00B050"/>
                </a:solidFill>
              </a:rPr>
              <a:t>В </a:t>
            </a:r>
            <a:r>
              <a:rPr lang="ru-RU" sz="8000" dirty="0">
                <a:solidFill>
                  <a:srgbClr val="00B050"/>
                </a:solidFill>
              </a:rPr>
              <a:t>воздухе он главный газ,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rgbClr val="00B050"/>
                </a:solidFill>
              </a:rPr>
              <a:t>        Окружает </a:t>
            </a:r>
            <a:r>
              <a:rPr lang="ru-RU" sz="8000" dirty="0">
                <a:solidFill>
                  <a:srgbClr val="00B050"/>
                </a:solidFill>
              </a:rPr>
              <a:t>всюду нас.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rgbClr val="00B050"/>
                </a:solidFill>
              </a:rPr>
              <a:t>        Угасает </a:t>
            </a:r>
            <a:r>
              <a:rPr lang="ru-RU" sz="8000" dirty="0">
                <a:solidFill>
                  <a:srgbClr val="00B050"/>
                </a:solidFill>
              </a:rPr>
              <a:t>жизнь растений без него, без удобрений.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rgbClr val="00B050"/>
                </a:solidFill>
              </a:rPr>
              <a:t>        В </a:t>
            </a:r>
            <a:r>
              <a:rPr lang="ru-RU" sz="8000" dirty="0">
                <a:solidFill>
                  <a:srgbClr val="00B050"/>
                </a:solidFill>
              </a:rPr>
              <a:t>наших клеточках живет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rgbClr val="00B050"/>
                </a:solidFill>
              </a:rPr>
              <a:t>        Важный </a:t>
            </a:r>
            <a:r>
              <a:rPr lang="ru-RU" sz="8000" dirty="0">
                <a:solidFill>
                  <a:srgbClr val="00B050"/>
                </a:solidFill>
              </a:rPr>
              <a:t>элемент … </a:t>
            </a:r>
            <a:endParaRPr lang="ru-RU" sz="8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6200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ru-RU" sz="6200" dirty="0" smtClean="0"/>
              <a:t>№4   </a:t>
            </a:r>
            <a:r>
              <a:rPr lang="ru-RU" sz="8000" dirty="0" smtClean="0"/>
              <a:t>Если </a:t>
            </a:r>
            <a:r>
              <a:rPr lang="ru-RU" sz="8000" dirty="0"/>
              <a:t>в обморок упала, ты нюхнешь-</a:t>
            </a:r>
          </a:p>
          <a:p>
            <a:pPr marL="0" indent="0">
              <a:buNone/>
            </a:pPr>
            <a:r>
              <a:rPr lang="ru-RU" sz="8000" dirty="0" smtClean="0"/>
              <a:t>          И </a:t>
            </a:r>
            <a:r>
              <a:rPr lang="ru-RU" sz="8000" dirty="0"/>
              <a:t>легче стало…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6479" y="631159"/>
            <a:ext cx="8830100" cy="774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100" dirty="0" smtClean="0"/>
              <a:t>   </a:t>
            </a:r>
            <a:r>
              <a:rPr lang="ru-RU" sz="3100" b="1" dirty="0" smtClean="0"/>
              <a:t>Азот и его</a:t>
            </a:r>
            <a:r>
              <a:rPr lang="ru-RU" sz="3100" dirty="0" smtClean="0"/>
              <a:t> </a:t>
            </a:r>
            <a:r>
              <a:rPr lang="ru-RU" sz="3100" b="1" dirty="0" smtClean="0"/>
              <a:t>соединения </a:t>
            </a:r>
            <a:r>
              <a:rPr lang="ru-RU" sz="2100" i="1" dirty="0" smtClean="0"/>
              <a:t>(загадки ребят, 2015-16 </a:t>
            </a:r>
            <a:r>
              <a:rPr lang="ru-RU" sz="2100" i="1" dirty="0" err="1" smtClean="0"/>
              <a:t>уч.год</a:t>
            </a:r>
            <a:r>
              <a:rPr lang="ru-RU" sz="2100" i="1" dirty="0" smtClean="0"/>
              <a:t>)</a:t>
            </a:r>
            <a:r>
              <a:rPr lang="ru-RU" sz="3700" i="1" dirty="0" smtClean="0"/>
              <a:t> </a:t>
            </a:r>
            <a:endParaRPr lang="ru-RU" sz="3700" i="1" dirty="0"/>
          </a:p>
        </p:txBody>
      </p:sp>
    </p:spTree>
    <p:extLst>
      <p:ext uri="{BB962C8B-B14F-4D97-AF65-F5344CB8AC3E}">
        <p14:creationId xmlns:p14="http://schemas.microsoft.com/office/powerpoint/2010/main" val="1235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332" y="406070"/>
            <a:ext cx="7886700" cy="808582"/>
          </a:xfrm>
        </p:spPr>
        <p:txBody>
          <a:bodyPr>
            <a:noAutofit/>
          </a:bodyPr>
          <a:lstStyle/>
          <a:p>
            <a:pPr algn="ctr"/>
            <a:r>
              <a:rPr lang="ru-RU" sz="3600" u="sng" dirty="0"/>
              <a:t>Органическая химия, 10класс (загадки ребят, 2017-18 </a:t>
            </a:r>
            <a:r>
              <a:rPr lang="ru-RU" sz="3600" u="sng" dirty="0" err="1"/>
              <a:t>уч.год</a:t>
            </a:r>
            <a:r>
              <a:rPr lang="ru-RU" sz="3600" u="sng" dirty="0"/>
              <a:t>)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546" y="1508553"/>
            <a:ext cx="3765077" cy="414162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1-  Парафин</a:t>
            </a:r>
            <a:endParaRPr lang="ru-RU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2- </a:t>
            </a:r>
            <a:r>
              <a:rPr lang="ru-RU" sz="1800" b="1" dirty="0" smtClean="0">
                <a:solidFill>
                  <a:srgbClr val="FF0000"/>
                </a:solidFill>
              </a:rPr>
              <a:t>  </a:t>
            </a:r>
            <a:r>
              <a:rPr lang="en-US" sz="1800" b="1" dirty="0" err="1" smtClean="0">
                <a:solidFill>
                  <a:srgbClr val="FF0000"/>
                </a:solidFill>
              </a:rPr>
              <a:t>sp</a:t>
            </a:r>
            <a:r>
              <a:rPr lang="ru-RU" sz="1800" b="1" dirty="0">
                <a:solidFill>
                  <a:srgbClr val="FF0000"/>
                </a:solidFill>
              </a:rPr>
              <a:t>3 гибридизация, угол 109,28 градусов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3- </a:t>
            </a:r>
            <a:r>
              <a:rPr lang="ru-RU" sz="1800" b="1" dirty="0" smtClean="0">
                <a:solidFill>
                  <a:srgbClr val="FF0000"/>
                </a:solidFill>
              </a:rPr>
              <a:t> зигзагообразное </a:t>
            </a:r>
            <a:r>
              <a:rPr lang="ru-RU" sz="1800" b="1" dirty="0">
                <a:solidFill>
                  <a:srgbClr val="FF0000"/>
                </a:solidFill>
              </a:rPr>
              <a:t>строение, имеет 18 структурных изомеров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4- </a:t>
            </a:r>
            <a:r>
              <a:rPr lang="ru-RU" sz="1800" b="1" dirty="0" smtClean="0">
                <a:solidFill>
                  <a:srgbClr val="FF0000"/>
                </a:solidFill>
              </a:rPr>
              <a:t> Жидкое</a:t>
            </a:r>
            <a:r>
              <a:rPr lang="ru-RU" sz="1800" b="1" dirty="0">
                <a:solidFill>
                  <a:srgbClr val="FF0000"/>
                </a:solidFill>
              </a:rPr>
              <a:t>, бесцветное, со специфическим запахом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5- </a:t>
            </a:r>
            <a:r>
              <a:rPr lang="ru-RU" sz="1800" b="1" dirty="0" smtClean="0">
                <a:solidFill>
                  <a:srgbClr val="FF0000"/>
                </a:solidFill>
              </a:rPr>
              <a:t> При </a:t>
            </a:r>
            <a:r>
              <a:rPr lang="ru-RU" sz="1800" b="1" dirty="0">
                <a:solidFill>
                  <a:srgbClr val="FF0000"/>
                </a:solidFill>
              </a:rPr>
              <a:t>пропускании над алюмомолибденовым или алюмохромовым  катализатором в </a:t>
            </a:r>
            <a:r>
              <a:rPr lang="ru-RU" sz="1800" b="1" dirty="0" smtClean="0">
                <a:solidFill>
                  <a:srgbClr val="FF0000"/>
                </a:solidFill>
              </a:rPr>
              <a:t>присутствии  водорода </a:t>
            </a:r>
            <a:r>
              <a:rPr lang="ru-RU" sz="1800" b="1" dirty="0">
                <a:solidFill>
                  <a:srgbClr val="FF0000"/>
                </a:solidFill>
              </a:rPr>
              <a:t>подвергается реакции </a:t>
            </a:r>
            <a:r>
              <a:rPr lang="ru-RU" sz="1800" b="1" dirty="0" err="1">
                <a:solidFill>
                  <a:srgbClr val="FF0000"/>
                </a:solidFill>
              </a:rPr>
              <a:t>дегидроциклизации</a:t>
            </a:r>
            <a:endParaRPr lang="ru-RU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6- Один </a:t>
            </a:r>
            <a:r>
              <a:rPr lang="ru-RU" sz="1800" b="1" dirty="0">
                <a:solidFill>
                  <a:srgbClr val="FF0000"/>
                </a:solidFill>
              </a:rPr>
              <a:t>из его изомеров  3,3 </a:t>
            </a:r>
            <a:r>
              <a:rPr lang="ru-RU" sz="1800" b="1" dirty="0" err="1">
                <a:solidFill>
                  <a:srgbClr val="FF0000"/>
                </a:solidFill>
              </a:rPr>
              <a:t>диметилгексан</a:t>
            </a:r>
            <a:r>
              <a:rPr lang="ru-RU" sz="1800" b="1" dirty="0">
                <a:solidFill>
                  <a:srgbClr val="FF0000"/>
                </a:solidFill>
              </a:rPr>
              <a:t>                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800" dirty="0" smtClean="0"/>
              <a:t>(</a:t>
            </a:r>
            <a:r>
              <a:rPr lang="ru-RU" sz="1800" dirty="0" err="1"/>
              <a:t>А,Потапов</a:t>
            </a:r>
            <a:r>
              <a:rPr lang="ru-RU" sz="1800" dirty="0"/>
              <a:t>)</a:t>
            </a:r>
          </a:p>
          <a:p>
            <a:endParaRPr lang="ru-RU" sz="1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230806" y="1668272"/>
            <a:ext cx="4722124" cy="508737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arenR" startAt="2"/>
            </a:pPr>
            <a:r>
              <a:rPr lang="ru-RU" sz="3600" dirty="0" smtClean="0"/>
              <a:t>Первый в гомологическом ряду, газ без цвета и запаха, почти в 2 раза легче воздуха, </a:t>
            </a:r>
            <a:r>
              <a:rPr lang="ru-RU" sz="3600" dirty="0" err="1" smtClean="0"/>
              <a:t>малорастворим</a:t>
            </a:r>
            <a:r>
              <a:rPr lang="ru-RU" sz="3600" dirty="0" smtClean="0"/>
              <a:t> в воде. </a:t>
            </a:r>
          </a:p>
          <a:p>
            <a:pPr marL="0" indent="0">
              <a:buNone/>
            </a:pPr>
            <a:r>
              <a:rPr lang="ru-RU" sz="3600" dirty="0" smtClean="0"/>
              <a:t>Газообразные углеводороды под давлением могут находится в жидком состоянии и при обыкновенной температуре.</a:t>
            </a:r>
          </a:p>
          <a:p>
            <a:pPr marL="0" indent="0">
              <a:buNone/>
            </a:pPr>
            <a:r>
              <a:rPr lang="ru-RU" sz="3600" dirty="0" smtClean="0"/>
              <a:t> Для них более характерна реакция замещения водорода галогенами.</a:t>
            </a:r>
          </a:p>
          <a:p>
            <a:pPr marL="0" indent="0">
              <a:buNone/>
            </a:pPr>
            <a:r>
              <a:rPr lang="ru-RU" sz="3600" dirty="0" smtClean="0"/>
              <a:t>Их получают из природных источников (природный газ, нефть и каменный уголь). </a:t>
            </a:r>
          </a:p>
          <a:p>
            <a:pPr marL="0" indent="0">
              <a:buNone/>
            </a:pPr>
            <a:r>
              <a:rPr lang="ru-RU" sz="3600" dirty="0" smtClean="0"/>
              <a:t>Они не обесцвечивают перманганат калия</a:t>
            </a:r>
            <a:r>
              <a:rPr lang="ru-RU" dirty="0" smtClean="0"/>
              <a:t>.   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(</a:t>
            </a:r>
            <a:r>
              <a:rPr lang="ru-RU" dirty="0" err="1" smtClean="0"/>
              <a:t>А.Головина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6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77" y="131574"/>
            <a:ext cx="7819314" cy="75553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Критерии оценки текста-загадки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713934"/>
              </p:ext>
            </p:extLst>
          </p:nvPr>
        </p:nvGraphicFramePr>
        <p:xfrm>
          <a:off x="355695" y="1102293"/>
          <a:ext cx="8460758" cy="5120640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2590570"/>
                <a:gridCol w="3821341"/>
                <a:gridCol w="204884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Критерий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Показатели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Число баллов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Соответствие заданным требованиям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Отражены разные позиции в характеристике веществ(а).</a:t>
                      </a:r>
                    </a:p>
                    <a:p>
                      <a:r>
                        <a:rPr lang="ru-RU" sz="2400" dirty="0" smtClean="0"/>
                        <a:t>Нет</a:t>
                      </a:r>
                      <a:r>
                        <a:rPr lang="ru-RU" sz="2400" baseline="0" dirty="0" smtClean="0"/>
                        <a:t> однокоренных слов с названием.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1-4</a:t>
                      </a:r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Химическая грамотность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Допущена одна ошибка.</a:t>
                      </a:r>
                    </a:p>
                    <a:p>
                      <a:r>
                        <a:rPr lang="ru-RU" sz="2400" dirty="0" smtClean="0"/>
                        <a:t>Нет ошибок.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- 1</a:t>
                      </a:r>
                    </a:p>
                    <a:p>
                      <a:pPr algn="ctr"/>
                      <a:r>
                        <a:rPr lang="ru-RU" sz="2400" dirty="0" smtClean="0"/>
                        <a:t>+ 1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Оригинальность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Есть оригинальность в оформлении.</a:t>
                      </a:r>
                    </a:p>
                    <a:p>
                      <a:r>
                        <a:rPr lang="ru-RU" sz="2400" dirty="0" smtClean="0"/>
                        <a:t>(например, в стихах)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8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6662" y="63249"/>
            <a:ext cx="7131950" cy="1668202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>
                <a:solidFill>
                  <a:srgbClr val="627947"/>
                </a:solidFill>
              </a:rPr>
              <a:t>Спасибо 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250" y="2673146"/>
            <a:ext cx="3330921" cy="2834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774" y="1621474"/>
            <a:ext cx="88028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Разработаны </a:t>
            </a:r>
          </a:p>
          <a:p>
            <a:pPr lvl="0"/>
            <a:r>
              <a:rPr lang="ru-RU" sz="2400" u="sng" dirty="0"/>
              <a:t>Варианты проверочных (контрольных) </a:t>
            </a:r>
            <a:r>
              <a:rPr lang="ru-RU" sz="2400" u="sng" dirty="0" smtClean="0"/>
              <a:t>работ: </a:t>
            </a:r>
            <a:r>
              <a:rPr lang="ru-RU" sz="2400" dirty="0" smtClean="0"/>
              <a:t>10 </a:t>
            </a:r>
            <a:r>
              <a:rPr lang="ru-RU" sz="2400" dirty="0" err="1"/>
              <a:t>кл</a:t>
            </a:r>
            <a:r>
              <a:rPr lang="ru-RU" sz="2400" dirty="0"/>
              <a:t> </a:t>
            </a:r>
            <a:endParaRPr lang="ru-RU" sz="2400" u="sng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углеводороды</a:t>
            </a:r>
            <a:r>
              <a:rPr lang="ru-RU" sz="2400" dirty="0"/>
              <a:t>, 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кислородсодержащие </a:t>
            </a:r>
            <a:r>
              <a:rPr lang="ru-RU" sz="2400" dirty="0"/>
              <a:t>органические соединения, 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домашняя </a:t>
            </a:r>
            <a:r>
              <a:rPr lang="ru-RU" sz="2400" dirty="0"/>
              <a:t>КР по </a:t>
            </a:r>
            <a:r>
              <a:rPr lang="ru-RU" sz="2400" dirty="0" smtClean="0"/>
              <a:t>углеводородам. 9кл –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 </a:t>
            </a:r>
            <a:r>
              <a:rPr lang="ru-RU" sz="2400" dirty="0"/>
              <a:t>неметаллы, </a:t>
            </a:r>
            <a:endParaRPr lang="ru-RU" sz="2400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соединения </a:t>
            </a:r>
            <a:r>
              <a:rPr lang="ru-RU" sz="2400" dirty="0"/>
              <a:t>азота</a:t>
            </a:r>
          </a:p>
          <a:p>
            <a:pPr lvl="0"/>
            <a:r>
              <a:rPr lang="ru-RU" sz="2400" u="sng" dirty="0"/>
              <a:t>Варианты текстовых загадок по темам: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 </a:t>
            </a:r>
            <a:r>
              <a:rPr lang="ru-RU" sz="2400" b="1" i="1" dirty="0" smtClean="0"/>
              <a:t>Азот </a:t>
            </a:r>
            <a:r>
              <a:rPr lang="ru-RU" sz="2400" b="1" i="1" dirty="0"/>
              <a:t>и его соединения</a:t>
            </a:r>
            <a:r>
              <a:rPr lang="ru-RU" sz="2400" b="1" i="1" dirty="0" smtClean="0"/>
              <a:t>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i="1" dirty="0" smtClean="0"/>
              <a:t> </a:t>
            </a:r>
            <a:r>
              <a:rPr lang="ru-RU" sz="2400" b="1" i="1" dirty="0"/>
              <a:t>С</a:t>
            </a:r>
            <a:r>
              <a:rPr lang="ru-RU" sz="2400" b="1" i="1" dirty="0" smtClean="0"/>
              <a:t>ера </a:t>
            </a:r>
            <a:r>
              <a:rPr lang="ru-RU" sz="2400" b="1" i="1" dirty="0"/>
              <a:t>и ее соединения</a:t>
            </a:r>
            <a:r>
              <a:rPr lang="ru-RU" sz="2400" b="1" i="1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i="1" dirty="0" smtClean="0"/>
              <a:t> Неметаллы</a:t>
            </a:r>
            <a:r>
              <a:rPr lang="ru-RU" sz="2400" b="1" i="1" dirty="0"/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i="1" dirty="0"/>
              <a:t>Спирты, альдегиды, кислоты, </a:t>
            </a:r>
            <a:r>
              <a:rPr lang="ru-RU" sz="2400" b="1" i="1" dirty="0" smtClean="0"/>
              <a:t>углеводороды.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8057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приемы мотивации изучения химии веществ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8363" y="1066428"/>
            <a:ext cx="8202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Выбор заданий при выполнении самостоятельных, проверочных работ.</a:t>
            </a:r>
          </a:p>
        </p:txBody>
      </p:sp>
      <p:sp>
        <p:nvSpPr>
          <p:cNvPr id="4" name="Овал 3"/>
          <p:cNvSpPr/>
          <p:nvPr/>
        </p:nvSpPr>
        <p:spPr>
          <a:xfrm>
            <a:off x="6741992" y="2020535"/>
            <a:ext cx="2238233" cy="201986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41991" y="3410095"/>
            <a:ext cx="2238233" cy="201986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741990" y="4799655"/>
            <a:ext cx="2238233" cy="201986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46" y="2156346"/>
            <a:ext cx="575935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dirty="0" smtClean="0"/>
              <a:t>При  этом заявлен минимум, максимум того, что должно сделать;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dirty="0" smtClean="0"/>
              <a:t>Есть критерии оценивания результата;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dirty="0" smtClean="0"/>
              <a:t>Предоставляется возможность пользоваться источниками информации (учебник, рабочая тетрадь).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dirty="0" smtClean="0"/>
              <a:t>Достаточное число вариантов работы.</a:t>
            </a:r>
          </a:p>
        </p:txBody>
      </p:sp>
    </p:spTree>
    <p:extLst>
      <p:ext uri="{BB962C8B-B14F-4D97-AF65-F5344CB8AC3E}">
        <p14:creationId xmlns:p14="http://schemas.microsoft.com/office/powerpoint/2010/main" val="8867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dirty="0" smtClean="0"/>
              <a:t>Выбор </a:t>
            </a:r>
            <a:r>
              <a:rPr lang="ru-RU" sz="2800" dirty="0"/>
              <a:t>заданий при выполнении самостоятельных, проверочных </a:t>
            </a:r>
            <a:r>
              <a:rPr lang="ru-RU" sz="2800" dirty="0" smtClean="0"/>
              <a:t>работ</a:t>
            </a:r>
            <a:endParaRPr lang="ru-RU" sz="2800" b="1" i="1" cap="none" spc="0" dirty="0" smtClean="0">
              <a:ln w="1016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896" t="22325" r="11044" b="8388"/>
          <a:stretch/>
        </p:blipFill>
        <p:spPr>
          <a:xfrm>
            <a:off x="37489" y="1624083"/>
            <a:ext cx="8942737" cy="446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2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dirty="0" smtClean="0"/>
              <a:t>Выбор </a:t>
            </a:r>
            <a:r>
              <a:rPr lang="ru-RU" sz="2800" dirty="0"/>
              <a:t>заданий при выполнении самостоятельных, проверочных </a:t>
            </a:r>
            <a:r>
              <a:rPr lang="ru-RU" sz="2800" dirty="0" smtClean="0"/>
              <a:t>работ</a:t>
            </a:r>
            <a:endParaRPr lang="ru-RU" sz="2800" b="1" i="1" cap="none" spc="0" dirty="0" smtClean="0">
              <a:ln w="1016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2239" t="21528" r="20149" b="8653"/>
          <a:stretch/>
        </p:blipFill>
        <p:spPr>
          <a:xfrm>
            <a:off x="382138" y="1428312"/>
            <a:ext cx="7698632" cy="524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4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543208"/>
            <a:ext cx="876186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016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dirty="0" smtClean="0"/>
              <a:t>Выбор </a:t>
            </a:r>
            <a:r>
              <a:rPr lang="ru-RU" sz="2800" dirty="0"/>
              <a:t>заданий при выполнении самостоятельных, проверочных </a:t>
            </a:r>
            <a:r>
              <a:rPr lang="ru-RU" sz="2800" dirty="0" smtClean="0"/>
              <a:t>работ</a:t>
            </a:r>
            <a:endParaRPr lang="ru-RU" sz="2800" b="1" i="1" cap="none" spc="0" dirty="0" smtClean="0">
              <a:ln w="1016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62" y="172026"/>
            <a:ext cx="157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19.06.2018г.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7910" t="21314" r="16120" b="11522"/>
          <a:stretch/>
        </p:blipFill>
        <p:spPr>
          <a:xfrm>
            <a:off x="64082" y="1497316"/>
            <a:ext cx="8970226" cy="513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1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30" y="360319"/>
            <a:ext cx="8403770" cy="615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0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3" y="189800"/>
            <a:ext cx="8781143" cy="64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86" y="203200"/>
            <a:ext cx="8707314" cy="647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9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a3a256eaeeed972555cbc447152a26c96dceb2"/>
</p:tagLst>
</file>

<file path=ppt/theme/theme1.xml><?xml version="1.0" encoding="utf-8"?>
<a:theme xmlns:a="http://schemas.openxmlformats.org/drawingml/2006/main" name="Тема Office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1606</TotalTime>
  <Words>1284</Words>
  <Application>Microsoft Office PowerPoint</Application>
  <PresentationFormat>Экран (4:3)</PresentationFormat>
  <Paragraphs>142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чем речь?</vt:lpstr>
      <vt:lpstr>О чем речь?</vt:lpstr>
      <vt:lpstr>Техническое задание учащимся на составление текстовой загадки</vt:lpstr>
      <vt:lpstr>Презентация PowerPoint</vt:lpstr>
      <vt:lpstr>Примеры текстов- загадок </vt:lpstr>
      <vt:lpstr>Органическая химия, 10класс (загадки ребят, 2017-18 уч.год) </vt:lpstr>
      <vt:lpstr>Критерии оценки текста-загадки</vt:lpstr>
      <vt:lpstr>Презентация PowerPoint</vt:lpstr>
    </vt:vector>
  </TitlesOfParts>
  <Company>ИРО ПК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Клинова Мария Николаевна</dc:creator>
  <cp:lastModifiedBy>Клинова Мария Николаевна</cp:lastModifiedBy>
  <cp:revision>118</cp:revision>
  <dcterms:created xsi:type="dcterms:W3CDTF">2017-04-24T09:17:53Z</dcterms:created>
  <dcterms:modified xsi:type="dcterms:W3CDTF">2018-09-10T05:32:54Z</dcterms:modified>
</cp:coreProperties>
</file>