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59" r:id="rId7"/>
    <p:sldId id="262" r:id="rId8"/>
    <p:sldId id="265" r:id="rId9"/>
    <p:sldId id="266" r:id="rId10"/>
    <p:sldId id="263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  «Все наши замыслы, все поиски и построения превращаются в прах,  если у ученика нет желания учиться»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            </a:t>
            </a:r>
            <a:r>
              <a:rPr lang="ru-RU" i="1" dirty="0" smtClean="0">
                <a:solidFill>
                  <a:srgbClr val="C00000"/>
                </a:solidFill>
              </a:rPr>
              <a:t>(В.А.Сухомлинский).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4) Приём «Создание проблемной ситуации или разрешение парадоксов»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Гидроксид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алюминия реагирует с кислотами. Значит, алюминий – металл.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Гидроксид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алюминия реагирует со щелочами. Значит, алюминий неметалл.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 </a:t>
            </a:r>
            <a:r>
              <a:rPr lang="ru-RU" dirty="0" smtClean="0">
                <a:solidFill>
                  <a:srgbClr val="C00000"/>
                </a:solidFill>
              </a:rPr>
              <a:t>Металлом или неметаллом является алюминий?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5) Приём «Решение нестандартных задач на смекалку и логическое мышление»  (Ситуационные задачи)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b="1" dirty="0" smtClean="0">
                <a:solidFill>
                  <a:srgbClr val="C00000"/>
                </a:solidFill>
              </a:rPr>
              <a:t>Задача.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Открыв дверь в квартиру, вернувшаяся из гостей семья ощутила «запах больницы». Первым провел расследование глава семьи – отец. На полу он обнаружил осколки флакона от 5%-го спиртового раствора йода, где его до этого было 8 г, а из-под шкафа мерцали две пары шкодливых глаз (кота и щенка). Отец все решил миром, объявив, что состоялась игра в футбол со счетом 1:1.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Определите</a:t>
            </a:r>
            <a:r>
              <a:rPr lang="ru-RU" dirty="0" smtClean="0">
                <a:solidFill>
                  <a:srgbClr val="C00000"/>
                </a:solidFill>
              </a:rPr>
              <a:t>, сколько граммов йода и спирта создали «запах больницы»?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6. Приём «Игры и конкурсы»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C00000"/>
                </a:solidFill>
              </a:rPr>
              <a:t>Игра «</a:t>
            </a:r>
            <a:r>
              <a:rPr lang="ru-RU" dirty="0" err="1" smtClean="0">
                <a:solidFill>
                  <a:srgbClr val="C00000"/>
                </a:solidFill>
              </a:rPr>
              <a:t>Да-Нет</a:t>
            </a:r>
            <a:r>
              <a:rPr lang="ru-RU" dirty="0" smtClean="0">
                <a:solidFill>
                  <a:srgbClr val="C00000"/>
                </a:solidFill>
              </a:rPr>
              <a:t>» </a:t>
            </a:r>
            <a:endParaRPr lang="ru-RU" dirty="0" smtClean="0">
              <a:solidFill>
                <a:srgbClr val="C00000"/>
              </a:solidFill>
            </a:endParaRP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Создатель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периодической таблицы Д. И. Менделеев был чемоданных дел мастер? </a:t>
            </a:r>
            <a:r>
              <a:rPr lang="ru-RU" dirty="0" smtClean="0">
                <a:solidFill>
                  <a:srgbClr val="C00000"/>
                </a:solidFill>
              </a:rPr>
              <a:t>(Да) 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Глюкоза — это кристаллическое вещество, без цвета, запаха и вкуса? </a:t>
            </a:r>
            <a:r>
              <a:rPr lang="ru-RU" dirty="0" smtClean="0">
                <a:solidFill>
                  <a:srgbClr val="C00000"/>
                </a:solidFill>
              </a:rPr>
              <a:t>(Да)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Если смешать 1 литр спирта и 1 литр воды, по- лучится 2 литра раствора?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(Нет)  </a:t>
            </a: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Вода может гореть? </a:t>
            </a:r>
            <a:r>
              <a:rPr lang="ru-RU" dirty="0" smtClean="0">
                <a:solidFill>
                  <a:srgbClr val="C00000"/>
                </a:solidFill>
              </a:rPr>
              <a:t>(Да)  </a:t>
            </a:r>
          </a:p>
          <a:p>
            <a:pPr lvl="0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Дым без огня бывает? </a:t>
            </a:r>
            <a:r>
              <a:rPr lang="ru-RU" dirty="0" smtClean="0">
                <a:solidFill>
                  <a:srgbClr val="C00000"/>
                </a:solidFill>
              </a:rPr>
              <a:t>(Да)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1 (2).jpg"/>
          <p:cNvPicPr>
            <a:picLocks noGrp="1" noChangeAspect="1"/>
          </p:cNvPicPr>
          <p:nvPr>
            <p:ph idx="1"/>
          </p:nvPr>
        </p:nvPicPr>
        <p:blipFill>
          <a:blip r:embed="rId2"/>
          <a:srcRect l="3937" t="7349" r="48819" b="50919"/>
          <a:stretch>
            <a:fillRect/>
          </a:stretch>
        </p:blipFill>
        <p:spPr>
          <a:xfrm>
            <a:off x="1357290" y="500042"/>
            <a:ext cx="5929353" cy="3928663"/>
          </a:xfrm>
        </p:spPr>
      </p:pic>
      <p:sp>
        <p:nvSpPr>
          <p:cNvPr id="5" name="TextBox 4"/>
          <p:cNvSpPr txBox="1"/>
          <p:nvPr/>
        </p:nvSpPr>
        <p:spPr>
          <a:xfrm>
            <a:off x="785786" y="4643446"/>
            <a:ext cx="72152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mtClean="0"/>
              <a:t>     Без </a:t>
            </a:r>
            <a:r>
              <a:rPr lang="ru-RU" sz="2800" dirty="0" smtClean="0"/>
              <a:t>пробуждения интереса, без внутренней мотивации освоения знаний – это будет лишь видимость учебной деятельности.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Приёмы создания положительной мотивации у школьников на уроках химии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786058"/>
            <a:ext cx="6400800" cy="264320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МБОУ «Тюшевская средняя общеобразовательная школа»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Учитель биологии и химии Кирьянова Светлана Викторовна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2018г.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Мотива́ция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(от лат. </a:t>
            </a:r>
            <a:r>
              <a:rPr lang="ru-RU" dirty="0" err="1" smtClean="0">
                <a:solidFill>
                  <a:srgbClr val="C00000"/>
                </a:solidFill>
              </a:rPr>
              <a:t>movere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) — побуждение к действию; психофизиологический процесс, управляющий поведением человека, задающий его направленность, организацию, активность и устойчивость...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Ожидаемое</a:t>
            </a:r>
            <a:endParaRPr lang="ru-RU" dirty="0"/>
          </a:p>
        </p:txBody>
      </p:sp>
      <p:pic>
        <p:nvPicPr>
          <p:cNvPr id="6" name="Содержимое 5" descr="02ac8749a8b284cb1f2a511ca415dec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363630"/>
            <a:ext cx="6715172" cy="447678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Реальность</a:t>
            </a:r>
            <a:endParaRPr lang="ru-RU" dirty="0"/>
          </a:p>
        </p:txBody>
      </p:sp>
      <p:pic>
        <p:nvPicPr>
          <p:cNvPr id="5" name="Рисунок 4" descr="img11.jpg"/>
          <p:cNvPicPr>
            <a:picLocks noChangeAspect="1"/>
          </p:cNvPicPr>
          <p:nvPr/>
        </p:nvPicPr>
        <p:blipFill>
          <a:blip r:embed="rId2"/>
          <a:srcRect l="6373" t="5241" r="7493" b="7497"/>
          <a:stretch>
            <a:fillRect/>
          </a:stretch>
        </p:blipFill>
        <p:spPr>
          <a:xfrm>
            <a:off x="4286248" y="3071810"/>
            <a:ext cx="4500399" cy="3422894"/>
          </a:xfrm>
          <a:prstGeom prst="rect">
            <a:avLst/>
          </a:prstGeom>
        </p:spPr>
      </p:pic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3"/>
          <a:srcRect l="54724" t="32546" r="3543" b="18373"/>
          <a:stretch>
            <a:fillRect/>
          </a:stretch>
        </p:blipFill>
        <p:spPr>
          <a:xfrm>
            <a:off x="357158" y="1142984"/>
            <a:ext cx="4572032" cy="339122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«Универсальные» приёмы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«Удивляй»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C00000"/>
                </a:solidFill>
              </a:rPr>
              <a:t>«Отсроченная отгадка»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«Ассоциативный куст»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C00000"/>
                </a:solidFill>
              </a:rPr>
              <a:t>«Создание проблемной ситуации или разрешение парадоксов»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«Решение нестандартных задач на смекалку и логическое мышление»  (Ситуационные задачи)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rgbClr val="C00000"/>
                </a:solidFill>
              </a:rPr>
              <a:t>«Игры и конкурсы»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1)</a:t>
            </a:r>
            <a:r>
              <a:rPr lang="ru-RU" dirty="0" smtClean="0"/>
              <a:t> </a:t>
            </a:r>
            <a:r>
              <a:rPr lang="ru-RU" b="1" dirty="0" smtClean="0"/>
              <a:t>Прием «Удивляй»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8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класс, тема «Важнейшие классы бинарных соединений - оксиды и летучие водородные соединения». 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«</a:t>
            </a:r>
            <a:r>
              <a:rPr lang="ru-RU" dirty="0" smtClean="0">
                <a:solidFill>
                  <a:srgbClr val="C00000"/>
                </a:solidFill>
              </a:rPr>
              <a:t>Однажды  в одной африканской школе ребятам читали рассказ об удивительной стране, в которой люди ходят по воде! И самое интересное, что это был правдивый рассказ</a:t>
            </a:r>
            <a:r>
              <a:rPr lang="ru-RU" dirty="0" smtClean="0">
                <a:solidFill>
                  <a:srgbClr val="C00000"/>
                </a:solidFill>
              </a:rPr>
              <a:t>!»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2) Прием «Отсроченная отгадка»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</a:t>
            </a:r>
            <a:r>
              <a:rPr lang="ru-RU" dirty="0" smtClean="0">
                <a:solidFill>
                  <a:srgbClr val="C00000"/>
                </a:solidFill>
              </a:rPr>
              <a:t>9 класс, перед изучением  темы «Соли аммония</a:t>
            </a:r>
            <a:r>
              <a:rPr lang="ru-RU" dirty="0" smtClean="0">
                <a:solidFill>
                  <a:srgbClr val="C00000"/>
                </a:solidFill>
              </a:rPr>
              <a:t>».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Арабские алхимики получали из оазиса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Аммона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, расположенного в пустыне Сахара, бесцветное кристаллическое вещество, которое они называли «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нушадир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». При растирании «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нушадира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» с гашёной известью и нагревании смеси выделялся газ с резким запахом, хорошо растворимый в воде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Алхимики заметили, что водный раствор этого газа, находясь рядом с соляной кислотой, начинал «дымить» и с течением времени все стеклянные сосуды рядом с ними покрывались белым налётом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Алхимики заметили и ещё кое что: когда раствор неизвестного газа добавляли к водному раствору медного купороса, то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голубая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окраска последнего становилась интенсивно-синей.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Как </a:t>
            </a:r>
            <a:r>
              <a:rPr lang="ru-RU" dirty="0" smtClean="0">
                <a:solidFill>
                  <a:srgbClr val="C00000"/>
                </a:solidFill>
              </a:rPr>
              <a:t>объяснить эти явления?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3) Прием «Ассоциативный куст»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rgbClr val="C00000"/>
                </a:solidFill>
              </a:rPr>
              <a:t>8 класс. Кислоты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     Например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 Кислоты: вещества, ионы, атомы, реакции, формула, диссоциация,  жидкость, водород, ожог.  </a:t>
            </a:r>
          </a:p>
          <a:p>
            <a:pPr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rgbClr val="C00000"/>
                </a:solidFill>
              </a:rPr>
              <a:t>Кислоты </a:t>
            </a:r>
            <a:r>
              <a:rPr lang="ru-RU" dirty="0" smtClean="0">
                <a:solidFill>
                  <a:srgbClr val="C00000"/>
                </a:solidFill>
              </a:rPr>
              <a:t>– сложные вещества, которые </a:t>
            </a:r>
            <a:r>
              <a:rPr lang="ru-RU" dirty="0" err="1" smtClean="0">
                <a:solidFill>
                  <a:srgbClr val="C00000"/>
                </a:solidFill>
              </a:rPr>
              <a:t>диссоциируют</a:t>
            </a:r>
            <a:r>
              <a:rPr lang="ru-RU" dirty="0" smtClean="0">
                <a:solidFill>
                  <a:srgbClr val="C00000"/>
                </a:solidFill>
              </a:rPr>
              <a:t> на ионы водорода и кислотного остатка.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527</Words>
  <PresentationFormat>Экран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Приёмы создания положительной мотивации у школьников на уроках химии </vt:lpstr>
      <vt:lpstr>Мотива́ция </vt:lpstr>
      <vt:lpstr>Ожидаемое</vt:lpstr>
      <vt:lpstr>Реальность</vt:lpstr>
      <vt:lpstr>«Универсальные» приёмы</vt:lpstr>
      <vt:lpstr>1) Прием «Удивляй» </vt:lpstr>
      <vt:lpstr>2) Прием «Отсроченная отгадка» </vt:lpstr>
      <vt:lpstr>3) Прием «Ассоциативный куст» </vt:lpstr>
      <vt:lpstr>4) Приём «Создание проблемной ситуации или разрешение парадоксов»</vt:lpstr>
      <vt:lpstr>5) Приём «Решение нестандартных задач на смекалку и логическое мышление»  (Ситуационные задачи) </vt:lpstr>
      <vt:lpstr> 6. Приём «Игры и конкурсы»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создания положительной мотивации у школьников на уроках химии </dc:title>
  <cp:lastModifiedBy>1</cp:lastModifiedBy>
  <cp:revision>16</cp:revision>
  <dcterms:modified xsi:type="dcterms:W3CDTF">2018-06-18T12:47:05Z</dcterms:modified>
</cp:coreProperties>
</file>