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D04014D-EFA9-49A4-A507-1D3DA00AF82C}" type="datetimeFigureOut">
              <a:rPr lang="ru-RU" smtClean="0"/>
              <a:pPr/>
              <a:t>18.06.2018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91127A-682E-475F-AC92-9C559359486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04014D-EFA9-49A4-A507-1D3DA00AF82C}" type="datetimeFigureOut">
              <a:rPr lang="ru-RU" smtClean="0"/>
              <a:pPr/>
              <a:t>18.06.2018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91127A-682E-475F-AC92-9C559359486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smtClean="0">
                <a:solidFill>
                  <a:srgbClr val="002060"/>
                </a:solidFill>
              </a:rPr>
              <a:t>Дидактический материал </a:t>
            </a:r>
            <a:br>
              <a:rPr lang="ru-RU" b="1" dirty="0" smtClean="0">
                <a:solidFill>
                  <a:srgbClr val="002060"/>
                </a:solidFill>
              </a:rPr>
            </a:br>
            <a:r>
              <a:rPr lang="ru-RU" b="1" dirty="0" smtClean="0">
                <a:solidFill>
                  <a:srgbClr val="002060"/>
                </a:solidFill>
              </a:rPr>
              <a:t>по химии</a:t>
            </a:r>
            <a:endParaRPr lang="ru-RU" b="1" dirty="0">
              <a:solidFill>
                <a:srgbClr val="002060"/>
              </a:solidFill>
            </a:endParaRPr>
          </a:p>
        </p:txBody>
      </p:sp>
      <p:sp>
        <p:nvSpPr>
          <p:cNvPr id="3" name="Подзаголовок 2"/>
          <p:cNvSpPr>
            <a:spLocks noGrp="1"/>
          </p:cNvSpPr>
          <p:nvPr>
            <p:ph type="subTitle" idx="1"/>
          </p:nvPr>
        </p:nvSpPr>
        <p:spPr/>
        <p:txBody>
          <a:bodyPr/>
          <a:lstStyle/>
          <a:p>
            <a:r>
              <a:rPr lang="ru-RU" dirty="0" err="1" smtClean="0"/>
              <a:t>Вшивкова</a:t>
            </a:r>
            <a:r>
              <a:rPr lang="ru-RU" dirty="0" smtClean="0"/>
              <a:t> Марина Леонидовна.</a:t>
            </a:r>
          </a:p>
          <a:p>
            <a:r>
              <a:rPr lang="ru-RU" dirty="0" smtClean="0"/>
              <a:t>МБОУ «</a:t>
            </a:r>
            <a:r>
              <a:rPr lang="ru-RU" dirty="0" err="1" smtClean="0"/>
              <a:t>Кордонская</a:t>
            </a:r>
            <a:r>
              <a:rPr lang="ru-RU" dirty="0" smtClean="0"/>
              <a:t> СОШ имени М.Ю. </a:t>
            </a:r>
            <a:r>
              <a:rPr lang="ru-RU" dirty="0" err="1" smtClean="0"/>
              <a:t>Шатунова</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285721" y="571481"/>
            <a:ext cx="857256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8 класс. Тема: Периодический закон и периодическая система Д.И. Менделеева.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Задание 1.</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Он любил переплетать книги и делать чемоданы. Однажды он покупал материал для работы</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Кто-то спросил:  « Кто это такой?»- «Неужели вы не знаете? –ответил продавец.  Кого имел в виду продавец?</a:t>
            </a:r>
            <a:endParaRPr kumimoji="0" lang="ru-RU" sz="3200" b="1"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0070C0"/>
                </a:solidFill>
              </a:rPr>
              <a:t>Задание №2</a:t>
            </a:r>
            <a:endParaRPr lang="ru-RU" dirty="0">
              <a:solidFill>
                <a:srgbClr val="0070C0"/>
              </a:solidFill>
            </a:endParaRPr>
          </a:p>
        </p:txBody>
      </p:sp>
      <p:sp>
        <p:nvSpPr>
          <p:cNvPr id="4" name="Содержимое 3"/>
          <p:cNvSpPr>
            <a:spLocks noGrp="1"/>
          </p:cNvSpPr>
          <p:nvPr>
            <p:ph idx="1"/>
          </p:nvPr>
        </p:nvSpPr>
        <p:spPr>
          <a:xfrm>
            <a:off x="571472" y="1571612"/>
            <a:ext cx="8229600" cy="4525963"/>
          </a:xfrm>
        </p:spPr>
        <p:txBody>
          <a:bodyPr>
            <a:normAutofit fontScale="92500" lnSpcReduction="20000"/>
          </a:bodyPr>
          <a:lstStyle/>
          <a:p>
            <a:pPr>
              <a:buNone/>
            </a:pPr>
            <a:r>
              <a:rPr lang="ru-RU" b="1" dirty="0" smtClean="0">
                <a:solidFill>
                  <a:srgbClr val="0070C0"/>
                </a:solidFill>
              </a:rPr>
              <a:t>Случилось </a:t>
            </a:r>
            <a:r>
              <a:rPr lang="ru-RU" b="1" dirty="0">
                <a:solidFill>
                  <a:srgbClr val="0070C0"/>
                </a:solidFill>
              </a:rPr>
              <a:t>в Петербурге это, </a:t>
            </a:r>
          </a:p>
          <a:p>
            <a:pPr>
              <a:buNone/>
            </a:pPr>
            <a:r>
              <a:rPr lang="ru-RU" b="1" dirty="0">
                <a:solidFill>
                  <a:srgbClr val="0070C0"/>
                </a:solidFill>
              </a:rPr>
              <a:t>Профессор университета</a:t>
            </a:r>
          </a:p>
          <a:p>
            <a:pPr>
              <a:buNone/>
            </a:pPr>
            <a:r>
              <a:rPr lang="ru-RU" b="1" dirty="0">
                <a:solidFill>
                  <a:srgbClr val="0070C0"/>
                </a:solidFill>
              </a:rPr>
              <a:t>Писал учебник для студентов,</a:t>
            </a:r>
          </a:p>
          <a:p>
            <a:pPr>
              <a:buNone/>
            </a:pPr>
            <a:r>
              <a:rPr lang="ru-RU" b="1" dirty="0">
                <a:solidFill>
                  <a:srgbClr val="0070C0"/>
                </a:solidFill>
              </a:rPr>
              <a:t>Задумался невольно он:</a:t>
            </a:r>
          </a:p>
          <a:p>
            <a:pPr>
              <a:buNone/>
            </a:pPr>
            <a:r>
              <a:rPr lang="ru-RU" b="1" dirty="0">
                <a:solidFill>
                  <a:srgbClr val="0070C0"/>
                </a:solidFill>
              </a:rPr>
              <a:t>«Как рассказать про элементы,</a:t>
            </a:r>
          </a:p>
          <a:p>
            <a:pPr>
              <a:buNone/>
            </a:pPr>
            <a:r>
              <a:rPr lang="ru-RU" b="1" dirty="0">
                <a:solidFill>
                  <a:srgbClr val="0070C0"/>
                </a:solidFill>
              </a:rPr>
              <a:t> Нельзя ли тут открыть закон? </a:t>
            </a:r>
          </a:p>
          <a:p>
            <a:pPr>
              <a:buNone/>
            </a:pPr>
            <a:r>
              <a:rPr lang="ru-RU" b="1" dirty="0">
                <a:solidFill>
                  <a:srgbClr val="0070C0"/>
                </a:solidFill>
              </a:rPr>
              <a:t>Найдется правило простое,</a:t>
            </a:r>
          </a:p>
          <a:p>
            <a:pPr>
              <a:buNone/>
            </a:pPr>
            <a:r>
              <a:rPr lang="ru-RU" b="1" dirty="0">
                <a:solidFill>
                  <a:srgbClr val="0070C0"/>
                </a:solidFill>
              </a:rPr>
              <a:t> Что целый мир объединит?»</a:t>
            </a:r>
          </a:p>
          <a:p>
            <a:pPr>
              <a:buNone/>
            </a:pPr>
            <a:r>
              <a:rPr lang="ru-RU" b="1" dirty="0">
                <a:solidFill>
                  <a:srgbClr val="0070C0"/>
                </a:solidFill>
              </a:rPr>
              <a:t>Напишите : -  автора закона, дату открытия закона, формулировку закона.</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rot="10800000" flipV="1">
            <a:off x="659237" y="467481"/>
            <a:ext cx="8308639"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Задание 3.</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Породистый оксид, принадлежащий жильцу из 3 подъезда. Особые приметы: имеет молекулярную массу 102 Назовите формулу оксида и его характер</a:t>
            </a:r>
            <a:r>
              <a:rPr kumimoji="0" lang="ru-RU" sz="13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a:t>
            </a:r>
            <a:endParaRPr kumimoji="0" lang="ru-RU" sz="1800" b="1"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214282" y="357166"/>
            <a:ext cx="857256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Задание 4.</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a:t>
            </a:r>
            <a:r>
              <a:rPr kumimoji="0" lang="ru-RU" sz="3200" b="1" i="0" u="none" strike="noStrike" cap="none" normalizeH="0" baseline="0" dirty="0" err="1" smtClean="0">
                <a:ln>
                  <a:noFill/>
                </a:ln>
                <a:solidFill>
                  <a:srgbClr val="0070C0"/>
                </a:solidFill>
                <a:effectLst/>
                <a:latin typeface="Arial" pitchFamily="34" charset="0"/>
                <a:ea typeface="Times New Roman" pitchFamily="18" charset="0"/>
                <a:cs typeface="Arial" pitchFamily="34" charset="0"/>
              </a:rPr>
              <a:t>Нитратовна</a:t>
            </a:r>
            <a:r>
              <a:rPr kumimoji="0" lang="ru-RU"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а смогла бы ты по формуле одного родственника нашего жильца вывести формулу другого?- спросила подругу </a:t>
            </a:r>
            <a:r>
              <a:rPr kumimoji="0" lang="ru-RU" sz="3200" b="1" i="0" u="none" strike="noStrike" cap="none" normalizeH="0" baseline="0" dirty="0" err="1" smtClean="0">
                <a:ln>
                  <a:noFill/>
                </a:ln>
                <a:solidFill>
                  <a:srgbClr val="0070C0"/>
                </a:solidFill>
                <a:effectLst/>
                <a:latin typeface="Arial" pitchFamily="34" charset="0"/>
                <a:ea typeface="Times New Roman" pitchFamily="18" charset="0"/>
                <a:cs typeface="Arial" pitchFamily="34" charset="0"/>
              </a:rPr>
              <a:t>Хлоровна</a:t>
            </a:r>
            <a:r>
              <a:rPr kumimoji="0" lang="ru-RU"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–Нешто я да не смогу</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При моем-то уму,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Чай , не лаптем щи хлебаю, что к чему соображаю.</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Вопрос: Неизвестный элемент Э образует хлорид состава ЭСI</a:t>
            </a:r>
            <a:r>
              <a:rPr kumimoji="0" lang="ru-RU" sz="3200" b="1" i="0" u="none" strike="noStrike" cap="none" normalizeH="0" baseline="-30000" dirty="0" smtClean="0">
                <a:ln>
                  <a:noFill/>
                </a:ln>
                <a:solidFill>
                  <a:srgbClr val="0070C0"/>
                </a:solidFill>
                <a:effectLst/>
                <a:latin typeface="Arial" pitchFamily="34" charset="0"/>
                <a:ea typeface="Times New Roman" pitchFamily="18" charset="0"/>
                <a:cs typeface="Arial" pitchFamily="34" charset="0"/>
              </a:rPr>
              <a:t>5</a:t>
            </a:r>
            <a:r>
              <a:rPr kumimoji="0" lang="ru-RU"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.Напишите формулу  оксида.</a:t>
            </a:r>
            <a:endParaRPr kumimoji="0" lang="ru-RU" sz="3200" b="1"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rot="10800000" flipV="1">
            <a:off x="428596" y="145574"/>
            <a:ext cx="8215370"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9 класс. Тема « Металлы».</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Задание 1.</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Некий жилец второго подъезда пришел в гости в квартиру №8 поиграть в шахматы. Кто из них кому пешку не уступил или шах поставил- неизвестно. Но только они крупно </a:t>
            </a:r>
            <a:r>
              <a:rPr kumimoji="0" lang="ru-RU" sz="2800" b="1" i="0" u="none" strike="noStrike" cap="none" normalizeH="0" baseline="0" dirty="0" err="1" smtClean="0">
                <a:ln>
                  <a:noFill/>
                </a:ln>
                <a:solidFill>
                  <a:srgbClr val="0070C0"/>
                </a:solidFill>
                <a:effectLst/>
                <a:latin typeface="Arial" pitchFamily="34" charset="0"/>
                <a:ea typeface="Times New Roman" pitchFamily="18" charset="0"/>
                <a:cs typeface="Arial" pitchFamily="34" charset="0"/>
              </a:rPr>
              <a:t>повзаимодействовали</a:t>
            </a:r>
            <a:r>
              <a:rPr kumimoji="0" lang="ru-RU" sz="28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в результате чего жилец массой 0,8 г. исчез, а вместо него образовалось 1,12г. его оксида.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Определите как звали пропавшего жильца, который любил ходить в гости.</a:t>
            </a:r>
            <a:endParaRPr kumimoji="0" lang="ru-RU" sz="2800" b="1"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500034" y="285728"/>
            <a:ext cx="8232357"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40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Задание2.</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40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Однажды два </a:t>
            </a:r>
            <a:r>
              <a:rPr kumimoji="0" lang="ru-RU" sz="4000" b="1" i="0" u="none" strike="noStrike" cap="none" normalizeH="0" baseline="0" dirty="0" err="1" smtClean="0">
                <a:ln>
                  <a:noFill/>
                </a:ln>
                <a:solidFill>
                  <a:srgbClr val="0070C0"/>
                </a:solidFill>
                <a:effectLst/>
                <a:latin typeface="Arial" pitchFamily="34" charset="0"/>
                <a:ea typeface="Times New Roman" pitchFamily="18" charset="0"/>
                <a:cs typeface="Arial" pitchFamily="34" charset="0"/>
              </a:rPr>
              <a:t>приятиля</a:t>
            </a:r>
            <a:r>
              <a:rPr kumimoji="0" lang="ru-RU" sz="40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 Алюминий и Калий- поздно возвращались домой. Вдруг на них напал грабитель</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40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Хлор, который потребовал выложить кошельки с электронами. Кто легче расстанется с кошельком и почему.</a:t>
            </a:r>
            <a:endParaRPr kumimoji="0" lang="ru-RU" sz="4000" b="1"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17638"/>
          </a:xfrm>
        </p:spPr>
        <p:txBody>
          <a:bodyPr>
            <a:normAutofit/>
          </a:bodyPr>
          <a:lstStyle/>
          <a:p>
            <a:r>
              <a:rPr lang="ru-RU" sz="3200" b="1" dirty="0" smtClean="0">
                <a:solidFill>
                  <a:srgbClr val="0070C0"/>
                </a:solidFill>
              </a:rPr>
              <a:t>Задание3.</a:t>
            </a:r>
            <a:endParaRPr lang="ru-RU" sz="3200" b="1" dirty="0">
              <a:solidFill>
                <a:srgbClr val="0070C0"/>
              </a:solidFill>
            </a:endParaRPr>
          </a:p>
        </p:txBody>
      </p:sp>
      <p:sp>
        <p:nvSpPr>
          <p:cNvPr id="3" name="Содержимое 2"/>
          <p:cNvSpPr>
            <a:spLocks noGrp="1"/>
          </p:cNvSpPr>
          <p:nvPr>
            <p:ph idx="1"/>
          </p:nvPr>
        </p:nvSpPr>
        <p:spPr>
          <a:xfrm>
            <a:off x="571472" y="1000108"/>
            <a:ext cx="8115328" cy="5126055"/>
          </a:xfrm>
        </p:spPr>
        <p:txBody>
          <a:bodyPr>
            <a:normAutofit fontScale="25000" lnSpcReduction="20000"/>
          </a:bodyPr>
          <a:lstStyle/>
          <a:p>
            <a:r>
              <a:rPr lang="ru-RU" sz="7200" b="1" dirty="0" smtClean="0">
                <a:solidFill>
                  <a:srgbClr val="002060"/>
                </a:solidFill>
              </a:rPr>
              <a:t>На </a:t>
            </a:r>
            <a:r>
              <a:rPr lang="ru-RU" sz="7200" b="1" dirty="0">
                <a:solidFill>
                  <a:srgbClr val="002060"/>
                </a:solidFill>
              </a:rPr>
              <a:t>летних каникулах мы с друзьями отправились в байдарочный поход. Запаслись провиантом, всем необходимым снаряжением и двинулись в путь. Однажды, при прохождении  бурного участка реки, мы сильно вымокли, продрогли и были вынуждены сделать привал на небольшом острове. Быстро пристав к берегу, мы решили первым делом развести костёр, чтобы согреться и приготовить пищу. Недалеко от нашей стоянки стоял заброшенный сарай, а около него валялись остатки стройматериалов. Сильный ветер задувал костёр, поэтому наш костровой обложил его камнями. Камни были белые, мягкие, сильно пачкались, но всё же помогли хоть на некоторое время сохранить огонь. Здесь же мои друзья устроили ночлег. На утро все  были расстроены, так как дежурный не смог сохранить огонь костра, а спички совершенно отсырели и не зажигались. Но я заявил, что смогу и без огня разогреть тушёнку к завтраку.  Для этого я измельчил белые камни с той стороны, где они соприкасались с огнём, положил в ямку, вырытую в земле, осторожно принёс из сарая немного белого порошка, высыпал в ямку, залил всё это водой и поставил туда котелок с  тушёнкой. Камни и порошок зашипели. Повалил пар, и через некоторое время завтрак был готов.</a:t>
            </a:r>
          </a:p>
          <a:p>
            <a:r>
              <a:rPr lang="ru-RU" sz="7200" b="1" dirty="0">
                <a:solidFill>
                  <a:srgbClr val="002060"/>
                </a:solidFill>
              </a:rPr>
              <a:t>Скажите:</a:t>
            </a:r>
          </a:p>
          <a:p>
            <a:pPr lvl="0"/>
            <a:r>
              <a:rPr lang="ru-RU" sz="7200" b="1" dirty="0">
                <a:solidFill>
                  <a:srgbClr val="002060"/>
                </a:solidFill>
              </a:rPr>
              <a:t>Каким минералом были белые камни ?                                                                 </a:t>
            </a:r>
          </a:p>
          <a:p>
            <a:r>
              <a:rPr lang="ru-RU" sz="7200" b="1" dirty="0">
                <a:solidFill>
                  <a:srgbClr val="002060"/>
                </a:solidFill>
              </a:rPr>
              <a:t>2. Что произошло с ним от жара костра  ?</a:t>
            </a:r>
          </a:p>
          <a:p>
            <a:r>
              <a:rPr lang="ru-RU" sz="7200" b="1" dirty="0">
                <a:solidFill>
                  <a:srgbClr val="002060"/>
                </a:solidFill>
              </a:rPr>
              <a:t>3.  Какой порошок досыпали в ямку ?  </a:t>
            </a:r>
          </a:p>
          <a:p>
            <a:r>
              <a:rPr lang="ru-RU" sz="7200" b="1" dirty="0">
                <a:solidFill>
                  <a:srgbClr val="002060"/>
                </a:solidFill>
              </a:rPr>
              <a:t>4. Как объяснить действия на них воды ? </a:t>
            </a:r>
          </a:p>
          <a:p>
            <a:pPr>
              <a:buNone/>
            </a:pPr>
            <a:endParaRPr lang="ru-RU" sz="7200" b="1" dirty="0">
              <a:solidFill>
                <a:srgbClr val="002060"/>
              </a:solidFill>
            </a:endParaRPr>
          </a:p>
          <a:p>
            <a:pPr>
              <a:buNone/>
            </a:pP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2060"/>
                </a:solidFill>
              </a:rPr>
              <a:t>Ответ:</a:t>
            </a:r>
            <a:endParaRPr lang="ru-RU" b="1" dirty="0">
              <a:solidFill>
                <a:srgbClr val="002060"/>
              </a:solidFill>
            </a:endParaRPr>
          </a:p>
        </p:txBody>
      </p:sp>
      <p:sp>
        <p:nvSpPr>
          <p:cNvPr id="3" name="Содержимое 2"/>
          <p:cNvSpPr>
            <a:spLocks noGrp="1"/>
          </p:cNvSpPr>
          <p:nvPr>
            <p:ph idx="1"/>
          </p:nvPr>
        </p:nvSpPr>
        <p:spPr/>
        <p:txBody>
          <a:bodyPr>
            <a:normAutofit fontScale="85000" lnSpcReduction="20000"/>
          </a:bodyPr>
          <a:lstStyle/>
          <a:p>
            <a:r>
              <a:rPr lang="ru-RU" b="1" dirty="0">
                <a:solidFill>
                  <a:srgbClr val="002060"/>
                </a:solidFill>
              </a:rPr>
              <a:t>Минерал, которым ребята обложили костёр, был мел. От жара костра он разложился на углекислый газ, от которого и погас костёр, и окись кальция, т.е.  негашеную известь. Находчивый химик принёс из сарая ещё немного готовой сохранившейся негашеной извести, всё это положил аккуратно, не касаясь  руками, в ямку и залил водой. Взаимодействие с водой оксида кальция происходит очень бурно, с выделением тепла, поэтому туристы не остались голодными, разогрев себе пищу.</a:t>
            </a:r>
          </a:p>
          <a:p>
            <a:r>
              <a:rPr lang="ru-RU" b="1" dirty="0">
                <a:solidFill>
                  <a:srgbClr val="002060"/>
                </a:solidFill>
              </a:rPr>
              <a:t>                </a:t>
            </a:r>
            <a:r>
              <a:rPr lang="ru-RU" b="1" dirty="0" err="1">
                <a:solidFill>
                  <a:srgbClr val="002060"/>
                </a:solidFill>
              </a:rPr>
              <a:t>CaO</a:t>
            </a:r>
            <a:r>
              <a:rPr lang="ru-RU" b="1" dirty="0">
                <a:solidFill>
                  <a:srgbClr val="002060"/>
                </a:solidFill>
              </a:rPr>
              <a:t> + H</a:t>
            </a:r>
            <a:r>
              <a:rPr lang="en-US" b="1" baseline="-25000" dirty="0">
                <a:solidFill>
                  <a:srgbClr val="002060"/>
                </a:solidFill>
              </a:rPr>
              <a:t>2</a:t>
            </a:r>
            <a:r>
              <a:rPr lang="en-US" b="1" dirty="0">
                <a:solidFill>
                  <a:srgbClr val="002060"/>
                </a:solidFill>
              </a:rPr>
              <a:t> O = Ca(OH)</a:t>
            </a:r>
            <a:r>
              <a:rPr lang="en-US" b="1" baseline="-25000" dirty="0">
                <a:solidFill>
                  <a:srgbClr val="002060"/>
                </a:solidFill>
              </a:rPr>
              <a:t>2</a:t>
            </a:r>
            <a:r>
              <a:rPr lang="ru-RU" b="1" dirty="0">
                <a:solidFill>
                  <a:srgbClr val="002060"/>
                </a:solidFill>
              </a:rPr>
              <a:t> </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667</Words>
  <Application>Microsoft Office PowerPoint</Application>
  <PresentationFormat>Экран (4:3)</PresentationFormat>
  <Paragraphs>42</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Дидактический материал  по химии</vt:lpstr>
      <vt:lpstr>Слайд 2</vt:lpstr>
      <vt:lpstr>Задание №2</vt:lpstr>
      <vt:lpstr>Слайд 4</vt:lpstr>
      <vt:lpstr>Слайд 5</vt:lpstr>
      <vt:lpstr>Слайд 6</vt:lpstr>
      <vt:lpstr>Слайд 7</vt:lpstr>
      <vt:lpstr>Задание3.</vt:lpstr>
      <vt:lpstr>Ответ:</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Дидактические задания</dc:title>
  <dc:creator>Володя</dc:creator>
  <cp:lastModifiedBy>Володя</cp:lastModifiedBy>
  <cp:revision>7</cp:revision>
  <dcterms:created xsi:type="dcterms:W3CDTF">2018-06-18T08:55:57Z</dcterms:created>
  <dcterms:modified xsi:type="dcterms:W3CDTF">2018-06-18T09:59:24Z</dcterms:modified>
</cp:coreProperties>
</file>